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74"/>
  </p:notesMasterIdLst>
  <p:handoutMasterIdLst>
    <p:handoutMasterId r:id="rId75"/>
  </p:handoutMasterIdLst>
  <p:sldIdLst>
    <p:sldId id="390" r:id="rId2"/>
    <p:sldId id="391" r:id="rId3"/>
    <p:sldId id="392" r:id="rId4"/>
    <p:sldId id="393" r:id="rId5"/>
    <p:sldId id="394" r:id="rId6"/>
    <p:sldId id="395" r:id="rId7"/>
    <p:sldId id="396" r:id="rId8"/>
    <p:sldId id="397" r:id="rId9"/>
    <p:sldId id="398" r:id="rId10"/>
    <p:sldId id="402" r:id="rId11"/>
    <p:sldId id="399" r:id="rId12"/>
    <p:sldId id="400" r:id="rId13"/>
    <p:sldId id="401" r:id="rId14"/>
    <p:sldId id="403" r:id="rId15"/>
    <p:sldId id="406" r:id="rId16"/>
    <p:sldId id="423" r:id="rId17"/>
    <p:sldId id="424" r:id="rId18"/>
    <p:sldId id="429" r:id="rId19"/>
    <p:sldId id="431" r:id="rId20"/>
    <p:sldId id="432" r:id="rId21"/>
    <p:sldId id="433" r:id="rId22"/>
    <p:sldId id="434" r:id="rId23"/>
    <p:sldId id="349" r:id="rId24"/>
    <p:sldId id="344" r:id="rId25"/>
    <p:sldId id="317" r:id="rId26"/>
    <p:sldId id="320" r:id="rId27"/>
    <p:sldId id="318" r:id="rId28"/>
    <p:sldId id="319" r:id="rId29"/>
    <p:sldId id="348" r:id="rId30"/>
    <p:sldId id="354" r:id="rId31"/>
    <p:sldId id="316" r:id="rId32"/>
    <p:sldId id="353" r:id="rId33"/>
    <p:sldId id="355" r:id="rId34"/>
    <p:sldId id="347" r:id="rId35"/>
    <p:sldId id="358" r:id="rId36"/>
    <p:sldId id="359" r:id="rId37"/>
    <p:sldId id="352" r:id="rId38"/>
    <p:sldId id="404" r:id="rId39"/>
    <p:sldId id="405" r:id="rId40"/>
    <p:sldId id="365" r:id="rId41"/>
    <p:sldId id="368" r:id="rId42"/>
    <p:sldId id="369" r:id="rId43"/>
    <p:sldId id="373" r:id="rId44"/>
    <p:sldId id="375" r:id="rId45"/>
    <p:sldId id="376" r:id="rId46"/>
    <p:sldId id="377" r:id="rId47"/>
    <p:sldId id="378" r:id="rId48"/>
    <p:sldId id="379" r:id="rId49"/>
    <p:sldId id="380" r:id="rId50"/>
    <p:sldId id="381" r:id="rId51"/>
    <p:sldId id="382" r:id="rId52"/>
    <p:sldId id="383" r:id="rId53"/>
    <p:sldId id="384" r:id="rId54"/>
    <p:sldId id="407" r:id="rId55"/>
    <p:sldId id="408" r:id="rId56"/>
    <p:sldId id="409" r:id="rId57"/>
    <p:sldId id="410" r:id="rId58"/>
    <p:sldId id="411" r:id="rId59"/>
    <p:sldId id="412" r:id="rId60"/>
    <p:sldId id="435" r:id="rId61"/>
    <p:sldId id="436" r:id="rId62"/>
    <p:sldId id="413" r:id="rId63"/>
    <p:sldId id="414" r:id="rId64"/>
    <p:sldId id="415" r:id="rId65"/>
    <p:sldId id="416" r:id="rId66"/>
    <p:sldId id="417" r:id="rId67"/>
    <p:sldId id="418" r:id="rId68"/>
    <p:sldId id="419" r:id="rId69"/>
    <p:sldId id="420" r:id="rId70"/>
    <p:sldId id="421" r:id="rId71"/>
    <p:sldId id="422" r:id="rId72"/>
    <p:sldId id="437" r:id="rId73"/>
  </p:sldIdLst>
  <p:sldSz cx="9144000" cy="6858000" type="screen4x3"/>
  <p:notesSz cx="9906000" cy="67849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5" autoAdjust="0"/>
    <p:restoredTop sz="90681" autoAdjust="0"/>
  </p:normalViewPr>
  <p:slideViewPr>
    <p:cSldViewPr>
      <p:cViewPr>
        <p:scale>
          <a:sx n="65" d="100"/>
          <a:sy n="65" d="100"/>
        </p:scale>
        <p:origin x="-1512" y="-126"/>
      </p:cViewPr>
      <p:guideLst>
        <p:guide orient="horz" pos="2160"/>
        <p:guide pos="2880"/>
      </p:guideLst>
    </p:cSldViewPr>
  </p:slideViewPr>
  <p:outlineViewPr>
    <p:cViewPr>
      <p:scale>
        <a:sx n="33" d="100"/>
        <a:sy n="33" d="100"/>
      </p:scale>
      <p:origin x="54" y="9090"/>
    </p:cViewPr>
  </p:outlineViewPr>
  <p:notesTextViewPr>
    <p:cViewPr>
      <p:scale>
        <a:sx n="1" d="1"/>
        <a:sy n="1" d="1"/>
      </p:scale>
      <p:origin x="0" y="0"/>
    </p:cViewPr>
  </p:notesTextViewPr>
  <p:sorterViewPr>
    <p:cViewPr>
      <p:scale>
        <a:sx n="100" d="100"/>
        <a:sy n="100" d="100"/>
      </p:scale>
      <p:origin x="0" y="364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611108" y="0"/>
            <a:ext cx="4292600" cy="339249"/>
          </a:xfrm>
          <a:prstGeom prst="rect">
            <a:avLst/>
          </a:prstGeom>
        </p:spPr>
        <p:txBody>
          <a:bodyPr vert="horz" lIns="91440" tIns="45720" rIns="91440" bIns="45720" rtlCol="0"/>
          <a:lstStyle>
            <a:lvl1pPr algn="r">
              <a:defRPr sz="1200"/>
            </a:lvl1pPr>
          </a:lstStyle>
          <a:p>
            <a:fld id="{2E235564-EA80-4EF8-BCCE-9C6C460DB584}" type="datetimeFigureOut">
              <a:rPr lang="it-IT" smtClean="0"/>
              <a:pPr/>
              <a:t>06/03/2016</a:t>
            </a:fld>
            <a:endParaRPr lang="it-IT"/>
          </a:p>
        </p:txBody>
      </p:sp>
      <p:sp>
        <p:nvSpPr>
          <p:cNvPr id="4" name="Segnaposto piè di pagina 3"/>
          <p:cNvSpPr>
            <a:spLocks noGrp="1"/>
          </p:cNvSpPr>
          <p:nvPr>
            <p:ph type="ftr" sz="quarter" idx="2"/>
          </p:nvPr>
        </p:nvSpPr>
        <p:spPr>
          <a:xfrm>
            <a:off x="0" y="6444549"/>
            <a:ext cx="4292600" cy="339249"/>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611108" y="6444549"/>
            <a:ext cx="4292600" cy="339249"/>
          </a:xfrm>
          <a:prstGeom prst="rect">
            <a:avLst/>
          </a:prstGeom>
        </p:spPr>
        <p:txBody>
          <a:bodyPr vert="horz" lIns="91440" tIns="45720" rIns="91440" bIns="45720" rtlCol="0" anchor="b"/>
          <a:lstStyle>
            <a:lvl1pPr algn="r">
              <a:defRPr sz="1200"/>
            </a:lvl1pPr>
          </a:lstStyle>
          <a:p>
            <a:fld id="{E8673F23-78FB-4CBE-8E6F-97D527A7B47F}" type="slidenum">
              <a:rPr lang="it-IT" smtClean="0"/>
              <a:pPr/>
              <a:t>‹N›</a:t>
            </a:fld>
            <a:endParaRPr lang="it-IT"/>
          </a:p>
        </p:txBody>
      </p:sp>
    </p:spTree>
    <p:extLst>
      <p:ext uri="{BB962C8B-B14F-4D97-AF65-F5344CB8AC3E}">
        <p14:creationId xmlns:p14="http://schemas.microsoft.com/office/powerpoint/2010/main" xmlns="" val="54359392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611108" y="0"/>
            <a:ext cx="4292600" cy="339249"/>
          </a:xfrm>
          <a:prstGeom prst="rect">
            <a:avLst/>
          </a:prstGeom>
        </p:spPr>
        <p:txBody>
          <a:bodyPr vert="horz" lIns="91440" tIns="45720" rIns="91440" bIns="45720" rtlCol="0"/>
          <a:lstStyle>
            <a:lvl1pPr algn="r">
              <a:defRPr sz="1200"/>
            </a:lvl1pPr>
          </a:lstStyle>
          <a:p>
            <a:fld id="{BB9A91F2-4482-404E-BEF9-ABAAC18B59E6}" type="datetimeFigureOut">
              <a:rPr lang="it-IT" smtClean="0"/>
              <a:pPr/>
              <a:t>06/03/2016</a:t>
            </a:fld>
            <a:endParaRPr lang="it-IT"/>
          </a:p>
        </p:txBody>
      </p:sp>
      <p:sp>
        <p:nvSpPr>
          <p:cNvPr id="4" name="Segnaposto immagine diapositiva 3"/>
          <p:cNvSpPr>
            <a:spLocks noGrp="1" noRot="1" noChangeAspect="1"/>
          </p:cNvSpPr>
          <p:nvPr>
            <p:ph type="sldImg" idx="2"/>
          </p:nvPr>
        </p:nvSpPr>
        <p:spPr>
          <a:xfrm>
            <a:off x="3257550" y="509588"/>
            <a:ext cx="3390900" cy="25431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90600" y="3222863"/>
            <a:ext cx="7924800" cy="3053239"/>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444549"/>
            <a:ext cx="4292600" cy="33924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611108" y="6444549"/>
            <a:ext cx="4292600" cy="339249"/>
          </a:xfrm>
          <a:prstGeom prst="rect">
            <a:avLst/>
          </a:prstGeom>
        </p:spPr>
        <p:txBody>
          <a:bodyPr vert="horz" lIns="91440" tIns="45720" rIns="91440" bIns="45720" rtlCol="0" anchor="b"/>
          <a:lstStyle>
            <a:lvl1pPr algn="r">
              <a:defRPr sz="1200"/>
            </a:lvl1pPr>
          </a:lstStyle>
          <a:p>
            <a:fld id="{9A1160F1-D10A-43D3-8F2A-9C8229BBD881}" type="slidenum">
              <a:rPr lang="it-IT" smtClean="0"/>
              <a:pPr/>
              <a:t>‹N›</a:t>
            </a:fld>
            <a:endParaRPr lang="it-IT"/>
          </a:p>
        </p:txBody>
      </p:sp>
    </p:spTree>
    <p:extLst>
      <p:ext uri="{BB962C8B-B14F-4D97-AF65-F5344CB8AC3E}">
        <p14:creationId xmlns:p14="http://schemas.microsoft.com/office/powerpoint/2010/main" xmlns="" val="393096497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6DCD095-7CC9-42F3-83E3-991BCEAE0B17}" type="slidenum">
              <a:rPr lang="it-IT" altLang="it-IT" smtClean="0"/>
              <a:pPr/>
              <a:t>1</a:t>
            </a:fld>
            <a:endParaRPr lang="it-IT" altLang="it-IT"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8A08D-547B-4276-A6E4-D882C745104C}" type="slidenum">
              <a:rPr lang="it-IT" smtClean="0"/>
              <a:pPr/>
              <a:t>53</a:t>
            </a:fld>
            <a:endParaRPr lang="it-IT" smtClean="0"/>
          </a:p>
        </p:txBody>
      </p:sp>
      <p:sp>
        <p:nvSpPr>
          <p:cNvPr id="49155" name="Rectangle 7"/>
          <p:cNvSpPr txBox="1">
            <a:spLocks noGrp="1" noChangeArrowheads="1"/>
          </p:cNvSpPr>
          <p:nvPr/>
        </p:nvSpPr>
        <p:spPr bwMode="auto">
          <a:xfrm>
            <a:off x="5588177" y="6446905"/>
            <a:ext cx="4274256" cy="322757"/>
          </a:xfrm>
          <a:prstGeom prst="rect">
            <a:avLst/>
          </a:prstGeom>
          <a:noFill/>
          <a:ln w="9525">
            <a:noFill/>
            <a:miter lim="800000"/>
            <a:headEnd/>
            <a:tailEnd/>
          </a:ln>
        </p:spPr>
        <p:txBody>
          <a:bodyPr lIns="88608" tIns="44303" rIns="88608" bIns="44303" anchor="b"/>
          <a:lstStyle/>
          <a:p>
            <a:pPr algn="r" defTabSz="884238"/>
            <a:fld id="{A4FB9A32-04B5-47E0-BCEF-C95E911A0C46}" type="slidenum">
              <a:rPr kumimoji="1" lang="it-IT" sz="1200"/>
              <a:pPr algn="r" defTabSz="884238"/>
              <a:t>53</a:t>
            </a:fld>
            <a:endParaRPr kumimoji="1" lang="it-IT" sz="120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xfrm>
            <a:off x="1320800" y="3222863"/>
            <a:ext cx="7264400" cy="3053239"/>
          </a:xfrm>
          <a:solidFill>
            <a:srgbClr val="FFFFFF"/>
          </a:solidFill>
          <a:ln>
            <a:solidFill>
              <a:srgbClr val="000000"/>
            </a:solidFill>
          </a:ln>
        </p:spPr>
        <p:txBody>
          <a:bodyPr lIns="91410" tIns="45706" rIns="91410" bIns="45706"/>
          <a:lstStyle/>
          <a:p>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074AFE0-AC09-4D20-BE3F-746D92C4A368}" type="slidenum">
              <a:rPr lang="it-IT" altLang="it-IT" smtClean="0"/>
              <a:pPr/>
              <a:t>2</a:t>
            </a:fld>
            <a:endParaRPr lang="it-IT" altLang="it-IT"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35849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8EDC523-ABB9-4A1D-9F25-DEF61E98B45C}" type="datetime1">
              <a:rPr lang="it-IT" smtClean="0"/>
              <a:pPr/>
              <a:t>06/03/2016</a:t>
            </a:fld>
            <a:endParaRPr lang="it-IT"/>
          </a:p>
        </p:txBody>
      </p:sp>
      <p:sp>
        <p:nvSpPr>
          <p:cNvPr id="5" name="Footer Placeholder 4"/>
          <p:cNvSpPr>
            <a:spLocks noGrp="1"/>
          </p:cNvSpPr>
          <p:nvPr>
            <p:ph type="ftr" sz="quarter" idx="11"/>
          </p:nvPr>
        </p:nvSpPr>
        <p:spPr/>
        <p:txBody>
          <a:bodyPr/>
          <a:lstStyle/>
          <a:p>
            <a:r>
              <a:rPr lang="it-IT" smtClean="0"/>
              <a:t>Antonio Scinicariello - MIUR</a:t>
            </a:r>
            <a:endParaRPr lang="it-IT"/>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57FF315-0F9B-45D4-97D8-A99F702150AA}" type="datetime1">
              <a:rPr lang="it-IT" smtClean="0"/>
              <a:pPr/>
              <a:t>06/03/2016</a:t>
            </a:fld>
            <a:endParaRPr lang="it-IT"/>
          </a:p>
        </p:txBody>
      </p:sp>
      <p:sp>
        <p:nvSpPr>
          <p:cNvPr id="5" name="Footer Placeholder 4"/>
          <p:cNvSpPr>
            <a:spLocks noGrp="1"/>
          </p:cNvSpPr>
          <p:nvPr>
            <p:ph type="ftr" sz="quarter" idx="11"/>
          </p:nvPr>
        </p:nvSpPr>
        <p:spPr/>
        <p:txBody>
          <a:bodyPr/>
          <a:lstStyle/>
          <a:p>
            <a:r>
              <a:rPr lang="it-IT" smtClean="0"/>
              <a:t>Antonio Scinicariello - MIUR</a:t>
            </a:r>
            <a:endParaRPr lang="it-IT"/>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30EC5F4-05CD-47CD-96A8-F04B721EF546}" type="datetime1">
              <a:rPr lang="it-IT" smtClean="0"/>
              <a:pPr/>
              <a:t>06/03/2016</a:t>
            </a:fld>
            <a:endParaRPr lang="it-IT"/>
          </a:p>
        </p:txBody>
      </p:sp>
      <p:sp>
        <p:nvSpPr>
          <p:cNvPr id="5" name="Footer Placeholder 4"/>
          <p:cNvSpPr>
            <a:spLocks noGrp="1"/>
          </p:cNvSpPr>
          <p:nvPr>
            <p:ph type="ftr" sz="quarter" idx="11"/>
          </p:nvPr>
        </p:nvSpPr>
        <p:spPr/>
        <p:txBody>
          <a:bodyPr/>
          <a:lstStyle/>
          <a:p>
            <a:r>
              <a:rPr lang="it-IT" smtClean="0"/>
              <a:t>Antonio Scinicariello - MIUR</a:t>
            </a:r>
            <a:endParaRPr lang="it-IT"/>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574675" y="304800"/>
            <a:ext cx="8001000" cy="1216025"/>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566738" y="1752600"/>
            <a:ext cx="8001000" cy="4267200"/>
          </a:xfrm>
        </p:spPr>
        <p:txBody>
          <a:bodyPr/>
          <a:lstStyle/>
          <a:p>
            <a:pPr lvl="0"/>
            <a:endParaRPr lang="it-IT"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it-IT"/>
          </a:p>
        </p:txBody>
      </p:sp>
      <p:sp>
        <p:nvSpPr>
          <p:cNvPr id="5" name="Rectangle 10"/>
          <p:cNvSpPr>
            <a:spLocks noGrp="1" noChangeArrowheads="1"/>
          </p:cNvSpPr>
          <p:nvPr>
            <p:ph type="ftr" sz="quarter" idx="11"/>
          </p:nvPr>
        </p:nvSpPr>
        <p:spPr>
          <a:ln/>
        </p:spPr>
        <p:txBody>
          <a:bodyPr/>
          <a:lstStyle>
            <a:lvl1pPr>
              <a:defRPr/>
            </a:lvl1pPr>
          </a:lstStyle>
          <a:p>
            <a:pPr>
              <a:defRPr/>
            </a:pPr>
            <a:endParaRPr lang="it-IT"/>
          </a:p>
        </p:txBody>
      </p:sp>
      <p:sp>
        <p:nvSpPr>
          <p:cNvPr id="6" name="Rectangle 11"/>
          <p:cNvSpPr>
            <a:spLocks noGrp="1" noChangeArrowheads="1"/>
          </p:cNvSpPr>
          <p:nvPr>
            <p:ph type="sldNum" sz="quarter" idx="12"/>
          </p:nvPr>
        </p:nvSpPr>
        <p:spPr>
          <a:ln/>
        </p:spPr>
        <p:txBody>
          <a:bodyPr/>
          <a:lstStyle>
            <a:lvl1pPr>
              <a:defRPr/>
            </a:lvl1pPr>
          </a:lstStyle>
          <a:p>
            <a:pPr>
              <a:defRPr/>
            </a:pPr>
            <a:fld id="{5FBA7A74-574B-448D-9FBE-70313FE536C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20AD69B-163F-416F-9C86-988EC4CFB28C}" type="datetime1">
              <a:rPr lang="it-IT" smtClean="0"/>
              <a:pPr/>
              <a:t>06/03/2016</a:t>
            </a:fld>
            <a:endParaRPr lang="it-IT"/>
          </a:p>
        </p:txBody>
      </p:sp>
      <p:sp>
        <p:nvSpPr>
          <p:cNvPr id="5" name="Footer Placeholder 4"/>
          <p:cNvSpPr>
            <a:spLocks noGrp="1"/>
          </p:cNvSpPr>
          <p:nvPr>
            <p:ph type="ftr" sz="quarter" idx="11"/>
          </p:nvPr>
        </p:nvSpPr>
        <p:spPr/>
        <p:txBody>
          <a:bodyPr/>
          <a:lstStyle/>
          <a:p>
            <a:r>
              <a:rPr lang="it-IT" smtClean="0"/>
              <a:t>Antonio Scinicariello - MIUR</a:t>
            </a:r>
            <a:endParaRPr lang="it-IT"/>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EF63F62-0682-4A96-A281-7AE7309E086A}" type="datetime1">
              <a:rPr lang="it-IT" smtClean="0"/>
              <a:pPr/>
              <a:t>06/03/2016</a:t>
            </a:fld>
            <a:endParaRPr lang="it-IT"/>
          </a:p>
        </p:txBody>
      </p:sp>
      <p:sp>
        <p:nvSpPr>
          <p:cNvPr id="5" name="Footer Placeholder 4"/>
          <p:cNvSpPr>
            <a:spLocks noGrp="1"/>
          </p:cNvSpPr>
          <p:nvPr>
            <p:ph type="ftr" sz="quarter" idx="11"/>
          </p:nvPr>
        </p:nvSpPr>
        <p:spPr/>
        <p:txBody>
          <a:bodyPr/>
          <a:lstStyle/>
          <a:p>
            <a:r>
              <a:rPr lang="it-IT" smtClean="0"/>
              <a:t>Antonio Scinicariello - MIUR</a:t>
            </a:r>
            <a:endParaRPr lang="it-IT"/>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57CDD934-05BB-42C3-895A-C5170A50563B}" type="datetime1">
              <a:rPr lang="it-IT" smtClean="0"/>
              <a:pPr/>
              <a:t>06/03/2016</a:t>
            </a:fld>
            <a:endParaRPr lang="it-IT"/>
          </a:p>
        </p:txBody>
      </p:sp>
      <p:sp>
        <p:nvSpPr>
          <p:cNvPr id="6" name="Footer Placeholder 5"/>
          <p:cNvSpPr>
            <a:spLocks noGrp="1"/>
          </p:cNvSpPr>
          <p:nvPr>
            <p:ph type="ftr" sz="quarter" idx="11"/>
          </p:nvPr>
        </p:nvSpPr>
        <p:spPr/>
        <p:txBody>
          <a:bodyPr/>
          <a:lstStyle/>
          <a:p>
            <a:r>
              <a:rPr lang="it-IT" smtClean="0"/>
              <a:t>Antonio Scinicariello - MIUR</a:t>
            </a:r>
            <a:endParaRPr lang="it-IT"/>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D3C76B6-920E-4E57-88C9-92EEABBF2BB4}" type="datetime1">
              <a:rPr lang="it-IT" smtClean="0"/>
              <a:pPr/>
              <a:t>06/03/2016</a:t>
            </a:fld>
            <a:endParaRPr lang="it-IT"/>
          </a:p>
        </p:txBody>
      </p:sp>
      <p:sp>
        <p:nvSpPr>
          <p:cNvPr id="8" name="Footer Placeholder 7"/>
          <p:cNvSpPr>
            <a:spLocks noGrp="1"/>
          </p:cNvSpPr>
          <p:nvPr>
            <p:ph type="ftr" sz="quarter" idx="11"/>
          </p:nvPr>
        </p:nvSpPr>
        <p:spPr/>
        <p:txBody>
          <a:bodyPr/>
          <a:lstStyle/>
          <a:p>
            <a:r>
              <a:rPr lang="it-IT" smtClean="0"/>
              <a:t>Antonio Scinicariello - MIUR</a:t>
            </a:r>
            <a:endParaRPr lang="it-IT"/>
          </a:p>
        </p:txBody>
      </p:sp>
      <p:sp>
        <p:nvSpPr>
          <p:cNvPr id="9" name="Slide Number Placeholder 8"/>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206EBEA8-3D4F-452E-832C-BBA32233767A}" type="datetime1">
              <a:rPr lang="it-IT" smtClean="0"/>
              <a:pPr/>
              <a:t>06/03/2016</a:t>
            </a:fld>
            <a:endParaRPr lang="it-IT"/>
          </a:p>
        </p:txBody>
      </p:sp>
      <p:sp>
        <p:nvSpPr>
          <p:cNvPr id="4" name="Footer Placeholder 3"/>
          <p:cNvSpPr>
            <a:spLocks noGrp="1"/>
          </p:cNvSpPr>
          <p:nvPr>
            <p:ph type="ftr" sz="quarter" idx="11"/>
          </p:nvPr>
        </p:nvSpPr>
        <p:spPr/>
        <p:txBody>
          <a:bodyPr/>
          <a:lstStyle/>
          <a:p>
            <a:r>
              <a:rPr lang="it-IT" smtClean="0"/>
              <a:t>Antonio Scinicariello - MIUR</a:t>
            </a:r>
            <a:endParaRPr lang="it-IT"/>
          </a:p>
        </p:txBody>
      </p:sp>
      <p:sp>
        <p:nvSpPr>
          <p:cNvPr id="5" name="Slide Number Placeholder 4"/>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4EFE637-AAB2-4612-A331-3ACEAECF911B}" type="datetime1">
              <a:rPr lang="it-IT" smtClean="0"/>
              <a:pPr/>
              <a:t>06/03/2016</a:t>
            </a:fld>
            <a:endParaRPr lang="it-IT"/>
          </a:p>
        </p:txBody>
      </p:sp>
      <p:sp>
        <p:nvSpPr>
          <p:cNvPr id="3" name="Footer Placeholder 2"/>
          <p:cNvSpPr>
            <a:spLocks noGrp="1"/>
          </p:cNvSpPr>
          <p:nvPr>
            <p:ph type="ftr" sz="quarter" idx="11"/>
          </p:nvPr>
        </p:nvSpPr>
        <p:spPr/>
        <p:txBody>
          <a:bodyPr/>
          <a:lstStyle/>
          <a:p>
            <a:r>
              <a:rPr lang="it-IT" smtClean="0"/>
              <a:t>Antonio Scinicariello - MIUR</a:t>
            </a:r>
            <a:endParaRPr lang="it-IT"/>
          </a:p>
        </p:txBody>
      </p:sp>
      <p:sp>
        <p:nvSpPr>
          <p:cNvPr id="4" name="Slide Number Placeholder 3"/>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4C86FD7-4DB2-45B0-9E2B-327BDB3FD37C}" type="datetime1">
              <a:rPr lang="it-IT" smtClean="0"/>
              <a:pPr/>
              <a:t>06/03/2016</a:t>
            </a:fld>
            <a:endParaRPr lang="it-IT"/>
          </a:p>
        </p:txBody>
      </p:sp>
      <p:sp>
        <p:nvSpPr>
          <p:cNvPr id="6" name="Footer Placeholder 5"/>
          <p:cNvSpPr>
            <a:spLocks noGrp="1"/>
          </p:cNvSpPr>
          <p:nvPr>
            <p:ph type="ftr" sz="quarter" idx="11"/>
          </p:nvPr>
        </p:nvSpPr>
        <p:spPr/>
        <p:txBody>
          <a:bodyPr/>
          <a:lstStyle/>
          <a:p>
            <a:r>
              <a:rPr lang="it-IT" smtClean="0"/>
              <a:t>Antonio Scinicariello - MIUR</a:t>
            </a:r>
            <a:endParaRPr lang="it-IT"/>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D7D9FB3-B396-45F3-A734-E14E7A49C99E}" type="datetime1">
              <a:rPr lang="it-IT" smtClean="0"/>
              <a:pPr/>
              <a:t>06/03/2016</a:t>
            </a:fld>
            <a:endParaRPr lang="it-IT"/>
          </a:p>
        </p:txBody>
      </p:sp>
      <p:sp>
        <p:nvSpPr>
          <p:cNvPr id="6" name="Footer Placeholder 5"/>
          <p:cNvSpPr>
            <a:spLocks noGrp="1"/>
          </p:cNvSpPr>
          <p:nvPr>
            <p:ph type="ftr" sz="quarter" idx="11"/>
          </p:nvPr>
        </p:nvSpPr>
        <p:spPr/>
        <p:txBody>
          <a:bodyPr/>
          <a:lstStyle/>
          <a:p>
            <a:r>
              <a:rPr lang="it-IT" smtClean="0"/>
              <a:t>Antonio Scinicariello - MIUR</a:t>
            </a:r>
            <a:endParaRPr lang="it-IT"/>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41FD4FE-DA64-4E20-967A-D7F9B59F2565}" type="datetime1">
              <a:rPr lang="it-IT" smtClean="0"/>
              <a:pPr/>
              <a:t>06/03/2016</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it-IT" smtClean="0"/>
              <a:t>Antonio Scinicariello - MIUR</a:t>
            </a:r>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CD3B5F5-7CBE-4AA6-8446-B9B8D7230459}" type="slidenum">
              <a:rPr lang="it-IT" smtClean="0"/>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hf sldNum="0"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altalex.com/index.php?idnot=7029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ur-lex.europa.eu/legal-content/IT/AUTO/?uri=celex:32006H096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it-IT" altLang="it-IT" dirty="0" smtClean="0"/>
              <a:t>Cos’è una competenza?</a:t>
            </a:r>
          </a:p>
        </p:txBody>
      </p:sp>
      <p:graphicFrame>
        <p:nvGraphicFramePr>
          <p:cNvPr id="4099" name="Object 3"/>
          <p:cNvGraphicFramePr>
            <a:graphicFrameLocks noChangeAspect="1"/>
          </p:cNvGraphicFramePr>
          <p:nvPr>
            <p:ph type="dgm" idx="1"/>
          </p:nvPr>
        </p:nvGraphicFramePr>
        <p:xfrm>
          <a:off x="857224" y="1643050"/>
          <a:ext cx="5357850" cy="3651263"/>
        </p:xfrm>
        <a:graphic>
          <a:graphicData uri="http://schemas.openxmlformats.org/presentationml/2006/ole">
            <p:oleObj spid="_x0000_s1026" name="Diapositiva" r:id="rId4" imgW="4504811" imgH="3378884" progId="PowerPoint.Slide.8">
              <p:embed/>
            </p:oleObj>
          </a:graphicData>
        </a:graphic>
      </p:graphicFrame>
      <p:sp>
        <p:nvSpPr>
          <p:cNvPr id="1028" name="Rectangle 9"/>
          <p:cNvSpPr>
            <a:spLocks noGrp="1" noChangeArrowheads="1"/>
          </p:cNvSpPr>
          <p:nvPr>
            <p:ph type="body" idx="4294967295"/>
          </p:nvPr>
        </p:nvSpPr>
        <p:spPr>
          <a:xfrm>
            <a:off x="755650" y="5445125"/>
            <a:ext cx="8001000" cy="719138"/>
          </a:xfrm>
          <a:noFill/>
        </p:spPr>
        <p:txBody>
          <a:bodyPr/>
          <a:lstStyle/>
          <a:p>
            <a:pPr eaLnBrk="1" hangingPunct="1">
              <a:lnSpc>
                <a:spcPct val="90000"/>
              </a:lnSpc>
              <a:buFont typeface="Wingdings" pitchFamily="2" charset="2"/>
              <a:buNone/>
            </a:pPr>
            <a:r>
              <a:rPr lang="it-IT" altLang="it-IT" sz="2100" i="1" dirty="0" smtClean="0"/>
              <a:t>“… </a:t>
            </a:r>
            <a:r>
              <a:rPr lang="it-IT" altLang="it-IT" sz="2100" i="1" u="sng" dirty="0" smtClean="0"/>
              <a:t>non</a:t>
            </a:r>
            <a:r>
              <a:rPr lang="it-IT" altLang="it-IT" sz="2100" i="1" dirty="0" smtClean="0"/>
              <a:t> ciò che lo studente sa, ma ciò che sa fare con ciò che sa” </a:t>
            </a:r>
            <a:r>
              <a:rPr lang="it-IT" altLang="it-IT" sz="2100" dirty="0" smtClean="0"/>
              <a:t>(Grant </a:t>
            </a:r>
            <a:r>
              <a:rPr lang="it-IT" altLang="it-IT" sz="2100" dirty="0" err="1" smtClean="0"/>
              <a:t>Wiggins</a:t>
            </a:r>
            <a:r>
              <a:rPr lang="it-IT" altLang="it-IT" sz="2100" dirty="0" smtClean="0"/>
              <a:t>, 1993 - USA)</a:t>
            </a:r>
          </a:p>
        </p:txBody>
      </p:sp>
      <p:sp>
        <p:nvSpPr>
          <p:cNvPr id="5" name="Text Box 18"/>
          <p:cNvSpPr txBox="1">
            <a:spLocks noChangeArrowheads="1"/>
          </p:cNvSpPr>
          <p:nvPr/>
        </p:nvSpPr>
        <p:spPr bwMode="auto">
          <a:xfrm>
            <a:off x="6858000" y="2500313"/>
            <a:ext cx="2160588" cy="711200"/>
          </a:xfrm>
          <a:prstGeom prst="rect">
            <a:avLst/>
          </a:prstGeom>
          <a:noFill/>
          <a:ln w="19050">
            <a:solidFill>
              <a:schemeClr val="tx1"/>
            </a:solidFill>
            <a:miter lim="800000"/>
            <a:headEnd/>
            <a:tailEnd/>
          </a:ln>
        </p:spPr>
        <p:txBody>
          <a:bodyPr>
            <a:spAutoFit/>
          </a:bodyPr>
          <a:lstStyle/>
          <a:p>
            <a:pPr algn="ctr">
              <a:spcBef>
                <a:spcPct val="50000"/>
              </a:spcBef>
            </a:pPr>
            <a:r>
              <a:rPr lang="it-IT" altLang="it-IT" sz="2000" b="1"/>
              <a:t>CHE COSA SI APPRENDE?</a:t>
            </a:r>
          </a:p>
        </p:txBody>
      </p:sp>
      <p:sp>
        <p:nvSpPr>
          <p:cNvPr id="6" name="Text Box 19"/>
          <p:cNvSpPr txBox="1">
            <a:spLocks noChangeArrowheads="1"/>
          </p:cNvSpPr>
          <p:nvPr/>
        </p:nvSpPr>
        <p:spPr bwMode="auto">
          <a:xfrm>
            <a:off x="6911975" y="4214813"/>
            <a:ext cx="2160588" cy="711200"/>
          </a:xfrm>
          <a:prstGeom prst="rect">
            <a:avLst/>
          </a:prstGeom>
          <a:noFill/>
          <a:ln w="19050">
            <a:solidFill>
              <a:srgbClr val="0000FF"/>
            </a:solidFill>
            <a:miter lim="800000"/>
            <a:headEnd/>
            <a:tailEnd/>
          </a:ln>
        </p:spPr>
        <p:txBody>
          <a:bodyPr>
            <a:spAutoFit/>
          </a:bodyPr>
          <a:lstStyle/>
          <a:p>
            <a:pPr algn="ctr">
              <a:spcBef>
                <a:spcPct val="50000"/>
              </a:spcBef>
            </a:pPr>
            <a:r>
              <a:rPr lang="it-IT" altLang="it-IT" sz="2000" b="1">
                <a:solidFill>
                  <a:srgbClr val="0000FF"/>
                </a:solidFill>
              </a:rPr>
              <a:t>COME SI APPRENDE?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animEffect transition="in" filter="fade">
                                      <p:cBhvr>
                                        <p:cTn id="7" dur="1000"/>
                                        <p:tgtEl>
                                          <p:spTgt spid="1028">
                                            <p:txEl>
                                              <p:pRg st="0" end="0"/>
                                            </p:txEl>
                                          </p:spTgt>
                                        </p:tgtEl>
                                      </p:cBhvr>
                                    </p:animEffect>
                                    <p:anim calcmode="lin" valueType="num">
                                      <p:cBhvr>
                                        <p:cTn id="8" dur="1000" fill="hold"/>
                                        <p:tgtEl>
                                          <p:spTgt spid="102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8">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par>
                          <p:cTn id="15" fill="hold" nodeType="afterGroup">
                            <p:stCondLst>
                              <p:cond delay="1500"/>
                            </p:stCondLst>
                            <p:childTnLst>
                              <p:par>
                                <p:cTn id="16" presetID="23" presetClass="entr" presetSubtype="16"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85926"/>
            <a:ext cx="7408333" cy="4340237"/>
          </a:xfrm>
        </p:spPr>
        <p:txBody>
          <a:bodyPr>
            <a:normAutofit/>
          </a:bodyPr>
          <a:lstStyle/>
          <a:p>
            <a:endParaRPr lang="it-IT" sz="3600" dirty="0" smtClean="0"/>
          </a:p>
          <a:p>
            <a:r>
              <a:rPr lang="it-IT" sz="3600" dirty="0" smtClean="0"/>
              <a:t>1) Asse dei linguaggi</a:t>
            </a:r>
          </a:p>
          <a:p>
            <a:r>
              <a:rPr lang="it-IT" sz="3600" dirty="0" smtClean="0"/>
              <a:t>2) Asse matematico</a:t>
            </a:r>
          </a:p>
          <a:p>
            <a:r>
              <a:rPr lang="it-IT" sz="3600" dirty="0" smtClean="0"/>
              <a:t>3) Asse scientifico tecnologico</a:t>
            </a:r>
          </a:p>
          <a:p>
            <a:r>
              <a:rPr lang="it-IT" sz="3600" dirty="0" smtClean="0"/>
              <a:t>4) Asse </a:t>
            </a:r>
            <a:r>
              <a:rPr lang="it-IT" sz="3600" dirty="0" err="1" smtClean="0"/>
              <a:t>storico-sociale</a:t>
            </a:r>
            <a:r>
              <a:rPr lang="it-IT" sz="3600" dirty="0" smtClean="0"/>
              <a:t> </a:t>
            </a:r>
          </a:p>
          <a:p>
            <a:endParaRPr lang="it-IT" sz="1900" b="1" dirty="0" smtClean="0"/>
          </a:p>
          <a:p>
            <a:r>
              <a:rPr lang="it-IT" sz="1900" b="1" dirty="0" smtClean="0"/>
              <a:t>NB A tali competenze si riferisce la certificazione di fine obbligo di cui al DM 9/2010 (Min. Gelmini)</a:t>
            </a:r>
            <a:endParaRPr lang="it-IT" sz="1900" b="1" dirty="0"/>
          </a:p>
        </p:txBody>
      </p:sp>
      <p:sp>
        <p:nvSpPr>
          <p:cNvPr id="5" name="Titolo 4"/>
          <p:cNvSpPr>
            <a:spLocks noGrp="1"/>
          </p:cNvSpPr>
          <p:nvPr>
            <p:ph type="title"/>
          </p:nvPr>
        </p:nvSpPr>
        <p:spPr/>
        <p:txBody>
          <a:bodyPr>
            <a:normAutofit fontScale="90000"/>
          </a:bodyPr>
          <a:lstStyle/>
          <a:p>
            <a:r>
              <a:rPr lang="it-IT" dirty="0" smtClean="0"/>
              <a:t>Le competenze di base negli assi culturali dell’obbligo di istruzione</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43050"/>
            <a:ext cx="7408333" cy="4483113"/>
          </a:xfrm>
        </p:spPr>
        <p:txBody>
          <a:bodyPr>
            <a:normAutofit fontScale="70000" lnSpcReduction="20000"/>
          </a:bodyPr>
          <a:lstStyle/>
          <a:p>
            <a:r>
              <a:rPr lang="it-IT" dirty="0" smtClean="0"/>
              <a:t>Una competenza sia generale, sia di studio, sia di lavoro si sviluppa in un contesto nel quale lo studente è coinvolto, personalmente o collettivamente, nell’affrontare situazioni, nel portare a termine compiti, nel realizzare prodotti, nel risolvere problemi, che implicano l’attivazione e il coordinamento operativo di quanto sa, </a:t>
            </a:r>
            <a:r>
              <a:rPr lang="it-IT" dirty="0" err="1" smtClean="0"/>
              <a:t>sa</a:t>
            </a:r>
            <a:r>
              <a:rPr lang="it-IT" dirty="0" smtClean="0"/>
              <a:t> fare, sa essere o sa collaborare con gli altri. </a:t>
            </a:r>
          </a:p>
          <a:p>
            <a:r>
              <a:rPr lang="it-IT" dirty="0" smtClean="0"/>
              <a:t>Ciò vale sia nel caso delle competenze legate allo sviluppo della padronanza della lingua italiana, della lingua straniera, della matematica e delle scienze, sia alla progressiva padronanza delle tecnologie e tecniche di progettazione, realizzazione e controllo di qualità nel settore di produzione di beni e/o servizi caratterizzanti il proprio indirizzo, sia per quanto riguarda quelle che, nel documento sull’obbligo di istruzione, sono chiamate competenze di cittadinanza. </a:t>
            </a:r>
          </a:p>
          <a:p>
            <a:r>
              <a:rPr lang="it-IT" dirty="0" smtClean="0"/>
              <a:t>Un ruolo centrale, come risulta dalla stessa definizione europea di competenza, è svolto dalla qualità delle conoscenze e delle abilità sviluppate nei vari ambiti di studio. Esse infatti devono essere non solo acquisite a un buon livello di comprensione e di stabilità, ma devono anche rimanere aperte a una loro mobilizzazione e valorizzazione nel contesto di ogni attività di studio, di lavoro o di una vita sociale; </a:t>
            </a:r>
            <a:endParaRPr lang="it-IT" dirty="0"/>
          </a:p>
        </p:txBody>
      </p:sp>
      <p:sp>
        <p:nvSpPr>
          <p:cNvPr id="5" name="Titolo 4"/>
          <p:cNvSpPr>
            <a:spLocks noGrp="1"/>
          </p:cNvSpPr>
          <p:nvPr>
            <p:ph type="title"/>
          </p:nvPr>
        </p:nvSpPr>
        <p:spPr/>
        <p:txBody>
          <a:bodyPr>
            <a:normAutofit fontScale="90000"/>
          </a:bodyPr>
          <a:lstStyle/>
          <a:p>
            <a:r>
              <a:rPr lang="it-IT" dirty="0" smtClean="0"/>
              <a:t>La didattica per competenze nelle linee guida (DPR 87 e 88/2010)</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928802"/>
            <a:ext cx="7408333" cy="4197361"/>
          </a:xfrm>
        </p:spPr>
        <p:txBody>
          <a:bodyPr>
            <a:normAutofit/>
          </a:bodyPr>
          <a:lstStyle/>
          <a:p>
            <a:r>
              <a:rPr lang="it-IT" dirty="0" smtClean="0"/>
              <a:t>La progettazione di un’attività formativa diretta allo sviluppo di competenze  non può non tener conto della necessità che le </a:t>
            </a:r>
            <a:r>
              <a:rPr lang="it-IT" b="1" dirty="0" smtClean="0"/>
              <a:t>conoscenze fondamentali da questa implicate siano acquisite in maniera significativa</a:t>
            </a:r>
            <a:r>
              <a:rPr lang="it-IT" dirty="0" smtClean="0"/>
              <a:t>, cioè comprese e padroneggiate in modo adeguato, che </a:t>
            </a:r>
            <a:r>
              <a:rPr lang="it-IT" b="1" dirty="0" smtClean="0"/>
              <a:t>le abilità richieste siano disponibili a un livello confacente di correttezza e di consapevolezza </a:t>
            </a:r>
            <a:r>
              <a:rPr lang="it-IT" dirty="0" smtClean="0"/>
              <a:t>di quando e come utilizzarle, che si sostenga il desiderio di acquisire conoscenze e sviluppare abilità nell’affrontare compiti e attività che ne esigono l’attivazione e l’integrazione</a:t>
            </a:r>
            <a:endParaRPr lang="it-IT" dirty="0"/>
          </a:p>
        </p:txBody>
      </p:sp>
      <p:sp>
        <p:nvSpPr>
          <p:cNvPr id="5" name="Titolo 4"/>
          <p:cNvSpPr>
            <a:spLocks noGrp="1"/>
          </p:cNvSpPr>
          <p:nvPr>
            <p:ph type="title"/>
          </p:nvPr>
        </p:nvSpPr>
        <p:spPr/>
        <p:txBody>
          <a:bodyPr>
            <a:normAutofit fontScale="90000"/>
          </a:bodyPr>
          <a:lstStyle/>
          <a:p>
            <a:r>
              <a:rPr lang="it-IT" dirty="0" smtClean="0"/>
              <a:t>Tra competenze, conoscenze ed abilità</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85926"/>
            <a:ext cx="7408333" cy="4340237"/>
          </a:xfrm>
        </p:spPr>
        <p:txBody>
          <a:bodyPr>
            <a:normAutofit fontScale="77500" lnSpcReduction="20000"/>
          </a:bodyPr>
          <a:lstStyle/>
          <a:p>
            <a:r>
              <a:rPr lang="it-IT" dirty="0" smtClean="0"/>
              <a:t>1) Normativa di Riferimento (</a:t>
            </a:r>
            <a:r>
              <a:rPr lang="it-IT" dirty="0" err="1" smtClean="0"/>
              <a:t>DD.PP.RR</a:t>
            </a:r>
            <a:r>
              <a:rPr lang="it-IT" dirty="0" smtClean="0"/>
              <a:t> 87 e 88/2010 con allegati)</a:t>
            </a:r>
          </a:p>
          <a:p>
            <a:r>
              <a:rPr lang="it-IT" dirty="0" smtClean="0"/>
              <a:t>2) Linee Guida per il primo biennio (direttive del 15 luglio 2010)</a:t>
            </a:r>
          </a:p>
          <a:p>
            <a:r>
              <a:rPr lang="it-IT" dirty="0" smtClean="0"/>
              <a:t>3) Linee Guida per il secondo biennio e il quinto anno (direttive 4 e 5 del 2012) – (Min. Profumo)</a:t>
            </a:r>
          </a:p>
          <a:p>
            <a:endParaRPr lang="it-IT" dirty="0" smtClean="0"/>
          </a:p>
          <a:p>
            <a:r>
              <a:rPr lang="it-IT" dirty="0" smtClean="0"/>
              <a:t>Gli allegati ai DDPPRR</a:t>
            </a:r>
          </a:p>
          <a:p>
            <a:r>
              <a:rPr lang="it-IT" dirty="0" smtClean="0"/>
              <a:t>Allegato A (PECUP)</a:t>
            </a:r>
          </a:p>
          <a:p>
            <a:r>
              <a:rPr lang="it-IT" dirty="0" smtClean="0"/>
              <a:t>Allegati B e C (Quadri Orari)</a:t>
            </a:r>
          </a:p>
          <a:p>
            <a:r>
              <a:rPr lang="it-IT" dirty="0" smtClean="0"/>
              <a:t>Allegato D (Tabelle di confluenza)</a:t>
            </a:r>
          </a:p>
          <a:p>
            <a:endParaRPr lang="it-IT" dirty="0" smtClean="0"/>
          </a:p>
          <a:p>
            <a:r>
              <a:rPr lang="it-IT" dirty="0" smtClean="0"/>
              <a:t>Gli allegati alle Linee Guida primo biennio, secondo biennio e quinto anno</a:t>
            </a:r>
          </a:p>
          <a:p>
            <a:r>
              <a:rPr lang="it-IT" dirty="0" smtClean="0"/>
              <a:t>1) Allegato A (Declinazione dei risultati di apprendimento in conoscenze e abilità)</a:t>
            </a:r>
          </a:p>
          <a:p>
            <a:r>
              <a:rPr lang="it-IT" dirty="0" smtClean="0"/>
              <a:t>2) Allegato B glossario</a:t>
            </a:r>
            <a:endParaRPr lang="it-IT" dirty="0"/>
          </a:p>
        </p:txBody>
      </p:sp>
      <p:sp>
        <p:nvSpPr>
          <p:cNvPr id="5" name="Titolo 4"/>
          <p:cNvSpPr>
            <a:spLocks noGrp="1"/>
          </p:cNvSpPr>
          <p:nvPr>
            <p:ph type="title"/>
          </p:nvPr>
        </p:nvSpPr>
        <p:spPr/>
        <p:txBody>
          <a:bodyPr>
            <a:normAutofit fontScale="90000"/>
          </a:bodyPr>
          <a:lstStyle/>
          <a:p>
            <a:r>
              <a:rPr lang="it-IT" dirty="0" smtClean="0"/>
              <a:t>La struttura delle Linee guida per gli Istituti Tecnici e Professionali</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a:bodyPr>
          <a:lstStyle/>
          <a:p>
            <a:pPr marL="0" indent="0" algn="just">
              <a:buNone/>
            </a:pPr>
            <a:endParaRPr lang="it-IT" sz="1000" dirty="0" smtClean="0">
              <a:latin typeface="Calibri" panose="020F0502020204030204" pitchFamily="34" charset="0"/>
            </a:endParaRPr>
          </a:p>
          <a:p>
            <a:pPr marL="0" indent="0" algn="just">
              <a:buNone/>
            </a:pPr>
            <a:r>
              <a:rPr lang="it-IT" dirty="0">
                <a:latin typeface="Calibri" panose="020F0502020204030204" pitchFamily="34" charset="0"/>
              </a:rPr>
              <a:t>Le Indicazioni nazionali degli obiettivi specifici di apprendimento per i licei </a:t>
            </a:r>
            <a:r>
              <a:rPr lang="it-IT" b="1" dirty="0">
                <a:solidFill>
                  <a:srgbClr val="FF0000"/>
                </a:solidFill>
                <a:latin typeface="Calibri" panose="020F0502020204030204" pitchFamily="34" charset="0"/>
              </a:rPr>
              <a:t>rappresentano la declinazione disciplinare </a:t>
            </a:r>
            <a:r>
              <a:rPr lang="it-IT" dirty="0">
                <a:latin typeface="Calibri" panose="020F0502020204030204" pitchFamily="34" charset="0"/>
              </a:rPr>
              <a:t>del Profilo educativo, culturale e professionale dello studente a conclusione dei percorsi liceali.</a:t>
            </a:r>
          </a:p>
          <a:p>
            <a:pPr marL="0" indent="0" algn="just">
              <a:buNone/>
            </a:pPr>
            <a:r>
              <a:rPr lang="it-IT" dirty="0">
                <a:latin typeface="Calibri" panose="020F0502020204030204" pitchFamily="34" charset="0"/>
              </a:rPr>
              <a:t>Il Profilo e le Indicazioni </a:t>
            </a:r>
            <a:r>
              <a:rPr lang="it-IT" b="1" dirty="0">
                <a:solidFill>
                  <a:srgbClr val="FF0000"/>
                </a:solidFill>
                <a:latin typeface="Calibri" panose="020F0502020204030204" pitchFamily="34" charset="0"/>
              </a:rPr>
              <a:t>costituiscono l’intelaiatura </a:t>
            </a:r>
            <a:r>
              <a:rPr lang="it-IT" dirty="0">
                <a:latin typeface="Calibri" panose="020F0502020204030204" pitchFamily="34" charset="0"/>
              </a:rPr>
              <a:t>sulla quale </a:t>
            </a:r>
            <a:r>
              <a:rPr lang="it-IT" b="1" dirty="0">
                <a:solidFill>
                  <a:srgbClr val="FF0000"/>
                </a:solidFill>
                <a:latin typeface="Calibri" panose="020F0502020204030204" pitchFamily="34" charset="0"/>
              </a:rPr>
              <a:t>le istituzioni scolastiche disegnano il proprio Piano</a:t>
            </a:r>
            <a:r>
              <a:rPr lang="it-IT" dirty="0">
                <a:latin typeface="Calibri" panose="020F0502020204030204" pitchFamily="34" charset="0"/>
              </a:rPr>
              <a:t> dell’offerta formativa, </a:t>
            </a:r>
            <a:r>
              <a:rPr lang="it-IT" b="1" dirty="0">
                <a:solidFill>
                  <a:srgbClr val="FF0000"/>
                </a:solidFill>
                <a:latin typeface="Calibri" panose="020F0502020204030204" pitchFamily="34" charset="0"/>
              </a:rPr>
              <a:t>i docenti costruiscono i propri percorsi didattici </a:t>
            </a:r>
            <a:r>
              <a:rPr lang="it-IT" dirty="0">
                <a:latin typeface="Calibri" panose="020F0502020204030204" pitchFamily="34" charset="0"/>
              </a:rPr>
              <a:t>e gli studenti sono messi in condizione di raggiungere gli obiettivi di apprendimento e di maturare le competenze proprie dell’istruzione liceale e delle sue articolazioni.</a:t>
            </a:r>
          </a:p>
          <a:p>
            <a:pPr marL="0" indent="0" algn="just">
              <a:buNone/>
            </a:pPr>
            <a:endParaRPr lang="it-IT" sz="2600" dirty="0">
              <a:solidFill>
                <a:srgbClr val="FF0000"/>
              </a:solidFill>
              <a:latin typeface="Calibri" panose="020F0502020204030204" pitchFamily="34" charset="0"/>
            </a:endParaRPr>
          </a:p>
        </p:txBody>
      </p:sp>
      <p:sp>
        <p:nvSpPr>
          <p:cNvPr id="2" name="Titolo 1"/>
          <p:cNvSpPr>
            <a:spLocks noGrp="1"/>
          </p:cNvSpPr>
          <p:nvPr>
            <p:ph type="title"/>
          </p:nvPr>
        </p:nvSpPr>
        <p:spPr>
          <a:xfrm>
            <a:off x="457200" y="338328"/>
            <a:ext cx="8229600" cy="930432"/>
          </a:xfrm>
        </p:spPr>
        <p:txBody>
          <a:bodyPr>
            <a:normAutofit fontScale="90000"/>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LE INDICAZIONI NAZIONALI PER I LICEI</a:t>
            </a:r>
            <a:br>
              <a:rPr lang="it-IT" sz="3200" dirty="0" smtClean="0">
                <a:latin typeface="Calibri" panose="020F0502020204030204" pitchFamily="34" charset="0"/>
              </a:rPr>
            </a:br>
            <a:r>
              <a:rPr lang="it-IT" sz="3200" dirty="0" smtClean="0">
                <a:latin typeface="Calibri" panose="020F0502020204030204" pitchFamily="34" charset="0"/>
              </a:rPr>
              <a:t/>
            </a:r>
            <a:br>
              <a:rPr lang="it-IT" sz="3200" dirty="0" smtClean="0">
                <a:latin typeface="Calibri" panose="020F0502020204030204" pitchFamily="34" charset="0"/>
              </a:rPr>
            </a:br>
            <a:endParaRPr lang="it-IT" sz="2400" dirty="0"/>
          </a:p>
        </p:txBody>
      </p:sp>
    </p:spTree>
    <p:extLst>
      <p:ext uri="{BB962C8B-B14F-4D97-AF65-F5344CB8AC3E}">
        <p14:creationId xmlns:p14="http://schemas.microsoft.com/office/powerpoint/2010/main" xmlns="" val="1231324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85926"/>
            <a:ext cx="7408333" cy="4340237"/>
          </a:xfrm>
        </p:spPr>
        <p:txBody>
          <a:bodyPr/>
          <a:lstStyle/>
          <a:p>
            <a:r>
              <a:rPr lang="it-IT" b="1" dirty="0" smtClean="0"/>
              <a:t>La nota introduttiva alle Indicazioni nazionali</a:t>
            </a:r>
          </a:p>
          <a:p>
            <a:r>
              <a:rPr lang="it-IT" dirty="0" smtClean="0"/>
              <a:t>Gli OSA e la salvaguardia degli statuti epistemici dei singoli domini disciplinari (</a:t>
            </a:r>
            <a:r>
              <a:rPr lang="it-IT" sz="2000" i="1" dirty="0" smtClean="0"/>
              <a:t>una rivincita dei “</a:t>
            </a:r>
            <a:r>
              <a:rPr lang="it-IT" sz="2000" i="1" dirty="0" err="1" smtClean="0"/>
              <a:t>disciplinaristi</a:t>
            </a:r>
            <a:r>
              <a:rPr lang="it-IT" sz="2000" i="1" dirty="0" smtClean="0"/>
              <a:t>” sui “</a:t>
            </a:r>
            <a:r>
              <a:rPr lang="it-IT" sz="2000" i="1" dirty="0" err="1" smtClean="0"/>
              <a:t>metodologisti</a:t>
            </a:r>
            <a:r>
              <a:rPr lang="it-IT" sz="2000" i="1" dirty="0" smtClean="0"/>
              <a:t> ?)</a:t>
            </a:r>
          </a:p>
          <a:p>
            <a:r>
              <a:rPr lang="it-IT" dirty="0" smtClean="0"/>
              <a:t>La rinuncia ad ogni tassonomia</a:t>
            </a:r>
          </a:p>
          <a:p>
            <a:r>
              <a:rPr lang="it-IT" dirty="0" smtClean="0"/>
              <a:t> Il dialogo tra le diverse discipline</a:t>
            </a:r>
          </a:p>
          <a:p>
            <a:r>
              <a:rPr lang="it-IT" dirty="0" smtClean="0"/>
              <a:t>La competenza linguistica nell’uso dell’italiano come responsabilità condivisa</a:t>
            </a:r>
          </a:p>
          <a:p>
            <a:r>
              <a:rPr lang="it-IT" dirty="0" smtClean="0"/>
              <a:t>L’acquisizione delle competenze digitali</a:t>
            </a:r>
          </a:p>
          <a:p>
            <a:r>
              <a:rPr lang="it-IT" dirty="0" smtClean="0"/>
              <a:t>Le competenze relative a Cittadinanza e Costituzione </a:t>
            </a:r>
          </a:p>
          <a:p>
            <a:endParaRPr lang="it-IT" dirty="0" smtClean="0"/>
          </a:p>
          <a:p>
            <a:endParaRPr lang="it-IT" dirty="0"/>
          </a:p>
        </p:txBody>
      </p:sp>
      <p:sp>
        <p:nvSpPr>
          <p:cNvPr id="5" name="Titolo 4"/>
          <p:cNvSpPr>
            <a:spLocks noGrp="1"/>
          </p:cNvSpPr>
          <p:nvPr>
            <p:ph type="title"/>
          </p:nvPr>
        </p:nvSpPr>
        <p:spPr/>
        <p:txBody>
          <a:bodyPr>
            <a:normAutofit fontScale="90000"/>
          </a:bodyPr>
          <a:lstStyle/>
          <a:p>
            <a:r>
              <a:rPr lang="it-IT" dirty="0" smtClean="0"/>
              <a:t>I “nuovi Licei” e la Direttiva n.211 del 7 ottobre 2010</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buNone/>
            </a:pPr>
            <a:r>
              <a:rPr lang="it-IT" sz="2000" dirty="0" smtClean="0"/>
              <a:t>Qualche spunto di riflessione …</a:t>
            </a:r>
          </a:p>
          <a:p>
            <a:pPr>
              <a:buNone/>
            </a:pPr>
            <a:r>
              <a:rPr lang="it-IT" sz="2000" dirty="0" smtClean="0"/>
              <a:t>Atti di indirizzo concernente l’individuazione delle priorità politiche del MIUR: </a:t>
            </a:r>
          </a:p>
          <a:p>
            <a:pPr>
              <a:buNone/>
            </a:pPr>
            <a:r>
              <a:rPr lang="it-IT" sz="2000" dirty="0" smtClean="0"/>
              <a:t>2012 : lett. e): educazione degli adulti = far acquisire competenze di base e di cittadinanza (Min. Profumo)</a:t>
            </a:r>
          </a:p>
          <a:p>
            <a:pPr>
              <a:buNone/>
            </a:pPr>
            <a:r>
              <a:rPr lang="it-IT" sz="2000" dirty="0" smtClean="0"/>
              <a:t>2014: / (Min. Carrozza)</a:t>
            </a:r>
          </a:p>
          <a:p>
            <a:pPr>
              <a:buNone/>
            </a:pPr>
            <a:r>
              <a:rPr lang="it-IT" sz="2000" dirty="0" smtClean="0"/>
              <a:t>2015: n. 6: accelerazione nello sviluppo di nuove competenze … (Min. Giannini)</a:t>
            </a:r>
          </a:p>
          <a:p>
            <a:pPr>
              <a:buNone/>
            </a:pPr>
            <a:r>
              <a:rPr lang="it-IT" sz="2000" dirty="0" smtClean="0"/>
              <a:t>2016: n.1: offerta formativa; bagaglio di conoscenze e competenze adeguato; n. 6: formazione per assicurare ‘trasferimento’ di conoscenze e competenze …</a:t>
            </a:r>
          </a:p>
          <a:p>
            <a:pPr>
              <a:buNone/>
            </a:pPr>
            <a:endParaRPr lang="it-IT" dirty="0" smtClean="0"/>
          </a:p>
          <a:p>
            <a:pPr>
              <a:buNone/>
            </a:pPr>
            <a:endParaRPr lang="it-IT" dirty="0" smtClean="0"/>
          </a:p>
          <a:p>
            <a:pPr>
              <a:buNone/>
            </a:pPr>
            <a:endParaRPr lang="it-IT" dirty="0"/>
          </a:p>
        </p:txBody>
      </p:sp>
      <p:sp>
        <p:nvSpPr>
          <p:cNvPr id="5" name="Titolo 4"/>
          <p:cNvSpPr>
            <a:spLocks noGrp="1"/>
          </p:cNvSpPr>
          <p:nvPr>
            <p:ph type="title"/>
          </p:nvPr>
        </p:nvSpPr>
        <p:spPr/>
        <p:txBody>
          <a:bodyPr>
            <a:normAutofit/>
          </a:bodyPr>
          <a:lstStyle/>
          <a:p>
            <a:r>
              <a:rPr lang="it-IT" dirty="0" smtClean="0"/>
              <a:t>Le competenze sono priorità?</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buNone/>
            </a:pPr>
            <a:r>
              <a:rPr lang="it-IT" dirty="0" smtClean="0"/>
              <a:t>La Legge 107, al c. 7, elenca le competenze come obiettivi che ciascuna </a:t>
            </a:r>
            <a:r>
              <a:rPr lang="it-IT" dirty="0" err="1" smtClean="0"/>
              <a:t>I.S.A.</a:t>
            </a:r>
            <a:r>
              <a:rPr lang="it-IT" dirty="0" smtClean="0"/>
              <a:t> identifica come prioritari (organico dell’autonomia)</a:t>
            </a:r>
          </a:p>
          <a:p>
            <a:pPr marL="457200" indent="-457200">
              <a:buAutoNum type="alphaLcParenR"/>
            </a:pPr>
            <a:r>
              <a:rPr lang="it-IT" sz="2000" dirty="0" smtClean="0"/>
              <a:t>C. linguistiche</a:t>
            </a:r>
          </a:p>
          <a:p>
            <a:pPr marL="457200" indent="-457200">
              <a:buAutoNum type="alphaLcParenR"/>
            </a:pPr>
            <a:r>
              <a:rPr lang="it-IT" sz="2000" dirty="0" smtClean="0"/>
              <a:t>C. scientifiche e logico-matematiche</a:t>
            </a:r>
          </a:p>
          <a:p>
            <a:pPr marL="457200" indent="-457200">
              <a:buAutoNum type="alphaLcParenR"/>
            </a:pPr>
            <a:r>
              <a:rPr lang="it-IT" sz="2000" dirty="0" smtClean="0"/>
              <a:t>C. musicali ed artistiche, </a:t>
            </a:r>
            <a:r>
              <a:rPr lang="it-IT" sz="2000" b="1" dirty="0" smtClean="0"/>
              <a:t>anche </a:t>
            </a:r>
            <a:r>
              <a:rPr lang="it-IT" sz="2000" dirty="0" smtClean="0"/>
              <a:t>attive</a:t>
            </a:r>
          </a:p>
          <a:p>
            <a:pPr marL="457200" indent="-457200">
              <a:buAutoNum type="alphaLcParenR"/>
            </a:pPr>
            <a:r>
              <a:rPr lang="it-IT" sz="2000" dirty="0" smtClean="0"/>
              <a:t>C. di cittadinanza attiva … interculturali, solidali, giuridico-economiche, auto-imprenditoriali</a:t>
            </a:r>
          </a:p>
          <a:p>
            <a:pPr marL="457200" indent="-457200">
              <a:buAutoNum type="alphaLcParenR"/>
            </a:pPr>
            <a:r>
              <a:rPr lang="it-IT" sz="2000" dirty="0" smtClean="0"/>
              <a:t>C. nell’uso dei media</a:t>
            </a:r>
          </a:p>
          <a:p>
            <a:pPr marL="457200" indent="-457200">
              <a:buAutoNum type="alphaLcParenR"/>
            </a:pPr>
            <a:r>
              <a:rPr lang="it-IT" sz="2000" dirty="0" smtClean="0"/>
              <a:t>C. digitali</a:t>
            </a:r>
          </a:p>
          <a:p>
            <a:pPr marL="457200" indent="-457200">
              <a:buAutoNum type="alphaLcParenR"/>
            </a:pPr>
            <a:endParaRPr lang="it-IT" dirty="0" smtClean="0"/>
          </a:p>
          <a:p>
            <a:pPr marL="457200" indent="-457200">
              <a:buAutoNum type="alphaLcParenR"/>
            </a:pPr>
            <a:endParaRPr lang="it-IT" dirty="0"/>
          </a:p>
        </p:txBody>
      </p:sp>
      <p:sp>
        <p:nvSpPr>
          <p:cNvPr id="5" name="Titolo 4"/>
          <p:cNvSpPr>
            <a:spLocks noGrp="1"/>
          </p:cNvSpPr>
          <p:nvPr>
            <p:ph type="title"/>
          </p:nvPr>
        </p:nvSpPr>
        <p:spPr/>
        <p:txBody>
          <a:bodyPr>
            <a:normAutofit fontScale="90000"/>
          </a:bodyPr>
          <a:lstStyle/>
          <a:p>
            <a:r>
              <a:rPr lang="it-IT" b="1" dirty="0" smtClean="0"/>
              <a:t>Le competenze nella Legge 107/2015</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buNone/>
            </a:pPr>
            <a:r>
              <a:rPr lang="it-IT" dirty="0" smtClean="0"/>
              <a:t>Le quattro discontinuità (</a:t>
            </a:r>
            <a:r>
              <a:rPr lang="it-IT" dirty="0" err="1" smtClean="0"/>
              <a:t>Lauren</a:t>
            </a:r>
            <a:r>
              <a:rPr lang="it-IT" dirty="0" smtClean="0"/>
              <a:t> </a:t>
            </a:r>
            <a:r>
              <a:rPr lang="it-IT" dirty="0" err="1" smtClean="0"/>
              <a:t>Resnick</a:t>
            </a:r>
            <a:r>
              <a:rPr lang="it-IT" dirty="0" smtClean="0"/>
              <a:t>, USA, 1995):</a:t>
            </a:r>
          </a:p>
          <a:p>
            <a:pPr marL="457200" indent="-457200">
              <a:buAutoNum type="arabicParenR"/>
            </a:pPr>
            <a:r>
              <a:rPr lang="it-IT" dirty="0" smtClean="0"/>
              <a:t>La scuola chiede prestazioni individuali </a:t>
            </a:r>
            <a:r>
              <a:rPr lang="it-IT" dirty="0" err="1" smtClean="0"/>
              <a:t>……</a:t>
            </a:r>
            <a:r>
              <a:rPr lang="it-IT" dirty="0" smtClean="0"/>
              <a:t>.</a:t>
            </a:r>
          </a:p>
          <a:p>
            <a:pPr marL="457200" indent="-457200">
              <a:buNone/>
            </a:pPr>
            <a:r>
              <a:rPr lang="it-IT" dirty="0" smtClean="0"/>
              <a:t>mentre il lavoro mentale all’esterno è spesso condiviso socialmente</a:t>
            </a:r>
          </a:p>
          <a:p>
            <a:pPr marL="457200" indent="-457200">
              <a:buNone/>
            </a:pPr>
            <a:r>
              <a:rPr lang="it-IT" dirty="0" smtClean="0"/>
              <a:t>2) L a scuola richiede un pensiero privo di supporti </a:t>
            </a:r>
            <a:r>
              <a:rPr lang="it-IT" dirty="0" err="1" smtClean="0"/>
              <a:t>……</a:t>
            </a:r>
            <a:endParaRPr lang="it-IT" dirty="0" smtClean="0"/>
          </a:p>
          <a:p>
            <a:pPr marL="457200" indent="-457200">
              <a:buNone/>
            </a:pPr>
            <a:r>
              <a:rPr lang="it-IT" dirty="0" smtClean="0"/>
              <a:t>mentre all’esterno ci si avvale di strumenti cognitivi o artefatti</a:t>
            </a:r>
            <a:endParaRPr lang="it-IT" dirty="0"/>
          </a:p>
        </p:txBody>
      </p:sp>
      <p:sp>
        <p:nvSpPr>
          <p:cNvPr id="5" name="Titolo 4"/>
          <p:cNvSpPr>
            <a:spLocks noGrp="1"/>
          </p:cNvSpPr>
          <p:nvPr>
            <p:ph type="title"/>
          </p:nvPr>
        </p:nvSpPr>
        <p:spPr/>
        <p:txBody>
          <a:bodyPr/>
          <a:lstStyle/>
          <a:p>
            <a:r>
              <a:rPr lang="it-IT" dirty="0" smtClean="0"/>
              <a:t>La natura dell’insegnamento</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buNone/>
            </a:pPr>
            <a:r>
              <a:rPr lang="it-IT" dirty="0" smtClean="0"/>
              <a:t>3) La scuola coltiva il pensiero simbolico </a:t>
            </a:r>
            <a:r>
              <a:rPr lang="it-IT" dirty="0" err="1" smtClean="0"/>
              <a:t>……</a:t>
            </a:r>
            <a:endParaRPr lang="it-IT" dirty="0" smtClean="0"/>
          </a:p>
          <a:p>
            <a:pPr>
              <a:buNone/>
            </a:pPr>
            <a:r>
              <a:rPr lang="it-IT" dirty="0" smtClean="0"/>
              <a:t>mentre all’esterno la mente è sempre direttamente alle prese con oggetti e/o situazioni</a:t>
            </a:r>
          </a:p>
          <a:p>
            <a:pPr>
              <a:buNone/>
            </a:pPr>
            <a:r>
              <a:rPr lang="it-IT" dirty="0" smtClean="0"/>
              <a:t>4) La scuola insegna conoscenze e capacità generali …..</a:t>
            </a:r>
          </a:p>
          <a:p>
            <a:pPr>
              <a:buNone/>
            </a:pPr>
            <a:r>
              <a:rPr lang="it-IT" dirty="0" smtClean="0"/>
              <a:t>mentre all’esterno prevalgono competenze specifiche , legate alla situazione</a:t>
            </a:r>
            <a:endParaRPr lang="it-IT" dirty="0"/>
          </a:p>
        </p:txBody>
      </p:sp>
      <p:sp>
        <p:nvSpPr>
          <p:cNvPr id="5" name="Titolo 4"/>
          <p:cNvSpPr>
            <a:spLocks noGrp="1"/>
          </p:cNvSpPr>
          <p:nvPr>
            <p:ph type="title"/>
          </p:nvPr>
        </p:nvSpPr>
        <p:spPr/>
        <p:txBody>
          <a:bodyPr/>
          <a:lstStyle/>
          <a:p>
            <a:r>
              <a:rPr lang="it-IT" dirty="0" smtClean="0"/>
              <a:t>La natura dell’insegnamento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it-IT" altLang="it-IT" smtClean="0"/>
              <a:t>Cos’è una competenza?</a:t>
            </a:r>
          </a:p>
        </p:txBody>
      </p:sp>
      <p:sp>
        <p:nvSpPr>
          <p:cNvPr id="5123" name="Rectangle 3"/>
          <p:cNvSpPr>
            <a:spLocks noGrp="1" noChangeArrowheads="1"/>
          </p:cNvSpPr>
          <p:nvPr>
            <p:ph type="body" idx="1"/>
          </p:nvPr>
        </p:nvSpPr>
        <p:spPr>
          <a:xfrm>
            <a:off x="611188" y="2214554"/>
            <a:ext cx="8001000" cy="3857652"/>
          </a:xfrm>
        </p:spPr>
        <p:txBody>
          <a:bodyPr>
            <a:normAutofit/>
          </a:bodyPr>
          <a:lstStyle/>
          <a:p>
            <a:pPr eaLnBrk="1" hangingPunct="1">
              <a:buFont typeface="Wingdings" pitchFamily="2" charset="2"/>
              <a:buNone/>
            </a:pPr>
            <a:r>
              <a:rPr lang="it-IT" altLang="it-IT" i="1" dirty="0" smtClean="0"/>
              <a:t>“Una competenza è la capacità di saper eseguire un compito rielaborando le proprie conoscenze e abilità in contesti diversi.” (</a:t>
            </a:r>
            <a:r>
              <a:rPr lang="it-IT" altLang="it-IT" i="1" dirty="0" err="1" smtClean="0"/>
              <a:t>A.A.V.V.</a:t>
            </a:r>
            <a:r>
              <a:rPr lang="it-IT" altLang="it-IT" i="1" dirty="0" smtClean="0"/>
              <a:t>) </a:t>
            </a:r>
          </a:p>
          <a:p>
            <a:pPr>
              <a:buNone/>
            </a:pPr>
            <a:r>
              <a:rPr lang="it-IT" b="1" dirty="0" smtClean="0"/>
              <a:t>Competenze</a:t>
            </a:r>
            <a:r>
              <a:rPr lang="it-IT" dirty="0" smtClean="0"/>
              <a:t>” </a:t>
            </a:r>
            <a:r>
              <a:rPr lang="it-IT" i="1" dirty="0" smtClean="0"/>
              <a:t>indicano la comprovata capacità di usare conoscenze, abilità e capacità personali, sociali e/o metodologiche, in situazioni di lavoro o di studio e nello sviluppo professionale e/o personale; le competenze sono descritte in termine di </a:t>
            </a:r>
            <a:r>
              <a:rPr lang="it-IT" i="1" u="sng" dirty="0" smtClean="0">
                <a:effectLst>
                  <a:outerShdw blurRad="38100" dist="38100" dir="2700000" algn="tl">
                    <a:srgbClr val="000000">
                      <a:alpha val="43137"/>
                    </a:srgbClr>
                  </a:outerShdw>
                </a:effectLst>
              </a:rPr>
              <a:t>responsabilità </a:t>
            </a:r>
            <a:r>
              <a:rPr lang="it-IT" i="1" dirty="0" smtClean="0"/>
              <a:t>e </a:t>
            </a:r>
            <a:r>
              <a:rPr lang="it-IT" i="1" u="sng" dirty="0" smtClean="0">
                <a:effectLst>
                  <a:outerShdw blurRad="38100" dist="38100" dir="2700000" algn="tl">
                    <a:srgbClr val="000000">
                      <a:alpha val="43137"/>
                    </a:srgbClr>
                  </a:outerShdw>
                </a:effectLst>
              </a:rPr>
              <a:t>autonomia</a:t>
            </a:r>
            <a:endParaRPr lang="it-IT" altLang="it-IT" i="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457200" indent="-457200">
              <a:buFont typeface="+mj-lt"/>
              <a:buAutoNum type="arabicPeriod"/>
            </a:pPr>
            <a:r>
              <a:rPr lang="it-IT" dirty="0" smtClean="0"/>
              <a:t>Accordo Gennaio 2004 in Conferenza Unificata Stato/Regioni sugli standard formativi ‘minimi’ in uscita dai percorsi triennali di istruzione e FP</a:t>
            </a:r>
          </a:p>
          <a:p>
            <a:pPr marL="457200" indent="-457200">
              <a:buFont typeface="+mj-lt"/>
              <a:buAutoNum type="arabicPeriod"/>
            </a:pPr>
            <a:r>
              <a:rPr lang="it-IT" dirty="0" smtClean="0"/>
              <a:t>Livelli di competenza OCSE PISA per Matematica, Lettura e </a:t>
            </a:r>
            <a:r>
              <a:rPr lang="it-IT" dirty="0" err="1" smtClean="0"/>
              <a:t>Problem</a:t>
            </a:r>
            <a:r>
              <a:rPr lang="it-IT" dirty="0" smtClean="0"/>
              <a:t> </a:t>
            </a:r>
            <a:r>
              <a:rPr lang="it-IT" dirty="0" err="1" smtClean="0"/>
              <a:t>Solving</a:t>
            </a:r>
            <a:endParaRPr lang="it-IT" dirty="0" smtClean="0"/>
          </a:p>
          <a:p>
            <a:pPr marL="457200" indent="-457200">
              <a:buFont typeface="+mj-lt"/>
              <a:buAutoNum type="arabicPeriod"/>
            </a:pPr>
            <a:r>
              <a:rPr lang="it-IT" dirty="0" smtClean="0"/>
              <a:t>Quadro Comune europeo per le lingue – scala globale dei livelli</a:t>
            </a:r>
          </a:p>
          <a:p>
            <a:pPr marL="457200" indent="-457200">
              <a:buFont typeface="+mj-lt"/>
              <a:buAutoNum type="arabicPeriod"/>
            </a:pPr>
            <a:r>
              <a:rPr lang="it-IT" dirty="0" smtClean="0"/>
              <a:t>Il Regolamento su obbligo di istruzione, DM 139/2007</a:t>
            </a:r>
            <a:endParaRPr lang="it-IT" dirty="0"/>
          </a:p>
        </p:txBody>
      </p:sp>
      <p:sp>
        <p:nvSpPr>
          <p:cNvPr id="5" name="Titolo 4"/>
          <p:cNvSpPr>
            <a:spLocks noGrp="1"/>
          </p:cNvSpPr>
          <p:nvPr>
            <p:ph type="title"/>
          </p:nvPr>
        </p:nvSpPr>
        <p:spPr/>
        <p:txBody>
          <a:bodyPr>
            <a:normAutofit fontScale="90000"/>
          </a:bodyPr>
          <a:lstStyle/>
          <a:p>
            <a:r>
              <a:rPr lang="it-IT" dirty="0" smtClean="0"/>
              <a:t>Cosa abbiamo?</a:t>
            </a:r>
            <a:br>
              <a:rPr lang="it-IT" dirty="0" smtClean="0"/>
            </a:b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buNone/>
            </a:pPr>
            <a:r>
              <a:rPr lang="it-IT" dirty="0" smtClean="0"/>
              <a:t>5. I Regolamenti del I e del II ciclo (con documenti allegati) n. 89/2009, </a:t>
            </a:r>
            <a:r>
              <a:rPr lang="it-IT" dirty="0" err="1" smtClean="0"/>
              <a:t>nn</a:t>
            </a:r>
            <a:r>
              <a:rPr lang="it-IT" dirty="0" smtClean="0"/>
              <a:t>. 87,88, 89/2010</a:t>
            </a:r>
          </a:p>
          <a:p>
            <a:pPr>
              <a:buNone/>
            </a:pPr>
            <a:r>
              <a:rPr lang="it-IT" dirty="0" smtClean="0"/>
              <a:t>6. Descrittori che definiscono gli 8 livelli del Quadro Europeo delle Qualifiche (EQF) adottato dall’Italia nel dicembre 2012</a:t>
            </a:r>
          </a:p>
          <a:p>
            <a:pPr>
              <a:buNone/>
            </a:pPr>
            <a:r>
              <a:rPr lang="it-IT" dirty="0" smtClean="0"/>
              <a:t>7. </a:t>
            </a:r>
            <a:r>
              <a:rPr lang="it-IT" dirty="0" err="1" smtClean="0"/>
              <a:t>D.Lgs.</a:t>
            </a:r>
            <a:r>
              <a:rPr lang="it-IT" dirty="0" smtClean="0"/>
              <a:t> N. 13 del 16/01/2013 per l’individuazione e validazione degli apprendimenti non formali e informali</a:t>
            </a:r>
          </a:p>
          <a:p>
            <a:endParaRPr lang="it-IT" dirty="0"/>
          </a:p>
        </p:txBody>
      </p:sp>
      <p:sp>
        <p:nvSpPr>
          <p:cNvPr id="5" name="Titolo 4"/>
          <p:cNvSpPr>
            <a:spLocks noGrp="1"/>
          </p:cNvSpPr>
          <p:nvPr>
            <p:ph type="title"/>
          </p:nvPr>
        </p:nvSpPr>
        <p:spPr/>
        <p:txBody>
          <a:bodyPr/>
          <a:lstStyle/>
          <a:p>
            <a:r>
              <a:rPr lang="it-IT" dirty="0" smtClean="0"/>
              <a:t>Cosa abbiamo?</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buNone/>
            </a:pPr>
            <a:r>
              <a:rPr lang="it-IT" dirty="0" smtClean="0"/>
              <a:t>8. Prove OCSE PISA</a:t>
            </a:r>
          </a:p>
          <a:p>
            <a:pPr>
              <a:buNone/>
            </a:pPr>
            <a:r>
              <a:rPr lang="it-IT" dirty="0" smtClean="0"/>
              <a:t>9. Prove INVALSI</a:t>
            </a:r>
          </a:p>
          <a:p>
            <a:r>
              <a:rPr lang="it-IT" dirty="0" smtClean="0"/>
              <a:t>Prove intermedie</a:t>
            </a:r>
          </a:p>
          <a:p>
            <a:r>
              <a:rPr lang="it-IT" dirty="0" smtClean="0"/>
              <a:t>Prove in uscita dal I ciclo in matematica e italiano - esame</a:t>
            </a:r>
            <a:endParaRPr lang="it-IT" dirty="0"/>
          </a:p>
        </p:txBody>
      </p:sp>
      <p:sp>
        <p:nvSpPr>
          <p:cNvPr id="5" name="Titolo 4"/>
          <p:cNvSpPr>
            <a:spLocks noGrp="1"/>
          </p:cNvSpPr>
          <p:nvPr>
            <p:ph type="title"/>
          </p:nvPr>
        </p:nvSpPr>
        <p:spPr/>
        <p:txBody>
          <a:bodyPr/>
          <a:lstStyle/>
          <a:p>
            <a:r>
              <a:rPr lang="it-IT" dirty="0" smtClean="0"/>
              <a:t>Cosa abbiamo?</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a:bodyPr>
          <a:lstStyle/>
          <a:p>
            <a:pPr marL="0" indent="0" algn="ctr">
              <a:buNone/>
            </a:pPr>
            <a:endParaRPr lang="it-IT" sz="2600" dirty="0" smtClean="0">
              <a:latin typeface="Calibri" panose="020F0502020204030204" pitchFamily="34" charset="0"/>
            </a:endParaRPr>
          </a:p>
          <a:p>
            <a:pPr marL="0" indent="0" algn="ctr">
              <a:buNone/>
            </a:pPr>
            <a:endParaRPr lang="it-IT" sz="2600" dirty="0">
              <a:latin typeface="Calibri" panose="020F0502020204030204" pitchFamily="34" charset="0"/>
            </a:endParaRPr>
          </a:p>
          <a:p>
            <a:pPr marL="0" indent="0" algn="ctr">
              <a:buNone/>
            </a:pPr>
            <a:endParaRPr lang="it-IT" sz="2600" dirty="0" smtClean="0">
              <a:latin typeface="Calibri" panose="020F0502020204030204" pitchFamily="34" charset="0"/>
            </a:endParaRPr>
          </a:p>
          <a:p>
            <a:pPr marL="0" indent="0" algn="ctr">
              <a:buNone/>
            </a:pPr>
            <a:endParaRPr lang="it-IT" sz="2600" dirty="0">
              <a:latin typeface="Calibri" panose="020F0502020204030204" pitchFamily="34" charset="0"/>
            </a:endParaRPr>
          </a:p>
          <a:p>
            <a:pPr marL="0" indent="0" algn="ctr">
              <a:buNone/>
            </a:pPr>
            <a:r>
              <a:rPr lang="it-IT" sz="3200" dirty="0" smtClean="0">
                <a:latin typeface="Calibri" panose="020F0502020204030204" pitchFamily="34" charset="0"/>
              </a:rPr>
              <a:t>Il Contesto Normativo</a:t>
            </a:r>
            <a:endParaRPr lang="it-IT" sz="3200" dirty="0">
              <a:latin typeface="Calibri" panose="020F0502020204030204" pitchFamily="34" charset="0"/>
            </a:endParaRPr>
          </a:p>
          <a:p>
            <a:pPr marL="0" indent="0" algn="ctr">
              <a:buNone/>
            </a:pPr>
            <a:endParaRPr lang="it-IT" sz="3200" dirty="0">
              <a:solidFill>
                <a:srgbClr val="FF0000"/>
              </a:solidFill>
            </a:endParaRPr>
          </a:p>
        </p:txBody>
      </p:sp>
      <p:sp>
        <p:nvSpPr>
          <p:cNvPr id="2" name="Titolo 1"/>
          <p:cNvSpPr>
            <a:spLocks noGrp="1"/>
          </p:cNvSpPr>
          <p:nvPr>
            <p:ph type="title"/>
          </p:nvPr>
        </p:nvSpPr>
        <p:spPr/>
        <p:txBody>
          <a:bodyPr>
            <a:normAutofit fontScale="90000"/>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Esame di Stato 2016</a:t>
            </a:r>
            <a:br>
              <a:rPr lang="it-IT" sz="3200" dirty="0" smtClean="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xmlns="" val="842434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a:bodyPr>
          <a:lstStyle/>
          <a:p>
            <a:pPr marL="0" indent="0" algn="ctr">
              <a:buNone/>
            </a:pPr>
            <a:r>
              <a:rPr lang="it-IT" sz="2600" dirty="0">
                <a:latin typeface="Calibri" panose="020F0502020204030204" pitchFamily="34" charset="0"/>
              </a:rPr>
              <a:t>LEGGE 11 gennaio 2007, n. 1 </a:t>
            </a:r>
          </a:p>
          <a:p>
            <a:pPr marL="0" indent="0" algn="just">
              <a:buNone/>
            </a:pPr>
            <a:r>
              <a:rPr lang="it-IT" i="1" dirty="0">
                <a:latin typeface="Calibri" panose="020F0502020204030204" pitchFamily="34" charset="0"/>
              </a:rPr>
              <a:t>Disposizioni in materia di esami di Stato conclusivi dei corsi di studio di istruzione secondaria superiore e delega al Governo in materia di raccordo tra la scuola e le </a:t>
            </a:r>
            <a:r>
              <a:rPr lang="it-IT" i="1" dirty="0" smtClean="0">
                <a:latin typeface="Calibri" panose="020F0502020204030204" pitchFamily="34" charset="0"/>
              </a:rPr>
              <a:t>università.</a:t>
            </a:r>
          </a:p>
          <a:p>
            <a:pPr marL="0" indent="0" algn="ctr">
              <a:buNone/>
            </a:pPr>
            <a:r>
              <a:rPr lang="it-IT" dirty="0" smtClean="0">
                <a:latin typeface="Calibri" panose="020F0502020204030204" pitchFamily="34" charset="0"/>
              </a:rPr>
              <a:t>Art</a:t>
            </a:r>
            <a:r>
              <a:rPr lang="it-IT" dirty="0">
                <a:latin typeface="Calibri" panose="020F0502020204030204" pitchFamily="34" charset="0"/>
              </a:rPr>
              <a:t>. 3. - (Contenuto ed esito dell'esame</a:t>
            </a:r>
            <a:r>
              <a:rPr lang="it-IT" dirty="0" smtClean="0">
                <a:latin typeface="Calibri" panose="020F0502020204030204" pitchFamily="34" charset="0"/>
              </a:rPr>
              <a:t>)</a:t>
            </a:r>
          </a:p>
          <a:p>
            <a:pPr marL="0" indent="0" algn="just">
              <a:buNone/>
            </a:pPr>
            <a:r>
              <a:rPr lang="it-IT" dirty="0" smtClean="0">
                <a:latin typeface="Calibri" panose="020F0502020204030204" pitchFamily="34" charset="0"/>
              </a:rPr>
              <a:t>1</a:t>
            </a:r>
            <a:r>
              <a:rPr lang="it-IT" dirty="0">
                <a:latin typeface="Calibri" panose="020F0502020204030204" pitchFamily="34" charset="0"/>
              </a:rPr>
              <a:t>. L'esame di Stato conclusivo dei corsi di studio di istruzione secondaria superiore </a:t>
            </a:r>
            <a:r>
              <a:rPr lang="it-IT" dirty="0" smtClean="0">
                <a:latin typeface="Calibri" panose="020F0502020204030204" pitchFamily="34" charset="0"/>
              </a:rPr>
              <a:t>è </a:t>
            </a:r>
            <a:r>
              <a:rPr lang="it-IT" b="1" dirty="0" smtClean="0">
                <a:solidFill>
                  <a:srgbClr val="FF0000"/>
                </a:solidFill>
                <a:latin typeface="Calibri" panose="020F0502020204030204" pitchFamily="34" charset="0"/>
              </a:rPr>
              <a:t>finalizzato </a:t>
            </a:r>
            <a:r>
              <a:rPr lang="it-IT" b="1" dirty="0">
                <a:solidFill>
                  <a:srgbClr val="FF0000"/>
                </a:solidFill>
                <a:latin typeface="Calibri" panose="020F0502020204030204" pitchFamily="34" charset="0"/>
              </a:rPr>
              <a:t>all'accertamento delle conoscenze e delle competenze acquisite nell'ultimo anno </a:t>
            </a:r>
            <a:r>
              <a:rPr lang="it-IT" dirty="0">
                <a:solidFill>
                  <a:srgbClr val="FF0000"/>
                </a:solidFill>
                <a:latin typeface="Calibri" panose="020F0502020204030204" pitchFamily="34" charset="0"/>
              </a:rPr>
              <a:t>del corso di studi</a:t>
            </a:r>
            <a:r>
              <a:rPr lang="it-IT" dirty="0">
                <a:latin typeface="Calibri" panose="020F0502020204030204" pitchFamily="34" charset="0"/>
              </a:rPr>
              <a:t> in relazione agli obiettivi generali e specifici propri di ciascun indirizzo e delle basi culturali generali, </a:t>
            </a:r>
            <a:r>
              <a:rPr lang="it-IT" dirty="0" smtClean="0">
                <a:solidFill>
                  <a:srgbClr val="FF0000"/>
                </a:solidFill>
                <a:latin typeface="Calibri" panose="020F0502020204030204" pitchFamily="34" charset="0"/>
              </a:rPr>
              <a:t>nonché </a:t>
            </a:r>
            <a:r>
              <a:rPr lang="it-IT" dirty="0">
                <a:solidFill>
                  <a:srgbClr val="FF0000"/>
                </a:solidFill>
                <a:latin typeface="Calibri" panose="020F0502020204030204" pitchFamily="34" charset="0"/>
              </a:rPr>
              <a:t>delle </a:t>
            </a:r>
            <a:r>
              <a:rPr lang="it-IT" b="1" dirty="0" smtClean="0">
                <a:solidFill>
                  <a:srgbClr val="FF0000"/>
                </a:solidFill>
                <a:latin typeface="Calibri" panose="020F0502020204030204" pitchFamily="34" charset="0"/>
              </a:rPr>
              <a:t>capacità </a:t>
            </a:r>
            <a:r>
              <a:rPr lang="it-IT" b="1" dirty="0">
                <a:solidFill>
                  <a:srgbClr val="FF0000"/>
                </a:solidFill>
                <a:latin typeface="Calibri" panose="020F0502020204030204" pitchFamily="34" charset="0"/>
              </a:rPr>
              <a:t>critiche del candidato</a:t>
            </a:r>
            <a:r>
              <a:rPr lang="it-IT" dirty="0">
                <a:latin typeface="Calibri" panose="020F0502020204030204" pitchFamily="34" charset="0"/>
              </a:rPr>
              <a:t>. </a:t>
            </a:r>
            <a:endParaRPr lang="it-IT" sz="3000" dirty="0">
              <a:latin typeface="Calibri" panose="020F0502020204030204" pitchFamily="34" charset="0"/>
            </a:endParaRPr>
          </a:p>
          <a:p>
            <a:pPr marL="0" indent="0" algn="ctr">
              <a:buNone/>
            </a:pPr>
            <a:endParaRPr lang="it-IT" sz="3000" dirty="0">
              <a:solidFill>
                <a:srgbClr val="FF0000"/>
              </a:solidFill>
            </a:endParaRPr>
          </a:p>
        </p:txBody>
      </p:sp>
      <p:sp>
        <p:nvSpPr>
          <p:cNvPr id="2" name="Titolo 1"/>
          <p:cNvSpPr>
            <a:spLocks noGrp="1"/>
          </p:cNvSpPr>
          <p:nvPr>
            <p:ph type="title"/>
          </p:nvPr>
        </p:nvSpPr>
        <p:spPr>
          <a:xfrm>
            <a:off x="457200" y="338328"/>
            <a:ext cx="8229600" cy="1002440"/>
          </a:xfrm>
        </p:spPr>
        <p:txBody>
          <a:bodyPr>
            <a:normAutofit fontScale="90000"/>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Esame di Stato 2016</a:t>
            </a:r>
            <a:r>
              <a:rPr lang="it-IT" sz="2400" dirty="0" smtClean="0"/>
              <a:t/>
            </a:r>
            <a:br>
              <a:rPr lang="it-IT" sz="2400" dirty="0" smtClean="0"/>
            </a:br>
            <a:endParaRPr lang="it-IT" sz="2400" dirty="0"/>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Tree>
    <p:extLst>
      <p:ext uri="{BB962C8B-B14F-4D97-AF65-F5344CB8AC3E}">
        <p14:creationId xmlns:p14="http://schemas.microsoft.com/office/powerpoint/2010/main" xmlns="" val="215492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a:bodyPr>
          <a:lstStyle/>
          <a:p>
            <a:pPr marL="0" indent="0" algn="ctr">
              <a:buNone/>
            </a:pPr>
            <a:r>
              <a:rPr lang="it-IT" sz="2600" dirty="0">
                <a:latin typeface="Calibri" panose="020F0502020204030204" pitchFamily="34" charset="0"/>
              </a:rPr>
              <a:t>LEGGE 11 gennaio 2007, n. 1 </a:t>
            </a:r>
          </a:p>
          <a:p>
            <a:pPr marL="0" indent="0" algn="just">
              <a:buNone/>
            </a:pPr>
            <a:r>
              <a:rPr lang="it-IT" i="1" dirty="0">
                <a:latin typeface="Calibri" panose="020F0502020204030204" pitchFamily="34" charset="0"/>
              </a:rPr>
              <a:t>Disposizioni in materia di esami di Stato conclusivi dei corsi di studio di istruzione secondaria superiore e delega al Governo in materia di raccordo tra la scuola e le </a:t>
            </a:r>
            <a:r>
              <a:rPr lang="it-IT" i="1" dirty="0" smtClean="0">
                <a:latin typeface="Calibri" panose="020F0502020204030204" pitchFamily="34" charset="0"/>
              </a:rPr>
              <a:t>università.</a:t>
            </a:r>
          </a:p>
          <a:p>
            <a:pPr marL="0" indent="0" algn="ctr">
              <a:buNone/>
            </a:pPr>
            <a:endParaRPr lang="it-IT" sz="1050" dirty="0" smtClean="0">
              <a:latin typeface="Calibri" panose="020F0502020204030204" pitchFamily="34" charset="0"/>
            </a:endParaRPr>
          </a:p>
          <a:p>
            <a:pPr marL="0" indent="0" algn="ctr">
              <a:buNone/>
            </a:pPr>
            <a:r>
              <a:rPr lang="it-IT" dirty="0" smtClean="0">
                <a:latin typeface="Calibri" panose="020F0502020204030204" pitchFamily="34" charset="0"/>
              </a:rPr>
              <a:t>Art</a:t>
            </a:r>
            <a:r>
              <a:rPr lang="it-IT" dirty="0">
                <a:latin typeface="Calibri" panose="020F0502020204030204" pitchFamily="34" charset="0"/>
              </a:rPr>
              <a:t>. 3. - (Contenuto ed esito dell'esame</a:t>
            </a:r>
            <a:r>
              <a:rPr lang="it-IT" dirty="0" smtClean="0">
                <a:latin typeface="Calibri" panose="020F0502020204030204" pitchFamily="34" charset="0"/>
              </a:rPr>
              <a:t>)</a:t>
            </a:r>
          </a:p>
          <a:p>
            <a:pPr marL="0" indent="0" algn="ctr">
              <a:buNone/>
            </a:pPr>
            <a:endParaRPr lang="it-IT" sz="1000" dirty="0" smtClean="0">
              <a:latin typeface="Calibri" panose="020F0502020204030204" pitchFamily="34" charset="0"/>
            </a:endParaRPr>
          </a:p>
          <a:p>
            <a:pPr marL="0" indent="0" algn="just">
              <a:buNone/>
            </a:pPr>
            <a:r>
              <a:rPr lang="it-IT" dirty="0">
                <a:latin typeface="Calibri" panose="020F0502020204030204" pitchFamily="34" charset="0"/>
              </a:rPr>
              <a:t>2. L'esame di Stato comprende </a:t>
            </a:r>
            <a:r>
              <a:rPr lang="it-IT" b="1" dirty="0">
                <a:solidFill>
                  <a:srgbClr val="FF0000"/>
                </a:solidFill>
                <a:latin typeface="Calibri" panose="020F0502020204030204" pitchFamily="34" charset="0"/>
              </a:rPr>
              <a:t>tre prove scritte </a:t>
            </a:r>
            <a:r>
              <a:rPr lang="it-IT" dirty="0">
                <a:latin typeface="Calibri" panose="020F0502020204030204" pitchFamily="34" charset="0"/>
              </a:rPr>
              <a:t>ed un colloquio. La prima prova scritta </a:t>
            </a:r>
            <a:r>
              <a:rPr lang="it-IT" dirty="0" smtClean="0">
                <a:latin typeface="Calibri" panose="020F0502020204030204" pitchFamily="34" charset="0"/>
              </a:rPr>
              <a:t>è intesa </a:t>
            </a:r>
            <a:r>
              <a:rPr lang="it-IT" dirty="0">
                <a:latin typeface="Calibri" panose="020F0502020204030204" pitchFamily="34" charset="0"/>
              </a:rPr>
              <a:t>ad accertare la padronanza della lingua italiana o della lingua nella quale si svolge l'insegnamento, </a:t>
            </a:r>
            <a:r>
              <a:rPr lang="it-IT" dirty="0" smtClean="0">
                <a:latin typeface="Calibri" panose="020F0502020204030204" pitchFamily="34" charset="0"/>
              </a:rPr>
              <a:t>nonché </a:t>
            </a:r>
            <a:r>
              <a:rPr lang="it-IT" dirty="0">
                <a:latin typeface="Calibri" panose="020F0502020204030204" pitchFamily="34" charset="0"/>
              </a:rPr>
              <a:t>le </a:t>
            </a:r>
            <a:r>
              <a:rPr lang="it-IT" dirty="0" smtClean="0">
                <a:latin typeface="Calibri" panose="020F0502020204030204" pitchFamily="34" charset="0"/>
              </a:rPr>
              <a:t>capacità </a:t>
            </a:r>
            <a:r>
              <a:rPr lang="it-IT" dirty="0">
                <a:latin typeface="Calibri" panose="020F0502020204030204" pitchFamily="34" charset="0"/>
              </a:rPr>
              <a:t>espressive, logico-linguistiche e critiche del candidato; </a:t>
            </a:r>
            <a:endParaRPr lang="it-IT" dirty="0">
              <a:solidFill>
                <a:srgbClr val="FF0000"/>
              </a:solidFill>
              <a:latin typeface="Calibri" panose="020F0502020204030204" pitchFamily="34" charset="0"/>
            </a:endParaRPr>
          </a:p>
        </p:txBody>
      </p:sp>
      <p:sp>
        <p:nvSpPr>
          <p:cNvPr id="2" name="Titolo 1"/>
          <p:cNvSpPr>
            <a:spLocks noGrp="1"/>
          </p:cNvSpPr>
          <p:nvPr>
            <p:ph type="title"/>
          </p:nvPr>
        </p:nvSpPr>
        <p:spPr>
          <a:xfrm>
            <a:off x="457200" y="338328"/>
            <a:ext cx="8229600" cy="1002440"/>
          </a:xfrm>
        </p:spPr>
        <p:txBody>
          <a:bodyPr>
            <a:noAutofit/>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Esame di Stato 2016</a:t>
            </a:r>
            <a:br>
              <a:rPr lang="it-IT" sz="3200" dirty="0" smtClean="0">
                <a:latin typeface="Calibri" panose="020F0502020204030204" pitchFamily="34" charset="0"/>
              </a:rPr>
            </a:br>
            <a:endParaRPr lang="it-IT" sz="3200" dirty="0">
              <a:latin typeface="Calibri" panose="020F0502020204030204" pitchFamily="34" charset="0"/>
            </a:endParaRPr>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4157194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lnSpcReduction="10000"/>
          </a:bodyPr>
          <a:lstStyle/>
          <a:p>
            <a:pPr marL="0" indent="0" algn="ctr">
              <a:buNone/>
            </a:pPr>
            <a:r>
              <a:rPr lang="it-IT" sz="2600" dirty="0">
                <a:latin typeface="Calibri" panose="020F0502020204030204" pitchFamily="34" charset="0"/>
              </a:rPr>
              <a:t>LEGGE 11 gennaio 2007, n. 1 </a:t>
            </a:r>
          </a:p>
          <a:p>
            <a:pPr marL="0" indent="0" algn="just">
              <a:buNone/>
            </a:pPr>
            <a:r>
              <a:rPr lang="it-IT" i="1" dirty="0">
                <a:latin typeface="Calibri" panose="020F0502020204030204" pitchFamily="34" charset="0"/>
              </a:rPr>
              <a:t>Disposizioni in materia di esami di Stato conclusivi dei corsi di studio di istruzione secondaria superiore e delega al Governo in materia di raccordo tra la scuola e le </a:t>
            </a:r>
            <a:r>
              <a:rPr lang="it-IT" i="1" dirty="0" smtClean="0">
                <a:latin typeface="Calibri" panose="020F0502020204030204" pitchFamily="34" charset="0"/>
              </a:rPr>
              <a:t>università.</a:t>
            </a:r>
          </a:p>
          <a:p>
            <a:pPr marL="0" indent="0" algn="ctr">
              <a:buNone/>
            </a:pPr>
            <a:r>
              <a:rPr lang="it-IT" dirty="0" smtClean="0">
                <a:latin typeface="Calibri" panose="020F0502020204030204" pitchFamily="34" charset="0"/>
              </a:rPr>
              <a:t>Art</a:t>
            </a:r>
            <a:r>
              <a:rPr lang="it-IT" dirty="0">
                <a:latin typeface="Calibri" panose="020F0502020204030204" pitchFamily="34" charset="0"/>
              </a:rPr>
              <a:t>. 3. - (Contenuto ed esito dell'esame</a:t>
            </a:r>
            <a:r>
              <a:rPr lang="it-IT" dirty="0" smtClean="0">
                <a:latin typeface="Calibri" panose="020F0502020204030204" pitchFamily="34" charset="0"/>
              </a:rPr>
              <a:t>)</a:t>
            </a:r>
          </a:p>
          <a:p>
            <a:pPr marL="0" indent="0" algn="just">
              <a:buNone/>
            </a:pPr>
            <a:r>
              <a:rPr lang="it-IT" dirty="0" smtClean="0">
                <a:latin typeface="Calibri" panose="020F0502020204030204" pitchFamily="34" charset="0"/>
              </a:rPr>
              <a:t>La </a:t>
            </a:r>
            <a:r>
              <a:rPr lang="it-IT" dirty="0" smtClean="0">
                <a:solidFill>
                  <a:srgbClr val="FF0000"/>
                </a:solidFill>
                <a:latin typeface="Calibri" panose="020F0502020204030204" pitchFamily="34" charset="0"/>
              </a:rPr>
              <a:t>seconda </a:t>
            </a:r>
            <a:r>
              <a:rPr lang="it-IT" dirty="0">
                <a:solidFill>
                  <a:srgbClr val="FF0000"/>
                </a:solidFill>
                <a:latin typeface="Calibri" panose="020F0502020204030204" pitchFamily="34" charset="0"/>
              </a:rPr>
              <a:t>prova</a:t>
            </a:r>
            <a:r>
              <a:rPr lang="it-IT" dirty="0">
                <a:latin typeface="Calibri" panose="020F0502020204030204" pitchFamily="34" charset="0"/>
              </a:rPr>
              <a:t>, che </a:t>
            </a:r>
            <a:r>
              <a:rPr lang="it-IT" dirty="0" smtClean="0">
                <a:latin typeface="Calibri" panose="020F0502020204030204" pitchFamily="34" charset="0"/>
              </a:rPr>
              <a:t>può </a:t>
            </a:r>
            <a:r>
              <a:rPr lang="it-IT" dirty="0">
                <a:latin typeface="Calibri" panose="020F0502020204030204" pitchFamily="34" charset="0"/>
              </a:rPr>
              <a:t>essere anche </a:t>
            </a:r>
            <a:r>
              <a:rPr lang="it-IT" dirty="0">
                <a:solidFill>
                  <a:srgbClr val="FF0000"/>
                </a:solidFill>
                <a:latin typeface="Calibri" panose="020F0502020204030204" pitchFamily="34" charset="0"/>
              </a:rPr>
              <a:t>grafica o scrittografica</a:t>
            </a:r>
            <a:r>
              <a:rPr lang="it-IT" dirty="0">
                <a:latin typeface="Calibri" panose="020F0502020204030204" pitchFamily="34" charset="0"/>
              </a:rPr>
              <a:t>, </a:t>
            </a:r>
            <a:r>
              <a:rPr lang="it-IT" b="1" dirty="0">
                <a:solidFill>
                  <a:srgbClr val="FF0000"/>
                </a:solidFill>
                <a:latin typeface="Calibri" panose="020F0502020204030204" pitchFamily="34" charset="0"/>
              </a:rPr>
              <a:t>ha per oggetto una delle materie caratterizzanti il corso di </a:t>
            </a:r>
            <a:r>
              <a:rPr lang="it-IT" b="1" dirty="0" smtClean="0">
                <a:solidFill>
                  <a:srgbClr val="FF0000"/>
                </a:solidFill>
                <a:latin typeface="Calibri" panose="020F0502020204030204" pitchFamily="34" charset="0"/>
              </a:rPr>
              <a:t>studi</a:t>
            </a:r>
            <a:r>
              <a:rPr lang="it-IT" dirty="0" smtClean="0">
                <a:latin typeface="Calibri" panose="020F0502020204030204" pitchFamily="34" charset="0"/>
              </a:rPr>
              <a:t>. </a:t>
            </a:r>
          </a:p>
          <a:p>
            <a:pPr marL="0" indent="0" algn="just">
              <a:buNone/>
            </a:pPr>
            <a:r>
              <a:rPr lang="it-IT" dirty="0" smtClean="0">
                <a:latin typeface="Calibri" panose="020F0502020204030204" pitchFamily="34" charset="0"/>
              </a:rPr>
              <a:t>Negli </a:t>
            </a:r>
            <a:r>
              <a:rPr lang="it-IT" b="1" dirty="0">
                <a:latin typeface="Calibri" panose="020F0502020204030204" pitchFamily="34" charset="0"/>
              </a:rPr>
              <a:t>istituti tecnici</a:t>
            </a:r>
            <a:r>
              <a:rPr lang="it-IT" dirty="0">
                <a:latin typeface="Calibri" panose="020F0502020204030204" pitchFamily="34" charset="0"/>
              </a:rPr>
              <a:t>, negli </a:t>
            </a:r>
            <a:r>
              <a:rPr lang="it-IT" b="1" dirty="0">
                <a:latin typeface="Calibri" panose="020F0502020204030204" pitchFamily="34" charset="0"/>
              </a:rPr>
              <a:t>istituti professionali</a:t>
            </a:r>
            <a:r>
              <a:rPr lang="it-IT" dirty="0">
                <a:latin typeface="Calibri" panose="020F0502020204030204" pitchFamily="34" charset="0"/>
              </a:rPr>
              <a:t>, negli </a:t>
            </a:r>
            <a:r>
              <a:rPr lang="it-IT" b="1" dirty="0">
                <a:latin typeface="Calibri" panose="020F0502020204030204" pitchFamily="34" charset="0"/>
              </a:rPr>
              <a:t>istituti d'arte</a:t>
            </a:r>
            <a:r>
              <a:rPr lang="it-IT" dirty="0">
                <a:latin typeface="Calibri" panose="020F0502020204030204" pitchFamily="34" charset="0"/>
              </a:rPr>
              <a:t> e nei </a:t>
            </a:r>
            <a:r>
              <a:rPr lang="it-IT" b="1" dirty="0">
                <a:latin typeface="Calibri" panose="020F0502020204030204" pitchFamily="34" charset="0"/>
              </a:rPr>
              <a:t>licei artistici </a:t>
            </a:r>
            <a:r>
              <a:rPr lang="it-IT" dirty="0">
                <a:latin typeface="Calibri" panose="020F0502020204030204" pitchFamily="34" charset="0"/>
              </a:rPr>
              <a:t>le </a:t>
            </a:r>
            <a:r>
              <a:rPr lang="it-IT" dirty="0" smtClean="0">
                <a:latin typeface="Calibri" panose="020F0502020204030204" pitchFamily="34" charset="0"/>
              </a:rPr>
              <a:t>modalità </a:t>
            </a:r>
            <a:r>
              <a:rPr lang="it-IT" dirty="0">
                <a:latin typeface="Calibri" panose="020F0502020204030204" pitchFamily="34" charset="0"/>
              </a:rPr>
              <a:t>di svolgimento </a:t>
            </a:r>
            <a:r>
              <a:rPr lang="it-IT" b="1" dirty="0">
                <a:solidFill>
                  <a:srgbClr val="FF0000"/>
                </a:solidFill>
                <a:latin typeface="Calibri" panose="020F0502020204030204" pitchFamily="34" charset="0"/>
              </a:rPr>
              <a:t>tengono conto della dimensione tecnico-pratica e laboratoriale </a:t>
            </a:r>
            <a:r>
              <a:rPr lang="it-IT" dirty="0">
                <a:solidFill>
                  <a:srgbClr val="FF0000"/>
                </a:solidFill>
                <a:latin typeface="Calibri" panose="020F0502020204030204" pitchFamily="34" charset="0"/>
              </a:rPr>
              <a:t>delle discipline coinvolte</a:t>
            </a:r>
            <a:r>
              <a:rPr lang="it-IT" dirty="0">
                <a:latin typeface="Calibri" panose="020F0502020204030204" pitchFamily="34" charset="0"/>
              </a:rPr>
              <a:t> e possono articolarsi anche in </a:t>
            </a:r>
            <a:r>
              <a:rPr lang="it-IT" dirty="0" smtClean="0">
                <a:latin typeface="Calibri" panose="020F0502020204030204" pitchFamily="34" charset="0"/>
              </a:rPr>
              <a:t>più </a:t>
            </a:r>
            <a:r>
              <a:rPr lang="it-IT" dirty="0">
                <a:latin typeface="Calibri" panose="020F0502020204030204" pitchFamily="34" charset="0"/>
              </a:rPr>
              <a:t>di un giorno di lavoro; </a:t>
            </a:r>
            <a:endParaRPr lang="it-IT" dirty="0">
              <a:solidFill>
                <a:srgbClr val="FF0000"/>
              </a:solidFill>
              <a:latin typeface="Calibri" panose="020F0502020204030204" pitchFamily="34" charset="0"/>
            </a:endParaRPr>
          </a:p>
        </p:txBody>
      </p:sp>
      <p:sp>
        <p:nvSpPr>
          <p:cNvPr id="2" name="Titolo 1"/>
          <p:cNvSpPr>
            <a:spLocks noGrp="1"/>
          </p:cNvSpPr>
          <p:nvPr>
            <p:ph type="title"/>
          </p:nvPr>
        </p:nvSpPr>
        <p:spPr>
          <a:xfrm>
            <a:off x="457200" y="338328"/>
            <a:ext cx="8229600" cy="1002440"/>
          </a:xfrm>
        </p:spPr>
        <p:txBody>
          <a:bodyPr>
            <a:noAutofit/>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Esame di Stato 2016</a:t>
            </a:r>
            <a:br>
              <a:rPr lang="it-IT" sz="3200" dirty="0" smtClean="0">
                <a:latin typeface="Calibri" panose="020F0502020204030204" pitchFamily="34" charset="0"/>
              </a:rPr>
            </a:br>
            <a:endParaRPr lang="it-IT" sz="3200" dirty="0">
              <a:latin typeface="Calibri" panose="020F0502020204030204" pitchFamily="34" charset="0"/>
            </a:endParaRPr>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dirty="0"/>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26434231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fontScale="92500" lnSpcReduction="10000"/>
          </a:bodyPr>
          <a:lstStyle/>
          <a:p>
            <a:pPr marL="0" indent="0" algn="ctr">
              <a:buNone/>
            </a:pPr>
            <a:r>
              <a:rPr lang="it-IT" sz="2600" dirty="0">
                <a:latin typeface="Calibri" panose="020F0502020204030204" pitchFamily="34" charset="0"/>
              </a:rPr>
              <a:t>LEGGE 11 gennaio 2007, n. 1 </a:t>
            </a:r>
          </a:p>
          <a:p>
            <a:pPr marL="0" indent="0" algn="just">
              <a:buNone/>
            </a:pPr>
            <a:r>
              <a:rPr lang="it-IT" i="1" dirty="0">
                <a:latin typeface="Calibri" panose="020F0502020204030204" pitchFamily="34" charset="0"/>
              </a:rPr>
              <a:t>Disposizioni in materia di esami di Stato conclusivi dei corsi di studio di istruzione secondaria superiore e delega al Governo in materia di raccordo tra la scuola e le </a:t>
            </a:r>
            <a:r>
              <a:rPr lang="it-IT" i="1" dirty="0" smtClean="0">
                <a:latin typeface="Calibri" panose="020F0502020204030204" pitchFamily="34" charset="0"/>
              </a:rPr>
              <a:t>università.</a:t>
            </a:r>
          </a:p>
          <a:p>
            <a:pPr marL="0" indent="0" algn="ctr">
              <a:buNone/>
            </a:pPr>
            <a:r>
              <a:rPr lang="it-IT" dirty="0" smtClean="0">
                <a:latin typeface="Calibri" panose="020F0502020204030204" pitchFamily="34" charset="0"/>
              </a:rPr>
              <a:t>Art</a:t>
            </a:r>
            <a:r>
              <a:rPr lang="it-IT" dirty="0">
                <a:latin typeface="Calibri" panose="020F0502020204030204" pitchFamily="34" charset="0"/>
              </a:rPr>
              <a:t>. 3. - (Contenuto ed esito dell'esame</a:t>
            </a:r>
            <a:r>
              <a:rPr lang="it-IT" dirty="0" smtClean="0">
                <a:latin typeface="Calibri" panose="020F0502020204030204" pitchFamily="34" charset="0"/>
              </a:rPr>
              <a:t>)</a:t>
            </a:r>
          </a:p>
          <a:p>
            <a:pPr marL="0" indent="0" algn="just">
              <a:buNone/>
            </a:pPr>
            <a:r>
              <a:rPr lang="it-IT" dirty="0" smtClean="0">
                <a:solidFill>
                  <a:srgbClr val="FF0000"/>
                </a:solidFill>
                <a:latin typeface="Calibri" panose="020F0502020204030204" pitchFamily="34" charset="0"/>
              </a:rPr>
              <a:t>La terza </a:t>
            </a:r>
            <a:r>
              <a:rPr lang="it-IT" dirty="0">
                <a:solidFill>
                  <a:srgbClr val="FF0000"/>
                </a:solidFill>
                <a:latin typeface="Calibri" panose="020F0502020204030204" pitchFamily="34" charset="0"/>
              </a:rPr>
              <a:t>prova </a:t>
            </a:r>
            <a:r>
              <a:rPr lang="it-IT" dirty="0" smtClean="0">
                <a:solidFill>
                  <a:srgbClr val="FF0000"/>
                </a:solidFill>
                <a:latin typeface="Calibri" panose="020F0502020204030204" pitchFamily="34" charset="0"/>
              </a:rPr>
              <a:t>è espressione </a:t>
            </a:r>
            <a:r>
              <a:rPr lang="it-IT" dirty="0">
                <a:solidFill>
                  <a:srgbClr val="FF0000"/>
                </a:solidFill>
                <a:latin typeface="Calibri" panose="020F0502020204030204" pitchFamily="34" charset="0"/>
              </a:rPr>
              <a:t>dell'autonomia didattico-metodologica ed organizzativa delle istituzioni scolastiche ed </a:t>
            </a:r>
            <a:r>
              <a:rPr lang="it-IT" dirty="0" smtClean="0">
                <a:solidFill>
                  <a:srgbClr val="FF0000"/>
                </a:solidFill>
                <a:latin typeface="Calibri" panose="020F0502020204030204" pitchFamily="34" charset="0"/>
              </a:rPr>
              <a:t>è strettamente </a:t>
            </a:r>
            <a:r>
              <a:rPr lang="it-IT" dirty="0">
                <a:solidFill>
                  <a:srgbClr val="FF0000"/>
                </a:solidFill>
                <a:latin typeface="Calibri" panose="020F0502020204030204" pitchFamily="34" charset="0"/>
              </a:rPr>
              <a:t>correlata al piano dell'offerta formativa utilizzato da ciascuna di esse</a:t>
            </a:r>
            <a:r>
              <a:rPr lang="it-IT" dirty="0">
                <a:latin typeface="Calibri" panose="020F0502020204030204" pitchFamily="34" charset="0"/>
              </a:rPr>
              <a:t>. Essa </a:t>
            </a:r>
            <a:r>
              <a:rPr lang="it-IT" dirty="0" smtClean="0">
                <a:latin typeface="Calibri" panose="020F0502020204030204" pitchFamily="34" charset="0"/>
              </a:rPr>
              <a:t>è a </a:t>
            </a:r>
            <a:r>
              <a:rPr lang="it-IT" b="1" dirty="0">
                <a:latin typeface="Calibri" panose="020F0502020204030204" pitchFamily="34" charset="0"/>
              </a:rPr>
              <a:t>carattere pluridisciplinare</a:t>
            </a:r>
            <a:r>
              <a:rPr lang="it-IT" dirty="0">
                <a:latin typeface="Calibri" panose="020F0502020204030204" pitchFamily="34" charset="0"/>
              </a:rPr>
              <a:t>, verte sulle </a:t>
            </a:r>
            <a:r>
              <a:rPr lang="it-IT" b="1" dirty="0">
                <a:latin typeface="Calibri" panose="020F0502020204030204" pitchFamily="34" charset="0"/>
              </a:rPr>
              <a:t>materie dell'ultimo anno </a:t>
            </a:r>
            <a:r>
              <a:rPr lang="it-IT" dirty="0">
                <a:latin typeface="Calibri" panose="020F0502020204030204" pitchFamily="34" charset="0"/>
              </a:rPr>
              <a:t>di corso e consiste nella trattazione sintetica di argomenti, nella risposta a quesiti singoli o multipli ovvero nella soluzione di problemi o di casi pratici e professionali o nello sviluppo di progetti; tale ultima prova </a:t>
            </a:r>
            <a:r>
              <a:rPr lang="it-IT" dirty="0" smtClean="0">
                <a:latin typeface="Calibri" panose="020F0502020204030204" pitchFamily="34" charset="0"/>
              </a:rPr>
              <a:t>è strutturata </a:t>
            </a:r>
            <a:r>
              <a:rPr lang="it-IT" dirty="0">
                <a:latin typeface="Calibri" panose="020F0502020204030204" pitchFamily="34" charset="0"/>
              </a:rPr>
              <a:t>in modo da consentire, di norma, anche l'accertamento della conoscenza di una lingua straniera. </a:t>
            </a:r>
            <a:endParaRPr lang="it-IT" sz="3000" dirty="0">
              <a:solidFill>
                <a:srgbClr val="FF0000"/>
              </a:solidFill>
              <a:latin typeface="Calibri" panose="020F0502020204030204" pitchFamily="34" charset="0"/>
            </a:endParaRPr>
          </a:p>
        </p:txBody>
      </p:sp>
      <p:sp>
        <p:nvSpPr>
          <p:cNvPr id="2" name="Titolo 1"/>
          <p:cNvSpPr>
            <a:spLocks noGrp="1"/>
          </p:cNvSpPr>
          <p:nvPr>
            <p:ph type="title"/>
          </p:nvPr>
        </p:nvSpPr>
        <p:spPr>
          <a:xfrm>
            <a:off x="457200" y="338328"/>
            <a:ext cx="8229600" cy="930432"/>
          </a:xfrm>
        </p:spPr>
        <p:txBody>
          <a:bodyPr>
            <a:normAutofit fontScale="90000"/>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600" dirty="0" smtClean="0">
                <a:latin typeface="Calibri" panose="020F0502020204030204" pitchFamily="34" charset="0"/>
              </a:rPr>
              <a:t>Esame di Stato 2016</a:t>
            </a:r>
            <a:r>
              <a:rPr lang="it-IT" sz="2400" dirty="0" smtClean="0">
                <a:latin typeface="Calibri" panose="020F0502020204030204" pitchFamily="34" charset="0"/>
              </a:rPr>
              <a:t/>
            </a:r>
            <a:br>
              <a:rPr lang="it-IT" sz="2400" dirty="0" smtClean="0">
                <a:latin typeface="Calibri" panose="020F0502020204030204" pitchFamily="34" charset="0"/>
              </a:rPr>
            </a:br>
            <a:endParaRPr lang="it-IT" sz="2400" dirty="0">
              <a:latin typeface="Calibri" panose="020F0502020204030204" pitchFamily="34" charset="0"/>
            </a:endParaRPr>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2474453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fontScale="85000" lnSpcReduction="20000"/>
          </a:bodyPr>
          <a:lstStyle/>
          <a:p>
            <a:pPr marL="0" indent="0" algn="ctr">
              <a:buNone/>
            </a:pPr>
            <a:r>
              <a:rPr lang="it-IT" sz="2600" dirty="0">
                <a:latin typeface="Calibri" panose="020F0502020204030204" pitchFamily="34" charset="0"/>
              </a:rPr>
              <a:t>LEGGE 11 gennaio 2007, n. 1 </a:t>
            </a:r>
          </a:p>
          <a:p>
            <a:pPr marL="0" indent="0" algn="just">
              <a:buNone/>
            </a:pPr>
            <a:r>
              <a:rPr lang="it-IT" i="1" dirty="0">
                <a:latin typeface="Calibri" panose="020F0502020204030204" pitchFamily="34" charset="0"/>
              </a:rPr>
              <a:t>Disposizioni in materia di esami di Stato conclusivi dei corsi di studio di istruzione secondaria superiore e delega al Governo in materia di raccordo tra la scuola e le </a:t>
            </a:r>
            <a:r>
              <a:rPr lang="it-IT" i="1" dirty="0" smtClean="0">
                <a:latin typeface="Calibri" panose="020F0502020204030204" pitchFamily="34" charset="0"/>
              </a:rPr>
              <a:t>università.</a:t>
            </a:r>
          </a:p>
          <a:p>
            <a:pPr marL="0" indent="0" algn="ctr">
              <a:buNone/>
            </a:pPr>
            <a:r>
              <a:rPr lang="it-IT" dirty="0" smtClean="0">
                <a:latin typeface="Calibri" panose="020F0502020204030204" pitchFamily="34" charset="0"/>
              </a:rPr>
              <a:t>Art</a:t>
            </a:r>
            <a:r>
              <a:rPr lang="it-IT" dirty="0">
                <a:latin typeface="Calibri" panose="020F0502020204030204" pitchFamily="34" charset="0"/>
              </a:rPr>
              <a:t>. 3. - (Contenuto ed esito dell'esame</a:t>
            </a:r>
            <a:r>
              <a:rPr lang="it-IT" dirty="0" smtClean="0">
                <a:latin typeface="Calibri" panose="020F0502020204030204" pitchFamily="34" charset="0"/>
              </a:rPr>
              <a:t>)</a:t>
            </a:r>
          </a:p>
          <a:p>
            <a:pPr marL="0" indent="0" algn="ctr">
              <a:buNone/>
            </a:pPr>
            <a:endParaRPr lang="it-IT" sz="1100" dirty="0" smtClean="0">
              <a:latin typeface="Calibri" panose="020F0502020204030204" pitchFamily="34" charset="0"/>
            </a:endParaRPr>
          </a:p>
          <a:p>
            <a:pPr marL="0" indent="0" algn="just">
              <a:buNone/>
            </a:pPr>
            <a:r>
              <a:rPr lang="it-IT" sz="2600" dirty="0">
                <a:latin typeface="Calibri" panose="020F0502020204030204" pitchFamily="34" charset="0"/>
              </a:rPr>
              <a:t>3. I testi relativi alla prima e alla seconda prova scritta, scelti dal Ministro, sono inviati dal Ministero della pubblica istruzione; il testo della terza prova scritta </a:t>
            </a:r>
            <a:r>
              <a:rPr lang="it-IT" sz="2600" dirty="0" smtClean="0">
                <a:latin typeface="Calibri" panose="020F0502020204030204" pitchFamily="34" charset="0"/>
              </a:rPr>
              <a:t>è predisposto </a:t>
            </a:r>
            <a:r>
              <a:rPr lang="it-IT" sz="2600" dirty="0">
                <a:latin typeface="Calibri" panose="020F0502020204030204" pitchFamily="34" charset="0"/>
              </a:rPr>
              <a:t>dalla commissione d'esame con </a:t>
            </a:r>
            <a:r>
              <a:rPr lang="it-IT" sz="2600" dirty="0" smtClean="0">
                <a:latin typeface="Calibri" panose="020F0502020204030204" pitchFamily="34" charset="0"/>
              </a:rPr>
              <a:t>modalità </a:t>
            </a:r>
            <a:r>
              <a:rPr lang="it-IT" sz="2600" dirty="0">
                <a:latin typeface="Calibri" panose="020F0502020204030204" pitchFamily="34" charset="0"/>
              </a:rPr>
              <a:t>predefinite. </a:t>
            </a:r>
            <a:endParaRPr lang="it-IT" sz="2600" dirty="0" smtClean="0">
              <a:latin typeface="Calibri" panose="020F0502020204030204" pitchFamily="34" charset="0"/>
            </a:endParaRPr>
          </a:p>
          <a:p>
            <a:pPr marL="0" indent="0" algn="just">
              <a:buNone/>
            </a:pPr>
            <a:r>
              <a:rPr lang="it-IT" sz="2600" dirty="0" smtClean="0">
                <a:latin typeface="Calibri" panose="020F0502020204030204" pitchFamily="34" charset="0"/>
              </a:rPr>
              <a:t>Le </a:t>
            </a:r>
            <a:r>
              <a:rPr lang="it-IT" sz="2600" dirty="0">
                <a:latin typeface="Calibri" panose="020F0502020204030204" pitchFamily="34" charset="0"/>
              </a:rPr>
              <a:t>materie oggetto della seconda prova scritta sono individuate dal Ministro della pubblica istruzione entro la prima decade del mese di aprile di ciascun anno. </a:t>
            </a:r>
            <a:endParaRPr lang="it-IT" sz="2600" dirty="0" smtClean="0">
              <a:latin typeface="Calibri" panose="020F0502020204030204" pitchFamily="34" charset="0"/>
            </a:endParaRPr>
          </a:p>
          <a:p>
            <a:pPr marL="0" indent="0" algn="just">
              <a:buNone/>
            </a:pPr>
            <a:r>
              <a:rPr lang="it-IT" sz="2600" dirty="0" smtClean="0">
                <a:latin typeface="Calibri" panose="020F0502020204030204" pitchFamily="34" charset="0"/>
              </a:rPr>
              <a:t>Il </a:t>
            </a:r>
            <a:r>
              <a:rPr lang="it-IT" sz="2600" dirty="0">
                <a:latin typeface="Calibri" panose="020F0502020204030204" pitchFamily="34" charset="0"/>
              </a:rPr>
              <a:t>Ministro disciplina </a:t>
            </a:r>
            <a:r>
              <a:rPr lang="it-IT" sz="2600" dirty="0" smtClean="0">
                <a:latin typeface="Calibri" panose="020F0502020204030204" pitchFamily="34" charset="0"/>
              </a:rPr>
              <a:t>altresì </a:t>
            </a:r>
            <a:r>
              <a:rPr lang="it-IT" sz="2600" dirty="0">
                <a:latin typeface="Calibri" panose="020F0502020204030204" pitchFamily="34" charset="0"/>
              </a:rPr>
              <a:t>le caratteristiche della terza prova scritta, </a:t>
            </a:r>
            <a:r>
              <a:rPr lang="it-IT" sz="2600" dirty="0" smtClean="0">
                <a:latin typeface="Calibri" panose="020F0502020204030204" pitchFamily="34" charset="0"/>
              </a:rPr>
              <a:t>nonché </a:t>
            </a:r>
            <a:r>
              <a:rPr lang="it-IT" sz="2600" dirty="0">
                <a:latin typeface="Calibri" panose="020F0502020204030204" pitchFamily="34" charset="0"/>
              </a:rPr>
              <a:t>le </a:t>
            </a:r>
            <a:r>
              <a:rPr lang="it-IT" sz="2600" dirty="0" smtClean="0">
                <a:latin typeface="Calibri" panose="020F0502020204030204" pitchFamily="34" charset="0"/>
              </a:rPr>
              <a:t>modalità </a:t>
            </a:r>
            <a:r>
              <a:rPr lang="it-IT" sz="2600" dirty="0">
                <a:latin typeface="Calibri" panose="020F0502020204030204" pitchFamily="34" charset="0"/>
              </a:rPr>
              <a:t>con le quali la commissione d'esame provvede alla elaborazione delle prime due prove d'esame in caso di mancato tempestivo ricevimento delle medesime. </a:t>
            </a:r>
            <a:endParaRPr lang="it-IT" sz="2600" dirty="0">
              <a:solidFill>
                <a:srgbClr val="FF0000"/>
              </a:solidFill>
              <a:latin typeface="Calibri" panose="020F0502020204030204" pitchFamily="34" charset="0"/>
            </a:endParaRPr>
          </a:p>
        </p:txBody>
      </p:sp>
      <p:sp>
        <p:nvSpPr>
          <p:cNvPr id="2" name="Titolo 1"/>
          <p:cNvSpPr>
            <a:spLocks noGrp="1"/>
          </p:cNvSpPr>
          <p:nvPr>
            <p:ph type="title"/>
          </p:nvPr>
        </p:nvSpPr>
        <p:spPr>
          <a:xfrm>
            <a:off x="457200" y="338328"/>
            <a:ext cx="8229600" cy="858424"/>
          </a:xfrm>
        </p:spPr>
        <p:txBody>
          <a:bodyPr>
            <a:normAutofit fontScale="90000"/>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Esame di Stato 2016</a:t>
            </a:r>
            <a:br>
              <a:rPr lang="it-IT" sz="3200" dirty="0" smtClean="0">
                <a:latin typeface="Calibri" panose="020F0502020204030204" pitchFamily="34" charset="0"/>
              </a:rPr>
            </a:br>
            <a:endParaRPr lang="it-IT" sz="3200" dirty="0">
              <a:latin typeface="Calibri" panose="020F0502020204030204" pitchFamily="34" charset="0"/>
            </a:endParaRPr>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15939366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fontScale="92500" lnSpcReduction="10000"/>
          </a:bodyPr>
          <a:lstStyle/>
          <a:p>
            <a:pPr marL="0" indent="0" algn="just">
              <a:buNone/>
            </a:pPr>
            <a:r>
              <a:rPr lang="it-IT" sz="2600" dirty="0" smtClean="0">
                <a:latin typeface="Calibri" panose="020F0502020204030204" pitchFamily="34" charset="0"/>
              </a:rPr>
              <a:t>I percorsi dei licei si concludono con un esame di Stato, secondo le vigenti disposizioni sugli esami conclusivi dell’istruzione secondaria superiore </a:t>
            </a:r>
            <a:r>
              <a:rPr lang="it-IT" sz="2100" dirty="0">
                <a:latin typeface="Calibri" panose="020F0502020204030204" pitchFamily="34" charset="0"/>
              </a:rPr>
              <a:t>(DPR </a:t>
            </a:r>
            <a:r>
              <a:rPr lang="it-IT" sz="2100" i="1" dirty="0">
                <a:latin typeface="Calibri" panose="020F0502020204030204" pitchFamily="34" charset="0"/>
              </a:rPr>
              <a:t>15 marzo 2010, n. </a:t>
            </a:r>
            <a:r>
              <a:rPr lang="it-IT" sz="2100" i="1" dirty="0" smtClean="0">
                <a:latin typeface="Calibri" panose="020F0502020204030204" pitchFamily="34" charset="0"/>
              </a:rPr>
              <a:t>89 </a:t>
            </a:r>
            <a:r>
              <a:rPr lang="it-IT" sz="2100" dirty="0" smtClean="0">
                <a:latin typeface="Calibri" panose="020F0502020204030204" pitchFamily="34" charset="0"/>
              </a:rPr>
              <a:t> </a:t>
            </a:r>
            <a:r>
              <a:rPr lang="it-IT" sz="2100" dirty="0">
                <a:latin typeface="Calibri" panose="020F0502020204030204" pitchFamily="34" charset="0"/>
              </a:rPr>
              <a:t>Art </a:t>
            </a:r>
            <a:r>
              <a:rPr lang="it-IT" sz="2100" dirty="0" smtClean="0">
                <a:latin typeface="Calibri" panose="020F0502020204030204" pitchFamily="34" charset="0"/>
              </a:rPr>
              <a:t>11 </a:t>
            </a:r>
            <a:r>
              <a:rPr lang="it-IT" sz="2100" dirty="0">
                <a:latin typeface="Calibri" panose="020F0502020204030204" pitchFamily="34" charset="0"/>
              </a:rPr>
              <a:t>comma </a:t>
            </a:r>
            <a:r>
              <a:rPr lang="it-IT" sz="2100" dirty="0" smtClean="0">
                <a:latin typeface="Calibri" panose="020F0502020204030204" pitchFamily="34" charset="0"/>
              </a:rPr>
              <a:t>2)</a:t>
            </a:r>
          </a:p>
          <a:p>
            <a:pPr marL="0" indent="0" algn="just">
              <a:buNone/>
            </a:pPr>
            <a:endParaRPr lang="it-IT" sz="1200" dirty="0" smtClean="0">
              <a:latin typeface="Calibri" panose="020F0502020204030204" pitchFamily="34" charset="0"/>
            </a:endParaRPr>
          </a:p>
          <a:p>
            <a:pPr marL="0" indent="0" algn="just">
              <a:buNone/>
            </a:pPr>
            <a:r>
              <a:rPr lang="it-IT" sz="2600" dirty="0" smtClean="0">
                <a:latin typeface="Calibri" panose="020F0502020204030204" pitchFamily="34" charset="0"/>
              </a:rPr>
              <a:t>I </a:t>
            </a:r>
            <a:r>
              <a:rPr lang="it-IT" sz="2600" dirty="0">
                <a:latin typeface="Calibri" panose="020F0502020204030204" pitchFamily="34" charset="0"/>
              </a:rPr>
              <a:t>percorsi degli istituti </a:t>
            </a:r>
            <a:r>
              <a:rPr lang="it-IT" sz="2600" dirty="0" smtClean="0">
                <a:latin typeface="Calibri" panose="020F0502020204030204" pitchFamily="34" charset="0"/>
              </a:rPr>
              <a:t>tecnici e professionali  </a:t>
            </a:r>
            <a:r>
              <a:rPr lang="it-IT" sz="2600" dirty="0">
                <a:latin typeface="Calibri" panose="020F0502020204030204" pitchFamily="34" charset="0"/>
              </a:rPr>
              <a:t>si concludono con un esame di Stato, secondo le </a:t>
            </a:r>
            <a:r>
              <a:rPr lang="it-IT" sz="2600" dirty="0" smtClean="0">
                <a:latin typeface="Calibri" panose="020F0502020204030204" pitchFamily="34" charset="0"/>
              </a:rPr>
              <a:t>vigenti disposizioni </a:t>
            </a:r>
            <a:r>
              <a:rPr lang="it-IT" sz="2600" dirty="0">
                <a:latin typeface="Calibri" panose="020F0502020204030204" pitchFamily="34" charset="0"/>
              </a:rPr>
              <a:t>sugli esami conclusivi dell’istruzione secondaria </a:t>
            </a:r>
            <a:r>
              <a:rPr lang="it-IT" sz="2600" dirty="0" smtClean="0">
                <a:latin typeface="Calibri" panose="020F0502020204030204" pitchFamily="34" charset="0"/>
              </a:rPr>
              <a:t>superiore </a:t>
            </a:r>
            <a:r>
              <a:rPr lang="it-IT" sz="2100" dirty="0" smtClean="0">
                <a:latin typeface="Calibri" panose="020F0502020204030204" pitchFamily="34" charset="0"/>
              </a:rPr>
              <a:t>(</a:t>
            </a:r>
            <a:r>
              <a:rPr lang="it-IT" sz="2100" dirty="0">
                <a:latin typeface="Calibri" panose="020F0502020204030204" pitchFamily="34" charset="0"/>
              </a:rPr>
              <a:t>DPR </a:t>
            </a:r>
            <a:r>
              <a:rPr lang="it-IT" sz="2100" i="1" dirty="0">
                <a:latin typeface="Calibri" panose="020F0502020204030204" pitchFamily="34" charset="0"/>
              </a:rPr>
              <a:t>15 marzo 2010, n. 87 </a:t>
            </a:r>
            <a:r>
              <a:rPr lang="it-IT" sz="2100" dirty="0">
                <a:latin typeface="Calibri" panose="020F0502020204030204" pitchFamily="34" charset="0"/>
              </a:rPr>
              <a:t> Art 6 comma </a:t>
            </a:r>
            <a:r>
              <a:rPr lang="it-IT" sz="2100" dirty="0" smtClean="0">
                <a:latin typeface="Calibri" panose="020F0502020204030204" pitchFamily="34" charset="0"/>
              </a:rPr>
              <a:t>2 </a:t>
            </a:r>
            <a:r>
              <a:rPr lang="it-IT" sz="2100" dirty="0">
                <a:latin typeface="Calibri" panose="020F0502020204030204" pitchFamily="34" charset="0"/>
              </a:rPr>
              <a:t>- DPR </a:t>
            </a:r>
            <a:r>
              <a:rPr lang="it-IT" sz="2100" i="1" dirty="0">
                <a:latin typeface="Calibri" panose="020F0502020204030204" pitchFamily="34" charset="0"/>
              </a:rPr>
              <a:t>15 marzo 2010, n. 88 </a:t>
            </a:r>
            <a:r>
              <a:rPr lang="it-IT" sz="2100" dirty="0">
                <a:latin typeface="Calibri" panose="020F0502020204030204" pitchFamily="34" charset="0"/>
              </a:rPr>
              <a:t> Art 6 comma </a:t>
            </a:r>
            <a:r>
              <a:rPr lang="it-IT" sz="2100" dirty="0" smtClean="0">
                <a:latin typeface="Calibri" panose="020F0502020204030204" pitchFamily="34" charset="0"/>
              </a:rPr>
              <a:t>2)</a:t>
            </a:r>
            <a:endParaRPr lang="it-IT" sz="2100" dirty="0">
              <a:latin typeface="Calibri" panose="020F0502020204030204" pitchFamily="34" charset="0"/>
            </a:endParaRPr>
          </a:p>
          <a:p>
            <a:pPr marL="0" indent="0" algn="just">
              <a:buNone/>
            </a:pPr>
            <a:r>
              <a:rPr lang="it-IT" sz="1200" dirty="0" smtClean="0">
                <a:latin typeface="Calibri" panose="020F0502020204030204" pitchFamily="34" charset="0"/>
              </a:rPr>
              <a:t> </a:t>
            </a:r>
            <a:endParaRPr lang="it-IT" sz="1200" dirty="0">
              <a:latin typeface="Calibri" panose="020F0502020204030204" pitchFamily="34" charset="0"/>
            </a:endParaRPr>
          </a:p>
          <a:p>
            <a:pPr marL="0" indent="0" algn="just">
              <a:buNone/>
            </a:pPr>
            <a:r>
              <a:rPr lang="it-IT" sz="2600" b="1" dirty="0" smtClean="0">
                <a:latin typeface="Calibri" panose="020F0502020204030204" pitchFamily="34" charset="0"/>
              </a:rPr>
              <a:t>Le </a:t>
            </a:r>
            <a:r>
              <a:rPr lang="it-IT" sz="2600" b="1" dirty="0">
                <a:latin typeface="Calibri" panose="020F0502020204030204" pitchFamily="34" charset="0"/>
              </a:rPr>
              <a:t>prove per la valutazione</a:t>
            </a:r>
            <a:r>
              <a:rPr lang="it-IT" sz="2600" dirty="0">
                <a:latin typeface="Calibri" panose="020F0502020204030204" pitchFamily="34" charset="0"/>
              </a:rPr>
              <a:t> periodica e finale e </a:t>
            </a:r>
            <a:r>
              <a:rPr lang="it-IT" sz="2600" b="1" dirty="0">
                <a:latin typeface="Calibri" panose="020F0502020204030204" pitchFamily="34" charset="0"/>
              </a:rPr>
              <a:t>per gli esami di Stato</a:t>
            </a:r>
            <a:r>
              <a:rPr lang="it-IT" sz="2600" dirty="0">
                <a:latin typeface="Calibri" panose="020F0502020204030204" pitchFamily="34" charset="0"/>
              </a:rPr>
              <a:t> </a:t>
            </a:r>
            <a:r>
              <a:rPr lang="it-IT" sz="2600" dirty="0" smtClean="0">
                <a:latin typeface="Calibri" panose="020F0502020204030204" pitchFamily="34" charset="0"/>
              </a:rPr>
              <a:t>sono </a:t>
            </a:r>
            <a:r>
              <a:rPr lang="it-IT" sz="2600" dirty="0">
                <a:latin typeface="Calibri" panose="020F0502020204030204" pitchFamily="34" charset="0"/>
              </a:rPr>
              <a:t>definite in modo da </a:t>
            </a:r>
            <a:r>
              <a:rPr lang="it-IT" sz="2600" b="1" dirty="0">
                <a:latin typeface="Calibri" panose="020F0502020204030204" pitchFamily="34" charset="0"/>
              </a:rPr>
              <a:t>accertare</a:t>
            </a:r>
            <a:r>
              <a:rPr lang="it-IT" sz="2600" dirty="0">
                <a:latin typeface="Calibri" panose="020F0502020204030204" pitchFamily="34" charset="0"/>
              </a:rPr>
              <a:t>, in particolare, </a:t>
            </a:r>
            <a:r>
              <a:rPr lang="it-IT" sz="2600" b="1" dirty="0">
                <a:latin typeface="Calibri" panose="020F0502020204030204" pitchFamily="34" charset="0"/>
              </a:rPr>
              <a:t>la capacità dello studente </a:t>
            </a:r>
            <a:r>
              <a:rPr lang="it-IT" sz="2600" b="1" dirty="0" smtClean="0">
                <a:latin typeface="Calibri" panose="020F0502020204030204" pitchFamily="34" charset="0"/>
              </a:rPr>
              <a:t>di utilizzare </a:t>
            </a:r>
            <a:r>
              <a:rPr lang="it-IT" sz="2600" b="1" dirty="0">
                <a:latin typeface="Calibri" panose="020F0502020204030204" pitchFamily="34" charset="0"/>
              </a:rPr>
              <a:t>i </a:t>
            </a:r>
            <a:r>
              <a:rPr lang="it-IT" sz="2600" b="1" dirty="0" err="1">
                <a:latin typeface="Calibri" panose="020F0502020204030204" pitchFamily="34" charset="0"/>
              </a:rPr>
              <a:t>saperi</a:t>
            </a:r>
            <a:r>
              <a:rPr lang="it-IT" sz="2600" b="1" dirty="0">
                <a:latin typeface="Calibri" panose="020F0502020204030204" pitchFamily="34" charset="0"/>
              </a:rPr>
              <a:t> e le competenze acquisiti nel corso degli studi anche in </a:t>
            </a:r>
            <a:r>
              <a:rPr lang="it-IT" sz="2600" b="1" dirty="0" smtClean="0">
                <a:latin typeface="Calibri" panose="020F0502020204030204" pitchFamily="34" charset="0"/>
              </a:rPr>
              <a:t>contesti applicativi</a:t>
            </a:r>
            <a:r>
              <a:rPr lang="it-IT" sz="2800" dirty="0">
                <a:latin typeface="Calibri" panose="020F0502020204030204" pitchFamily="34" charset="0"/>
              </a:rPr>
              <a:t> </a:t>
            </a:r>
            <a:r>
              <a:rPr lang="it-IT" sz="2100" dirty="0" smtClean="0">
                <a:latin typeface="Calibri" panose="020F0502020204030204" pitchFamily="34" charset="0"/>
              </a:rPr>
              <a:t>(DPR </a:t>
            </a:r>
            <a:r>
              <a:rPr lang="it-IT" sz="2100" i="1" dirty="0">
                <a:latin typeface="Calibri" panose="020F0502020204030204" pitchFamily="34" charset="0"/>
              </a:rPr>
              <a:t>15 marzo 2010, n. </a:t>
            </a:r>
            <a:r>
              <a:rPr lang="it-IT" sz="2100" i="1" dirty="0" smtClean="0">
                <a:latin typeface="Calibri" panose="020F0502020204030204" pitchFamily="34" charset="0"/>
              </a:rPr>
              <a:t>87 </a:t>
            </a:r>
            <a:r>
              <a:rPr lang="it-IT" sz="2100" dirty="0" smtClean="0">
                <a:latin typeface="Calibri" panose="020F0502020204030204" pitchFamily="34" charset="0"/>
              </a:rPr>
              <a:t> </a:t>
            </a:r>
            <a:r>
              <a:rPr lang="it-IT" sz="2100" dirty="0">
                <a:latin typeface="Calibri" panose="020F0502020204030204" pitchFamily="34" charset="0"/>
              </a:rPr>
              <a:t>Art 6 comma </a:t>
            </a:r>
            <a:r>
              <a:rPr lang="it-IT" sz="2100" dirty="0" smtClean="0">
                <a:latin typeface="Calibri" panose="020F0502020204030204" pitchFamily="34" charset="0"/>
              </a:rPr>
              <a:t>3 - </a:t>
            </a:r>
            <a:r>
              <a:rPr lang="it-IT" sz="2100" dirty="0">
                <a:latin typeface="Calibri" panose="020F0502020204030204" pitchFamily="34" charset="0"/>
              </a:rPr>
              <a:t>DPR </a:t>
            </a:r>
            <a:r>
              <a:rPr lang="it-IT" sz="2100" i="1" dirty="0">
                <a:latin typeface="Calibri" panose="020F0502020204030204" pitchFamily="34" charset="0"/>
              </a:rPr>
              <a:t>15 marzo 2010, n. </a:t>
            </a:r>
            <a:r>
              <a:rPr lang="it-IT" sz="2100" i="1" dirty="0" smtClean="0">
                <a:latin typeface="Calibri" panose="020F0502020204030204" pitchFamily="34" charset="0"/>
              </a:rPr>
              <a:t>88 </a:t>
            </a:r>
            <a:r>
              <a:rPr lang="it-IT" sz="2100" dirty="0" smtClean="0">
                <a:latin typeface="Calibri" panose="020F0502020204030204" pitchFamily="34" charset="0"/>
              </a:rPr>
              <a:t> </a:t>
            </a:r>
            <a:r>
              <a:rPr lang="it-IT" sz="2100" dirty="0">
                <a:latin typeface="Calibri" panose="020F0502020204030204" pitchFamily="34" charset="0"/>
              </a:rPr>
              <a:t>Art 6 comma 3 </a:t>
            </a:r>
            <a:r>
              <a:rPr lang="it-IT" sz="2100" dirty="0" smtClean="0">
                <a:latin typeface="Calibri" panose="020F0502020204030204" pitchFamily="34" charset="0"/>
              </a:rPr>
              <a:t>)</a:t>
            </a:r>
            <a:endParaRPr lang="it-IT" sz="2100" dirty="0">
              <a:latin typeface="Calibri" panose="020F0502020204030204" pitchFamily="34" charset="0"/>
            </a:endParaRPr>
          </a:p>
          <a:p>
            <a:pPr marL="0" indent="0" algn="just">
              <a:buNone/>
            </a:pPr>
            <a:endParaRPr lang="it-IT" sz="2800" dirty="0"/>
          </a:p>
          <a:p>
            <a:pPr marL="0" indent="0" algn="ctr">
              <a:buNone/>
            </a:pPr>
            <a:endParaRPr lang="it-IT" sz="2600" dirty="0">
              <a:latin typeface="Calibri" panose="020F0502020204030204" pitchFamily="34" charset="0"/>
            </a:endParaRPr>
          </a:p>
          <a:p>
            <a:pPr marL="0" indent="0" algn="ctr">
              <a:buNone/>
            </a:pPr>
            <a:endParaRPr lang="it-IT" sz="2600" dirty="0" smtClean="0">
              <a:latin typeface="Calibri" panose="020F0502020204030204" pitchFamily="34" charset="0"/>
            </a:endParaRPr>
          </a:p>
          <a:p>
            <a:pPr marL="0" indent="0" algn="ctr">
              <a:buNone/>
            </a:pPr>
            <a:endParaRPr lang="it-IT" sz="2600" dirty="0">
              <a:latin typeface="Calibri" panose="020F0502020204030204" pitchFamily="34" charset="0"/>
            </a:endParaRPr>
          </a:p>
          <a:p>
            <a:pPr marL="0" indent="0" algn="ctr">
              <a:buNone/>
            </a:pPr>
            <a:endParaRPr lang="it-IT" sz="3200" dirty="0">
              <a:solidFill>
                <a:srgbClr val="FF0000"/>
              </a:solidFill>
            </a:endParaRPr>
          </a:p>
        </p:txBody>
      </p:sp>
      <p:sp>
        <p:nvSpPr>
          <p:cNvPr id="2" name="Titolo 1"/>
          <p:cNvSpPr>
            <a:spLocks noGrp="1"/>
          </p:cNvSpPr>
          <p:nvPr>
            <p:ph type="title"/>
          </p:nvPr>
        </p:nvSpPr>
        <p:spPr>
          <a:xfrm>
            <a:off x="457200" y="338328"/>
            <a:ext cx="8229600" cy="1002440"/>
          </a:xfrm>
        </p:spPr>
        <p:txBody>
          <a:bodyPr>
            <a:normAutofit fontScale="90000"/>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Esame di Stato 2016</a:t>
            </a:r>
            <a:r>
              <a:rPr lang="it-IT" sz="2400" dirty="0" smtClean="0"/>
              <a:t/>
            </a:r>
            <a:br>
              <a:rPr lang="it-IT" sz="2400" dirty="0" smtClean="0"/>
            </a:br>
            <a:endParaRPr lang="it-IT" sz="2400" dirty="0"/>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dirty="0"/>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2902953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normAutofit/>
          </a:bodyPr>
          <a:lstStyle/>
          <a:p>
            <a:r>
              <a:rPr lang="it-IT" altLang="it-IT" sz="3200" dirty="0" smtClean="0"/>
              <a:t>LE COMPETENZE COME CARATTERISTICHE</a:t>
            </a:r>
            <a:br>
              <a:rPr lang="it-IT" altLang="it-IT" sz="3200" dirty="0" smtClean="0"/>
            </a:br>
            <a:r>
              <a:rPr lang="it-IT" altLang="it-IT" sz="3200" dirty="0" smtClean="0"/>
              <a:t>INDIVIDUALI</a:t>
            </a:r>
          </a:p>
        </p:txBody>
      </p:sp>
      <p:sp>
        <p:nvSpPr>
          <p:cNvPr id="7171" name="Segnaposto contenuto 2"/>
          <p:cNvSpPr>
            <a:spLocks noGrp="1"/>
          </p:cNvSpPr>
          <p:nvPr>
            <p:ph idx="1"/>
          </p:nvPr>
        </p:nvSpPr>
        <p:spPr>
          <a:xfrm>
            <a:off x="872067" y="1714488"/>
            <a:ext cx="7408333" cy="4411675"/>
          </a:xfrm>
        </p:spPr>
        <p:txBody>
          <a:bodyPr>
            <a:normAutofit/>
          </a:bodyPr>
          <a:lstStyle/>
          <a:p>
            <a:pPr>
              <a:buFont typeface="Wingdings" pitchFamily="2" charset="2"/>
              <a:buNone/>
            </a:pPr>
            <a:r>
              <a:rPr lang="it-IT" altLang="it-IT" sz="2000" dirty="0" smtClean="0"/>
              <a:t>In una prestazione entrano in gioco tre grandi categorie di fattori (cioè di ‘competenze’):</a:t>
            </a:r>
          </a:p>
          <a:p>
            <a:r>
              <a:rPr lang="it-IT" altLang="it-IT" sz="2000" b="1" dirty="0" smtClean="0"/>
              <a:t>conoscenze </a:t>
            </a:r>
            <a:r>
              <a:rPr lang="it-IT" altLang="it-IT" sz="2000" dirty="0" smtClean="0"/>
              <a:t>generali, specifiche e di contesto</a:t>
            </a:r>
          </a:p>
          <a:p>
            <a:r>
              <a:rPr lang="it-IT" altLang="it-IT" sz="2000" b="1" dirty="0" smtClean="0"/>
              <a:t>capacità </a:t>
            </a:r>
            <a:r>
              <a:rPr lang="it-IT" altLang="it-IT" sz="2000" dirty="0" smtClean="0"/>
              <a:t>tecniche e di metodologia operativa</a:t>
            </a:r>
          </a:p>
          <a:p>
            <a:r>
              <a:rPr lang="it-IT" altLang="it-IT" sz="2000" b="1" dirty="0" smtClean="0"/>
              <a:t>caratteristiche personali</a:t>
            </a:r>
            <a:r>
              <a:rPr lang="it-IT" altLang="it-IT" sz="2000" dirty="0" smtClean="0"/>
              <a:t>: doti, disposizioni, attitudini, risorse, …</a:t>
            </a:r>
          </a:p>
          <a:p>
            <a:pPr>
              <a:buFont typeface="Wingdings" pitchFamily="2" charset="2"/>
              <a:buNone/>
            </a:pPr>
            <a:r>
              <a:rPr lang="it-IT" altLang="it-IT" sz="2000" dirty="0" smtClean="0"/>
              <a:t>Le competenze (al plurale) </a:t>
            </a:r>
            <a:r>
              <a:rPr lang="it-IT" altLang="it-IT" sz="2000" b="1" dirty="0" smtClean="0"/>
              <a:t>non esistono in natura, </a:t>
            </a:r>
            <a:r>
              <a:rPr lang="it-IT" altLang="it-IT" sz="2000" dirty="0" smtClean="0"/>
              <a:t>non le vediamo, mentre vediamo i loro </a:t>
            </a:r>
            <a:r>
              <a:rPr lang="it-IT" altLang="it-IT" sz="2000" b="1" dirty="0" smtClean="0"/>
              <a:t>effetti </a:t>
            </a:r>
            <a:r>
              <a:rPr lang="it-IT" altLang="it-IT" sz="2000" dirty="0" smtClean="0"/>
              <a:t>(attività svolte, azioni compiute, modalità di esercizio e stili di comportamento) dei quali tendiamo ad attribuire l’origine ad una qualità dell’individuo che definiamo ‘competenza’.</a:t>
            </a:r>
          </a:p>
          <a:p>
            <a:pPr>
              <a:buFont typeface="Wingdings" pitchFamily="2" charset="2"/>
              <a:buNone/>
            </a:pPr>
            <a:r>
              <a:rPr lang="it-IT" altLang="it-IT" sz="2000" dirty="0" smtClean="0"/>
              <a:t>La </a:t>
            </a:r>
            <a:r>
              <a:rPr lang="it-IT" altLang="it-IT" sz="2000" b="1" dirty="0" smtClean="0"/>
              <a:t>competenza ci appare cioè come il risultato </a:t>
            </a:r>
            <a:r>
              <a:rPr lang="it-IT" altLang="it-IT" sz="2000" dirty="0" smtClean="0"/>
              <a:t>aggregato della </a:t>
            </a:r>
            <a:r>
              <a:rPr lang="it-IT" altLang="it-IT" sz="2000" b="1" dirty="0" smtClean="0"/>
              <a:t>interazione sinergica di </a:t>
            </a:r>
            <a:r>
              <a:rPr lang="it-IT" altLang="it-IT" sz="2000" dirty="0" smtClean="0"/>
              <a:t>componenti</a:t>
            </a:r>
            <a:r>
              <a:rPr lang="it-IT" altLang="it-IT" sz="2000" b="1" dirty="0" smtClean="0"/>
              <a:t>.</a:t>
            </a:r>
            <a:endParaRPr lang="it-IT" altLang="it-IT"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a:bodyPr>
          <a:lstStyle/>
          <a:p>
            <a:pPr marL="0" indent="0" algn="ctr">
              <a:buNone/>
            </a:pPr>
            <a:endParaRPr lang="it-IT" sz="2600" dirty="0" smtClean="0">
              <a:latin typeface="Calibri" panose="020F0502020204030204" pitchFamily="34" charset="0"/>
            </a:endParaRPr>
          </a:p>
          <a:p>
            <a:pPr marL="0" indent="0" algn="ctr">
              <a:buNone/>
            </a:pPr>
            <a:r>
              <a:rPr lang="it-IT" sz="3200" dirty="0" smtClean="0">
                <a:latin typeface="Calibri" panose="020F0502020204030204" pitchFamily="34" charset="0"/>
              </a:rPr>
              <a:t>L’Adeguamento normativo</a:t>
            </a:r>
          </a:p>
          <a:p>
            <a:pPr marL="0" indent="0" algn="just">
              <a:buNone/>
            </a:pPr>
            <a:endParaRPr lang="it-IT" sz="2800" dirty="0" smtClean="0">
              <a:solidFill>
                <a:srgbClr val="FF0000"/>
              </a:solidFill>
              <a:latin typeface="Calibri" panose="020F0502020204030204" pitchFamily="34" charset="0"/>
            </a:endParaRPr>
          </a:p>
          <a:p>
            <a:pPr marL="0" indent="0" algn="just">
              <a:buNone/>
            </a:pPr>
            <a:r>
              <a:rPr lang="it-IT" sz="2800" dirty="0" smtClean="0">
                <a:solidFill>
                  <a:srgbClr val="FF0000"/>
                </a:solidFill>
                <a:latin typeface="Calibri" panose="020F0502020204030204" pitchFamily="34" charset="0"/>
              </a:rPr>
              <a:t>Rendere conformi al nuovo assetto normativo dell’istruzione secondaria di secondo grado anche le modalità di svolgimento dell’esame di Stato ed in particolare della seconda prova scritta </a:t>
            </a:r>
            <a:r>
              <a:rPr lang="it-IT" sz="2000" dirty="0" smtClean="0">
                <a:solidFill>
                  <a:schemeClr val="bg2">
                    <a:lumMod val="25000"/>
                  </a:schemeClr>
                </a:solidFill>
                <a:latin typeface="Calibri" panose="020F0502020204030204" pitchFamily="34" charset="0"/>
              </a:rPr>
              <a:t>(precedentemente disciplinata dalla  </a:t>
            </a:r>
            <a:r>
              <a:rPr lang="it-IT" sz="2000" dirty="0">
                <a:solidFill>
                  <a:schemeClr val="bg2">
                    <a:lumMod val="25000"/>
                  </a:schemeClr>
                </a:solidFill>
                <a:latin typeface="Calibri" panose="020F0502020204030204" pitchFamily="34" charset="0"/>
              </a:rPr>
              <a:t>LEGGE 11 gennaio 2007, n. </a:t>
            </a:r>
            <a:r>
              <a:rPr lang="it-IT" sz="2000" dirty="0" smtClean="0">
                <a:solidFill>
                  <a:schemeClr val="bg2">
                    <a:lumMod val="25000"/>
                  </a:schemeClr>
                </a:solidFill>
                <a:latin typeface="Calibri" panose="020F0502020204030204" pitchFamily="34" charset="0"/>
              </a:rPr>
              <a:t>1)  </a:t>
            </a:r>
            <a:endParaRPr lang="it-IT" sz="2000" dirty="0">
              <a:solidFill>
                <a:schemeClr val="bg2">
                  <a:lumMod val="25000"/>
                </a:schemeClr>
              </a:solidFill>
              <a:latin typeface="Calibri" panose="020F0502020204030204" pitchFamily="34" charset="0"/>
            </a:endParaRPr>
          </a:p>
          <a:p>
            <a:pPr marL="0" indent="0" algn="just">
              <a:buNone/>
            </a:pPr>
            <a:endParaRPr lang="it-IT" sz="2800" dirty="0">
              <a:solidFill>
                <a:srgbClr val="FF0000"/>
              </a:solidFill>
            </a:endParaRPr>
          </a:p>
        </p:txBody>
      </p:sp>
      <p:sp>
        <p:nvSpPr>
          <p:cNvPr id="2" name="Titolo 1"/>
          <p:cNvSpPr>
            <a:spLocks noGrp="1"/>
          </p:cNvSpPr>
          <p:nvPr>
            <p:ph type="title"/>
          </p:nvPr>
        </p:nvSpPr>
        <p:spPr/>
        <p:txBody>
          <a:bodyPr>
            <a:normAutofit/>
          </a:bodyPr>
          <a:lstStyle/>
          <a:p>
            <a:r>
              <a:rPr lang="it-IT" sz="3200" dirty="0" smtClean="0">
                <a:latin typeface="Calibri" panose="020F0502020204030204" pitchFamily="34" charset="0"/>
              </a:rPr>
              <a:t>Esame di Stato 2016</a:t>
            </a:r>
            <a:r>
              <a:rPr lang="it-IT" sz="2400" dirty="0" smtClean="0"/>
              <a:t/>
            </a:r>
            <a:br>
              <a:rPr lang="it-IT" sz="2400" dirty="0" smtClean="0"/>
            </a:br>
            <a:endParaRPr lang="it-IT" sz="2400" dirty="0"/>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39671288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a:bodyPr>
          <a:lstStyle/>
          <a:p>
            <a:pPr marL="0" indent="0" algn="ctr">
              <a:buNone/>
            </a:pPr>
            <a:r>
              <a:rPr lang="it-IT" i="1" dirty="0" smtClean="0">
                <a:latin typeface="Calibri" panose="020F0502020204030204" pitchFamily="34" charset="0"/>
              </a:rPr>
              <a:t>Direzione </a:t>
            </a:r>
            <a:r>
              <a:rPr lang="it-IT" i="1" dirty="0">
                <a:latin typeface="Calibri" panose="020F0502020204030204" pitchFamily="34" charset="0"/>
              </a:rPr>
              <a:t>Generale per gli ordinamenti scolastici e la valutazione del sistema nazionale di istruzione</a:t>
            </a:r>
            <a:endParaRPr lang="it-IT" dirty="0">
              <a:latin typeface="Calibri" panose="020F0502020204030204" pitchFamily="34" charset="0"/>
            </a:endParaRPr>
          </a:p>
          <a:p>
            <a:pPr marL="0" indent="0">
              <a:buNone/>
            </a:pPr>
            <a:endParaRPr lang="it-IT" sz="1000" dirty="0" smtClean="0">
              <a:latin typeface="Calibri" panose="020F0502020204030204" pitchFamily="34" charset="0"/>
            </a:endParaRPr>
          </a:p>
          <a:p>
            <a:pPr marL="0" indent="0">
              <a:buNone/>
            </a:pPr>
            <a:r>
              <a:rPr lang="it-IT" dirty="0" smtClean="0">
                <a:latin typeface="Calibri" panose="020F0502020204030204" pitchFamily="34" charset="0"/>
              </a:rPr>
              <a:t>Nota </a:t>
            </a:r>
            <a:r>
              <a:rPr lang="it-IT" dirty="0" err="1" smtClean="0">
                <a:latin typeface="Calibri" panose="020F0502020204030204" pitchFamily="34" charset="0"/>
              </a:rPr>
              <a:t>prot</a:t>
            </a:r>
            <a:r>
              <a:rPr lang="it-IT" dirty="0" smtClean="0">
                <a:latin typeface="Calibri" panose="020F0502020204030204" pitchFamily="34" charset="0"/>
              </a:rPr>
              <a:t>. n</a:t>
            </a:r>
            <a:r>
              <a:rPr lang="it-IT" dirty="0">
                <a:latin typeface="Calibri" panose="020F0502020204030204" pitchFamily="34" charset="0"/>
              </a:rPr>
              <a:t>. 7354 </a:t>
            </a:r>
            <a:r>
              <a:rPr lang="it-IT" dirty="0" smtClean="0">
                <a:latin typeface="Calibri" panose="020F0502020204030204" pitchFamily="34" charset="0"/>
              </a:rPr>
              <a:t>                                      Roma 26 </a:t>
            </a:r>
            <a:r>
              <a:rPr lang="it-IT" dirty="0">
                <a:latin typeface="Calibri" panose="020F0502020204030204" pitchFamily="34" charset="0"/>
              </a:rPr>
              <a:t>novembre </a:t>
            </a:r>
            <a:r>
              <a:rPr lang="it-IT" dirty="0" smtClean="0">
                <a:latin typeface="Calibri" panose="020F0502020204030204" pitchFamily="34" charset="0"/>
              </a:rPr>
              <a:t>2014 </a:t>
            </a:r>
            <a:r>
              <a:rPr lang="it-IT" sz="1000" dirty="0">
                <a:latin typeface="Calibri" panose="020F0502020204030204" pitchFamily="34" charset="0"/>
              </a:rPr>
              <a:t>	</a:t>
            </a:r>
            <a:endParaRPr lang="it-IT" sz="1000" dirty="0" smtClean="0">
              <a:latin typeface="Calibri" panose="020F0502020204030204" pitchFamily="34" charset="0"/>
            </a:endParaRPr>
          </a:p>
          <a:p>
            <a:pPr marL="0" indent="0" algn="just">
              <a:buNone/>
            </a:pPr>
            <a:r>
              <a:rPr lang="it-IT" b="1" dirty="0" smtClean="0">
                <a:latin typeface="Calibri" panose="020F0502020204030204" pitchFamily="34" charset="0"/>
              </a:rPr>
              <a:t>OGGETTO: </a:t>
            </a:r>
            <a:r>
              <a:rPr lang="it-IT" sz="2200" dirty="0" smtClean="0">
                <a:latin typeface="Calibri" panose="020F0502020204030204" pitchFamily="34" charset="0"/>
              </a:rPr>
              <a:t>Schema </a:t>
            </a:r>
            <a:r>
              <a:rPr lang="it-IT" sz="2200" dirty="0">
                <a:latin typeface="Calibri" panose="020F0502020204030204" pitchFamily="34" charset="0"/>
              </a:rPr>
              <a:t>di Regolamento recante norme per lo svolgimento della seconda prova scritta negli Esami di Stato conclusivi dei corsi di studio di istruzione secondaria di II grado, a decorrere dall’anno </a:t>
            </a:r>
            <a:r>
              <a:rPr lang="it-IT" sz="2200" dirty="0" smtClean="0">
                <a:latin typeface="Calibri" panose="020F0502020204030204" pitchFamily="34" charset="0"/>
              </a:rPr>
              <a:t>scolastico 2014/2015</a:t>
            </a:r>
            <a:r>
              <a:rPr lang="it-IT" sz="2200" b="1" dirty="0" smtClean="0">
                <a:latin typeface="Calibri" panose="020F0502020204030204" pitchFamily="34" charset="0"/>
              </a:rPr>
              <a:t>.</a:t>
            </a:r>
          </a:p>
          <a:p>
            <a:pPr marL="0" indent="0">
              <a:buNone/>
            </a:pPr>
            <a:endParaRPr lang="it-IT" sz="1000" dirty="0" smtClean="0">
              <a:latin typeface="Calibri" panose="020F0502020204030204" pitchFamily="34" charset="0"/>
            </a:endParaRPr>
          </a:p>
          <a:p>
            <a:pPr marL="457200" indent="-457200" algn="just">
              <a:buFont typeface="+mj-lt"/>
              <a:buAutoNum type="alphaLcPeriod"/>
            </a:pPr>
            <a:r>
              <a:rPr lang="it-IT" b="1" dirty="0" smtClean="0">
                <a:latin typeface="Calibri" panose="020F0502020204030204" pitchFamily="34" charset="0"/>
              </a:rPr>
              <a:t>Materie Caratterizzanti i corsi di studio</a:t>
            </a:r>
          </a:p>
          <a:p>
            <a:pPr marL="457200" indent="-457200" algn="just">
              <a:buFont typeface="+mj-lt"/>
              <a:buAutoNum type="alphaLcPeriod"/>
            </a:pPr>
            <a:r>
              <a:rPr lang="it-IT" b="1" dirty="0" smtClean="0">
                <a:solidFill>
                  <a:schemeClr val="bg2">
                    <a:lumMod val="25000"/>
                  </a:schemeClr>
                </a:solidFill>
                <a:latin typeface="Calibri" panose="020F0502020204030204" pitchFamily="34" charset="0"/>
              </a:rPr>
              <a:t>Modalità di svolgimento della seconda prova scritta</a:t>
            </a:r>
            <a:endParaRPr lang="it-IT" b="1" dirty="0">
              <a:solidFill>
                <a:schemeClr val="bg2">
                  <a:lumMod val="25000"/>
                </a:schemeClr>
              </a:solidFill>
              <a:latin typeface="Calibri" panose="020F0502020204030204" pitchFamily="34" charset="0"/>
            </a:endParaRPr>
          </a:p>
        </p:txBody>
      </p:sp>
      <p:sp>
        <p:nvSpPr>
          <p:cNvPr id="2" name="Titolo 1"/>
          <p:cNvSpPr>
            <a:spLocks noGrp="1"/>
          </p:cNvSpPr>
          <p:nvPr>
            <p:ph type="title"/>
          </p:nvPr>
        </p:nvSpPr>
        <p:spPr>
          <a:xfrm>
            <a:off x="457200" y="338328"/>
            <a:ext cx="8229600" cy="858424"/>
          </a:xfrm>
        </p:spPr>
        <p:txBody>
          <a:bodyPr>
            <a:noAutofit/>
          </a:bodyPr>
          <a:lstStyle/>
          <a:p>
            <a:r>
              <a:rPr lang="it-IT" sz="3200" dirty="0" smtClean="0">
                <a:latin typeface="Calibri" panose="020F0502020204030204" pitchFamily="34" charset="0"/>
              </a:rPr>
              <a:t/>
            </a:r>
            <a:br>
              <a:rPr lang="it-IT" sz="3200" dirty="0" smtClean="0">
                <a:latin typeface="Calibri" panose="020F0502020204030204" pitchFamily="34" charset="0"/>
              </a:rPr>
            </a:br>
            <a:r>
              <a:rPr lang="it-IT" sz="3200" dirty="0" smtClean="0">
                <a:latin typeface="Calibri" panose="020F0502020204030204" pitchFamily="34" charset="0"/>
              </a:rPr>
              <a:t>Esame di Stato 2016</a:t>
            </a:r>
            <a:br>
              <a:rPr lang="it-IT" sz="3200" dirty="0" smtClean="0">
                <a:latin typeface="Calibri" panose="020F0502020204030204" pitchFamily="34" charset="0"/>
              </a:rPr>
            </a:br>
            <a:endParaRPr lang="it-IT" sz="3200" dirty="0">
              <a:latin typeface="Calibri" panose="020F0502020204030204" pitchFamily="34" charset="0"/>
            </a:endParaRPr>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2999802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a:bodyPr>
          <a:lstStyle/>
          <a:p>
            <a:pPr marL="0" indent="0">
              <a:buNone/>
            </a:pPr>
            <a:endParaRPr lang="it-IT" sz="3000" dirty="0" smtClean="0"/>
          </a:p>
          <a:p>
            <a:pPr marL="0" indent="0" algn="ctr">
              <a:buNone/>
            </a:pPr>
            <a:r>
              <a:rPr lang="it-IT" i="1" dirty="0">
                <a:latin typeface="Calibri" panose="020F0502020204030204" pitchFamily="34" charset="0"/>
              </a:rPr>
              <a:t>Direzione Generale per gli ordinamenti scolastici e la valutazione del sistema nazionale di istruzione</a:t>
            </a:r>
            <a:endParaRPr lang="it-IT" dirty="0">
              <a:latin typeface="Calibri" panose="020F0502020204030204" pitchFamily="34" charset="0"/>
            </a:endParaRPr>
          </a:p>
          <a:p>
            <a:pPr marL="0" indent="0">
              <a:buNone/>
            </a:pPr>
            <a:r>
              <a:rPr lang="it-IT" dirty="0" smtClean="0">
                <a:latin typeface="Calibri" panose="020F0502020204030204" pitchFamily="34" charset="0"/>
              </a:rPr>
              <a:t>Circolare </a:t>
            </a:r>
            <a:r>
              <a:rPr lang="it-IT" dirty="0">
                <a:latin typeface="Calibri" panose="020F0502020204030204" pitchFamily="34" charset="0"/>
              </a:rPr>
              <a:t>n. </a:t>
            </a:r>
            <a:r>
              <a:rPr lang="it-IT" dirty="0" smtClean="0">
                <a:latin typeface="Calibri" panose="020F0502020204030204" pitchFamily="34" charset="0"/>
              </a:rPr>
              <a:t>1</a:t>
            </a:r>
            <a:r>
              <a:rPr lang="it-IT" dirty="0">
                <a:latin typeface="Calibri" panose="020F0502020204030204" pitchFamily="34" charset="0"/>
              </a:rPr>
              <a:t> </a:t>
            </a:r>
            <a:r>
              <a:rPr lang="it-IT" dirty="0" err="1" smtClean="0">
                <a:latin typeface="Calibri" panose="020F0502020204030204" pitchFamily="34" charset="0"/>
              </a:rPr>
              <a:t>Prot</a:t>
            </a:r>
            <a:r>
              <a:rPr lang="it-IT" dirty="0">
                <a:latin typeface="Calibri" panose="020F0502020204030204" pitchFamily="34" charset="0"/>
              </a:rPr>
              <a:t>. n. 758	</a:t>
            </a:r>
            <a:r>
              <a:rPr lang="it-IT" dirty="0" smtClean="0">
                <a:latin typeface="Calibri" panose="020F0502020204030204" pitchFamily="34" charset="0"/>
              </a:rPr>
              <a:t>                              Roma 29/01/2015</a:t>
            </a:r>
          </a:p>
          <a:p>
            <a:pPr marL="0" indent="0">
              <a:buNone/>
            </a:pPr>
            <a:endParaRPr lang="it-IT" dirty="0">
              <a:latin typeface="Calibri" panose="020F0502020204030204" pitchFamily="34" charset="0"/>
            </a:endParaRPr>
          </a:p>
          <a:p>
            <a:pPr marL="0" indent="0" algn="just">
              <a:buNone/>
            </a:pPr>
            <a:r>
              <a:rPr lang="it-IT" sz="2800" b="1" dirty="0"/>
              <a:t>OGGETTO: Materie e svolgimento della </a:t>
            </a:r>
            <a:r>
              <a:rPr lang="it-IT" sz="2800" b="1" dirty="0">
                <a:solidFill>
                  <a:srgbClr val="FF0000"/>
                </a:solidFill>
              </a:rPr>
              <a:t>seconda prova scritta</a:t>
            </a:r>
            <a:r>
              <a:rPr lang="it-IT" sz="2800" b="1" dirty="0"/>
              <a:t> degli esami di Stato conclusivi dei corsi di studio di istruzione secondaria di secondo grado. Materie affidate ai commissari esterni.</a:t>
            </a:r>
            <a:endParaRPr lang="it-IT" sz="2800" dirty="0"/>
          </a:p>
          <a:p>
            <a:pPr marL="0" indent="0">
              <a:buNone/>
            </a:pPr>
            <a:endParaRPr lang="it-IT" sz="3000" dirty="0"/>
          </a:p>
          <a:p>
            <a:pPr marL="0" indent="0" algn="ctr">
              <a:buNone/>
            </a:pPr>
            <a:endParaRPr lang="it-IT" sz="3000" dirty="0">
              <a:solidFill>
                <a:srgbClr val="FF0000"/>
              </a:solidFill>
            </a:endParaRPr>
          </a:p>
        </p:txBody>
      </p:sp>
      <p:sp>
        <p:nvSpPr>
          <p:cNvPr id="2" name="Titolo 1"/>
          <p:cNvSpPr>
            <a:spLocks noGrp="1"/>
          </p:cNvSpPr>
          <p:nvPr>
            <p:ph type="title"/>
          </p:nvPr>
        </p:nvSpPr>
        <p:spPr/>
        <p:txBody>
          <a:bodyPr>
            <a:normAutofit/>
          </a:bodyPr>
          <a:lstStyle/>
          <a:p>
            <a:r>
              <a:rPr lang="it-IT" sz="2400" dirty="0" smtClean="0"/>
              <a:t>Esame di Stato 2016</a:t>
            </a:r>
            <a:br>
              <a:rPr lang="it-IT" sz="2400" dirty="0" smtClean="0"/>
            </a:br>
            <a:r>
              <a:rPr lang="it-IT" sz="2400" dirty="0" smtClean="0"/>
              <a:t>La </a:t>
            </a:r>
            <a:r>
              <a:rPr lang="it-IT" sz="2400" dirty="0" smtClean="0">
                <a:latin typeface="Calibri" panose="020F0502020204030204" pitchFamily="34" charset="0"/>
              </a:rPr>
              <a:t>Struttura</a:t>
            </a:r>
            <a:r>
              <a:rPr lang="it-IT" sz="2400" dirty="0" smtClean="0"/>
              <a:t> della Seconda Prova Scritta</a:t>
            </a:r>
            <a:endParaRPr lang="it-IT" sz="2400" dirty="0"/>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42515515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204864"/>
            <a:ext cx="7408333" cy="3921299"/>
          </a:xfrm>
        </p:spPr>
        <p:txBody>
          <a:bodyPr/>
          <a:lstStyle/>
          <a:p>
            <a:r>
              <a:rPr lang="it-IT" b="1" dirty="0"/>
              <a:t>MINISTERO DELL'ISTRUZIONE, DELL'UNIVERSITA' E DELLA RICERCA, DECRETO 29 gennaio 2015, n. 10 </a:t>
            </a:r>
            <a:br>
              <a:rPr lang="it-IT" b="1" dirty="0"/>
            </a:br>
            <a:r>
              <a:rPr lang="it-IT" b="1" dirty="0"/>
              <a:t/>
            </a:r>
            <a:br>
              <a:rPr lang="it-IT" b="1" dirty="0"/>
            </a:br>
            <a:r>
              <a:rPr lang="it-IT" b="1" dirty="0"/>
              <a:t>Regolamento recante norme per lo svolgimento della seconda prova scritta degli esami di Stato conclusivi dei corsi di studio di istruzione secondaria di secondo grado</a:t>
            </a:r>
            <a:r>
              <a:rPr lang="it-IT" b="1" dirty="0" smtClean="0"/>
              <a:t>.</a:t>
            </a:r>
            <a:endParaRPr lang="it-IT" dirty="0"/>
          </a:p>
          <a:p>
            <a:r>
              <a:rPr lang="it-IT" dirty="0"/>
              <a:t>(</a:t>
            </a:r>
            <a:r>
              <a:rPr lang="it-IT" b="1" u="sng" dirty="0">
                <a:hlinkClick r:id="rId2"/>
              </a:rPr>
              <a:t>GU n. 45 del 24-2-2015</a:t>
            </a:r>
            <a:r>
              <a:rPr lang="it-IT" dirty="0"/>
              <a:t>)</a:t>
            </a:r>
          </a:p>
          <a:p>
            <a:r>
              <a:rPr lang="it-IT" dirty="0"/>
              <a:t>Vigente </a:t>
            </a:r>
            <a:r>
              <a:rPr lang="it-IT" dirty="0" smtClean="0"/>
              <a:t>dal</a:t>
            </a:r>
            <a:r>
              <a:rPr lang="it-IT" dirty="0"/>
              <a:t>: 11-3-2015</a:t>
            </a:r>
          </a:p>
          <a:p>
            <a:endParaRPr lang="it-IT" dirty="0"/>
          </a:p>
        </p:txBody>
      </p:sp>
      <p:sp>
        <p:nvSpPr>
          <p:cNvPr id="3" name="Segnaposto data 2"/>
          <p:cNvSpPr>
            <a:spLocks noGrp="1"/>
          </p:cNvSpPr>
          <p:nvPr>
            <p:ph type="dt" sz="half" idx="10"/>
          </p:nvPr>
        </p:nvSpPr>
        <p:spPr/>
        <p:txBody>
          <a:bodyPr/>
          <a:lstStyle/>
          <a:p>
            <a:fld id="{D20AD69B-163F-416F-9C86-988EC4CFB28C}" type="datetime1">
              <a:rPr lang="it-IT" smtClean="0"/>
              <a:pPr/>
              <a:t>06/03/2016</a:t>
            </a:fld>
            <a:endParaRPr lang="it-IT"/>
          </a:p>
        </p:txBody>
      </p:sp>
      <p:sp>
        <p:nvSpPr>
          <p:cNvPr id="4" name="Segnaposto piè di pagina 3"/>
          <p:cNvSpPr>
            <a:spLocks noGrp="1"/>
          </p:cNvSpPr>
          <p:nvPr>
            <p:ph type="ftr" sz="quarter" idx="11"/>
          </p:nvPr>
        </p:nvSpPr>
        <p:spPr/>
        <p:txBody>
          <a:bodyPr/>
          <a:lstStyle/>
          <a:p>
            <a:endParaRPr lang="it-IT" dirty="0"/>
          </a:p>
        </p:txBody>
      </p:sp>
      <p:sp>
        <p:nvSpPr>
          <p:cNvPr id="5" name="Titolo 4"/>
          <p:cNvSpPr>
            <a:spLocks noGrp="1"/>
          </p:cNvSpPr>
          <p:nvPr>
            <p:ph type="title"/>
          </p:nvPr>
        </p:nvSpPr>
        <p:spPr/>
        <p:txBody>
          <a:bodyPr>
            <a:normAutofit/>
          </a:bodyPr>
          <a:lstStyle/>
          <a:p>
            <a:r>
              <a:rPr lang="it-IT" sz="3200" dirty="0"/>
              <a:t>Esame di Stato </a:t>
            </a:r>
            <a:r>
              <a:rPr lang="it-IT" sz="3200" dirty="0" smtClean="0"/>
              <a:t>2016</a:t>
            </a:r>
            <a:r>
              <a:rPr lang="it-IT" sz="3200" dirty="0"/>
              <a:t/>
            </a:r>
            <a:br>
              <a:rPr lang="it-IT" sz="3200" dirty="0"/>
            </a:br>
            <a:r>
              <a:rPr lang="it-IT" sz="3200" dirty="0"/>
              <a:t>La </a:t>
            </a:r>
            <a:r>
              <a:rPr lang="it-IT" sz="3200" dirty="0">
                <a:latin typeface="Calibri" panose="020F0502020204030204" pitchFamily="34" charset="0"/>
              </a:rPr>
              <a:t>Struttura</a:t>
            </a:r>
            <a:r>
              <a:rPr lang="it-IT" sz="3200" dirty="0"/>
              <a:t> della Seconda Prova Scritta</a:t>
            </a:r>
          </a:p>
        </p:txBody>
      </p:sp>
    </p:spTree>
    <p:extLst>
      <p:ext uri="{BB962C8B-B14F-4D97-AF65-F5344CB8AC3E}">
        <p14:creationId xmlns:p14="http://schemas.microsoft.com/office/powerpoint/2010/main" xmlns="" val="499369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4784"/>
            <a:ext cx="8229600" cy="4641379"/>
          </a:xfrm>
        </p:spPr>
        <p:txBody>
          <a:bodyPr>
            <a:normAutofit/>
          </a:bodyPr>
          <a:lstStyle/>
          <a:p>
            <a:pPr marL="0" indent="0" algn="ctr">
              <a:buNone/>
            </a:pPr>
            <a:endParaRPr lang="it-IT" sz="2600" dirty="0" smtClean="0">
              <a:latin typeface="Calibri" panose="020F0502020204030204" pitchFamily="34" charset="0"/>
            </a:endParaRPr>
          </a:p>
          <a:p>
            <a:pPr marL="0" indent="0" algn="ctr">
              <a:buNone/>
            </a:pPr>
            <a:endParaRPr lang="it-IT" sz="2600" dirty="0">
              <a:latin typeface="Calibri" panose="020F0502020204030204" pitchFamily="34" charset="0"/>
            </a:endParaRPr>
          </a:p>
          <a:p>
            <a:pPr marL="0" indent="0" algn="ctr">
              <a:buNone/>
            </a:pPr>
            <a:r>
              <a:rPr lang="it-IT" sz="3200" dirty="0" smtClean="0">
                <a:latin typeface="Calibri" panose="020F0502020204030204" pitchFamily="34" charset="0"/>
              </a:rPr>
              <a:t>La «</a:t>
            </a:r>
            <a:r>
              <a:rPr lang="it-IT" sz="3200" b="1" dirty="0" smtClean="0">
                <a:solidFill>
                  <a:srgbClr val="FF0000"/>
                </a:solidFill>
                <a:latin typeface="Calibri" panose="020F0502020204030204" pitchFamily="34" charset="0"/>
              </a:rPr>
              <a:t>Nuova</a:t>
            </a:r>
            <a:r>
              <a:rPr lang="it-IT" sz="3200" dirty="0" smtClean="0">
                <a:latin typeface="Calibri" panose="020F0502020204030204" pitchFamily="34" charset="0"/>
              </a:rPr>
              <a:t>» Seconda Prova Scritta</a:t>
            </a:r>
          </a:p>
          <a:p>
            <a:pPr marL="0" indent="0" algn="ctr">
              <a:buNone/>
            </a:pPr>
            <a:r>
              <a:rPr lang="it-IT" sz="3200" dirty="0" smtClean="0">
                <a:latin typeface="Calibri" panose="020F0502020204030204" pitchFamily="34" charset="0"/>
              </a:rPr>
              <a:t>Che Cosa Cambia?</a:t>
            </a:r>
            <a:endParaRPr lang="it-IT" sz="3200" dirty="0">
              <a:latin typeface="Calibri" panose="020F0502020204030204" pitchFamily="34" charset="0"/>
            </a:endParaRPr>
          </a:p>
          <a:p>
            <a:pPr marL="0" indent="0" algn="ctr">
              <a:buNone/>
            </a:pPr>
            <a:endParaRPr lang="it-IT" sz="3200" dirty="0">
              <a:solidFill>
                <a:srgbClr val="FF0000"/>
              </a:solidFill>
            </a:endParaRPr>
          </a:p>
        </p:txBody>
      </p:sp>
      <p:sp>
        <p:nvSpPr>
          <p:cNvPr id="2" name="Titolo 1"/>
          <p:cNvSpPr>
            <a:spLocks noGrp="1"/>
          </p:cNvSpPr>
          <p:nvPr>
            <p:ph type="title"/>
          </p:nvPr>
        </p:nvSpPr>
        <p:spPr/>
        <p:txBody>
          <a:bodyPr>
            <a:normAutofit/>
          </a:bodyPr>
          <a:lstStyle/>
          <a:p>
            <a:r>
              <a:rPr lang="it-IT" sz="3200" dirty="0" smtClean="0">
                <a:latin typeface="Calibri" panose="020F0502020204030204" pitchFamily="34" charset="0"/>
              </a:rPr>
              <a:t>Esame di Stato 2016</a:t>
            </a:r>
            <a:br>
              <a:rPr lang="it-IT" sz="3200" dirty="0" smtClean="0">
                <a:latin typeface="Calibri" panose="020F0502020204030204" pitchFamily="34" charset="0"/>
              </a:rPr>
            </a:br>
            <a:r>
              <a:rPr lang="it-IT" sz="3200" dirty="0" smtClean="0">
                <a:latin typeface="Calibri" panose="020F0502020204030204" pitchFamily="34" charset="0"/>
              </a:rPr>
              <a:t>La Struttura della Seconda Prova Scritta</a:t>
            </a:r>
            <a:endParaRPr lang="it-IT" sz="3200" dirty="0">
              <a:latin typeface="Calibri" panose="020F0502020204030204" pitchFamily="34" charset="0"/>
            </a:endParaRPr>
          </a:p>
        </p:txBody>
      </p:sp>
      <p:sp>
        <p:nvSpPr>
          <p:cNvPr id="4" name="Segnaposto data 3"/>
          <p:cNvSpPr>
            <a:spLocks noGrp="1"/>
          </p:cNvSpPr>
          <p:nvPr>
            <p:ph type="dt" sz="half" idx="10"/>
          </p:nvPr>
        </p:nvSpPr>
        <p:spPr/>
        <p:txBody>
          <a:bodyPr/>
          <a:lstStyle/>
          <a:p>
            <a:fld id="{4BDBB3E3-AE4A-43C1-B05A-FFA081286101}" type="datetime1">
              <a:rPr lang="it-IT" smtClean="0"/>
              <a:pPr/>
              <a:t>06/03/2016</a:t>
            </a:fld>
            <a:endParaRPr lang="it-IT"/>
          </a:p>
        </p:txBody>
      </p:sp>
    </p:spTree>
    <p:extLst>
      <p:ext uri="{BB962C8B-B14F-4D97-AF65-F5344CB8AC3E}">
        <p14:creationId xmlns:p14="http://schemas.microsoft.com/office/powerpoint/2010/main" xmlns="" val="1675455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916832"/>
            <a:ext cx="7408333" cy="4209331"/>
          </a:xfrm>
        </p:spPr>
        <p:txBody>
          <a:bodyPr>
            <a:noAutofit/>
          </a:bodyPr>
          <a:lstStyle/>
          <a:p>
            <a:pPr algn="just"/>
            <a:r>
              <a:rPr lang="it-IT" sz="2300" dirty="0"/>
              <a:t>La seconda prova scritta degli esami di Stato conclusivi dei corsi di studio di istruzione secondaria di secondo grado, che </a:t>
            </a:r>
            <a:r>
              <a:rPr lang="it-IT" sz="2300" dirty="0" err="1"/>
              <a:t>puo'</a:t>
            </a:r>
            <a:r>
              <a:rPr lang="it-IT" sz="2300" dirty="0"/>
              <a:t> essere anche grafica o scrittografica, compositivo/esecutiva musicale e coreutica, ha lo scopo di accertare il possesso delle conoscenze, </a:t>
            </a:r>
            <a:r>
              <a:rPr lang="it-IT" sz="2300" dirty="0" err="1"/>
              <a:t>abilita'</a:t>
            </a:r>
            <a:r>
              <a:rPr lang="it-IT" sz="2300" dirty="0"/>
              <a:t> e competenze specifiche acquisite dal candidato </a:t>
            </a:r>
            <a:r>
              <a:rPr lang="it-IT" sz="2300" dirty="0">
                <a:solidFill>
                  <a:srgbClr val="FF0000"/>
                </a:solidFill>
              </a:rPr>
              <a:t>nell'ultimo anno del corso di studio </a:t>
            </a:r>
            <a:r>
              <a:rPr lang="it-IT" sz="2300" dirty="0"/>
              <a:t>frequentato, relativamente ai risultati di apprendimento indicati nei decreti del Presidente della Repubblica </a:t>
            </a:r>
            <a:r>
              <a:rPr lang="it-IT" sz="2300" dirty="0" err="1"/>
              <a:t>nn</a:t>
            </a:r>
            <a:r>
              <a:rPr lang="it-IT" sz="2300" dirty="0"/>
              <a:t>. 87, 88, 89 del 2010, e verte su una delle materie caratterizzanti il corso di studio, tenuto conto degli indirizzi, articolazioni ed opzioni in cui sia eventualmente strutturato.</a:t>
            </a:r>
          </a:p>
        </p:txBody>
      </p:sp>
      <p:sp>
        <p:nvSpPr>
          <p:cNvPr id="5" name="Titolo 4"/>
          <p:cNvSpPr>
            <a:spLocks noGrp="1"/>
          </p:cNvSpPr>
          <p:nvPr>
            <p:ph type="title"/>
          </p:nvPr>
        </p:nvSpPr>
        <p:spPr/>
        <p:txBody>
          <a:bodyPr>
            <a:normAutofit/>
          </a:bodyPr>
          <a:lstStyle/>
          <a:p>
            <a:r>
              <a:rPr lang="it-IT" sz="3600" dirty="0">
                <a:latin typeface="Calibri" panose="020F0502020204030204" pitchFamily="34" charset="0"/>
              </a:rPr>
              <a:t>Esame di Stato </a:t>
            </a:r>
            <a:r>
              <a:rPr lang="it-IT" sz="3600" dirty="0" smtClean="0">
                <a:latin typeface="Calibri" panose="020F0502020204030204" pitchFamily="34" charset="0"/>
              </a:rPr>
              <a:t>2016</a:t>
            </a:r>
            <a:r>
              <a:rPr lang="it-IT" sz="3600" dirty="0">
                <a:latin typeface="Calibri" panose="020F0502020204030204" pitchFamily="34" charset="0"/>
              </a:rPr>
              <a:t/>
            </a:r>
            <a:br>
              <a:rPr lang="it-IT" sz="3600" dirty="0">
                <a:latin typeface="Calibri" panose="020F0502020204030204" pitchFamily="34" charset="0"/>
              </a:rPr>
            </a:br>
            <a:r>
              <a:rPr lang="it-IT" sz="3600" dirty="0">
                <a:latin typeface="Calibri" panose="020F0502020204030204" pitchFamily="34" charset="0"/>
              </a:rPr>
              <a:t>La Struttura della Seconda Prova Scritta</a:t>
            </a:r>
            <a:endParaRPr lang="it-IT" sz="3600" dirty="0"/>
          </a:p>
        </p:txBody>
      </p:sp>
    </p:spTree>
    <p:extLst>
      <p:ext uri="{BB962C8B-B14F-4D97-AF65-F5344CB8AC3E}">
        <p14:creationId xmlns:p14="http://schemas.microsoft.com/office/powerpoint/2010/main" xmlns="" val="4406509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just"/>
            <a:r>
              <a:rPr lang="it-IT" sz="2800" b="1" dirty="0">
                <a:latin typeface="Calibri" panose="020F0502020204030204" pitchFamily="34" charset="0"/>
              </a:rPr>
              <a:t>Negli istituti tecnici e professionali, nei licei artistici e nei licei musicali e coreutici, in cui la seconda prova scritta </a:t>
            </a:r>
            <a:r>
              <a:rPr lang="it-IT" sz="2800" b="1" dirty="0" err="1">
                <a:latin typeface="Calibri" panose="020F0502020204030204" pitchFamily="34" charset="0"/>
              </a:rPr>
              <a:t>puo'</a:t>
            </a:r>
            <a:r>
              <a:rPr lang="it-IT" sz="2800" b="1" dirty="0">
                <a:latin typeface="Calibri" panose="020F0502020204030204" pitchFamily="34" charset="0"/>
              </a:rPr>
              <a:t> essere anche grafica/scrittografica o compositiva/esecutiva musicale e coreutica, le </a:t>
            </a:r>
            <a:r>
              <a:rPr lang="it-IT" sz="2800" b="1" dirty="0" err="1">
                <a:latin typeface="Calibri" panose="020F0502020204030204" pitchFamily="34" charset="0"/>
              </a:rPr>
              <a:t>modalita'</a:t>
            </a:r>
            <a:r>
              <a:rPr lang="it-IT" sz="2800" b="1" dirty="0">
                <a:latin typeface="Calibri" panose="020F0502020204030204" pitchFamily="34" charset="0"/>
              </a:rPr>
              <a:t> di svolgimento della prova tengono conto della dimensione tecnico-pratica e laboratoriale</a:t>
            </a:r>
            <a:r>
              <a:rPr lang="it-IT" sz="2800" dirty="0">
                <a:latin typeface="Calibri" panose="020F0502020204030204" pitchFamily="34" charset="0"/>
              </a:rPr>
              <a:t>.</a:t>
            </a:r>
          </a:p>
        </p:txBody>
      </p:sp>
      <p:sp>
        <p:nvSpPr>
          <p:cNvPr id="5" name="Titolo 4"/>
          <p:cNvSpPr>
            <a:spLocks noGrp="1"/>
          </p:cNvSpPr>
          <p:nvPr>
            <p:ph type="title"/>
          </p:nvPr>
        </p:nvSpPr>
        <p:spPr/>
        <p:txBody>
          <a:bodyPr>
            <a:normAutofit/>
          </a:bodyPr>
          <a:lstStyle/>
          <a:p>
            <a:r>
              <a:rPr lang="it-IT" sz="3200" dirty="0">
                <a:latin typeface="Calibri" panose="020F0502020204030204" pitchFamily="34" charset="0"/>
              </a:rPr>
              <a:t>Esame di Stato </a:t>
            </a:r>
            <a:r>
              <a:rPr lang="it-IT" sz="3200" dirty="0" smtClean="0">
                <a:latin typeface="Calibri" panose="020F0502020204030204" pitchFamily="34" charset="0"/>
              </a:rPr>
              <a:t>2016</a:t>
            </a:r>
            <a:r>
              <a:rPr lang="it-IT" sz="3200" dirty="0">
                <a:latin typeface="Calibri" panose="020F0502020204030204" pitchFamily="34" charset="0"/>
              </a:rPr>
              <a:t/>
            </a:r>
            <a:br>
              <a:rPr lang="it-IT" sz="3200" dirty="0">
                <a:latin typeface="Calibri" panose="020F0502020204030204" pitchFamily="34" charset="0"/>
              </a:rPr>
            </a:br>
            <a:r>
              <a:rPr lang="it-IT" sz="3200" dirty="0">
                <a:latin typeface="Calibri" panose="020F0502020204030204" pitchFamily="34" charset="0"/>
              </a:rPr>
              <a:t>La Struttura della Seconda Prova Scritta</a:t>
            </a:r>
            <a:endParaRPr lang="it-IT" sz="3200" dirty="0"/>
          </a:p>
        </p:txBody>
      </p:sp>
    </p:spTree>
    <p:extLst>
      <p:ext uri="{BB962C8B-B14F-4D97-AF65-F5344CB8AC3E}">
        <p14:creationId xmlns:p14="http://schemas.microsoft.com/office/powerpoint/2010/main" xmlns="" val="26265312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4784"/>
            <a:ext cx="8229600" cy="4641379"/>
          </a:xfrm>
        </p:spPr>
        <p:txBody>
          <a:bodyPr>
            <a:normAutofit/>
          </a:bodyPr>
          <a:lstStyle/>
          <a:p>
            <a:pPr marL="0" indent="0" algn="ctr">
              <a:buNone/>
            </a:pPr>
            <a:endParaRPr lang="it-IT" sz="1000" dirty="0" smtClean="0">
              <a:latin typeface="Calibri" panose="020F0502020204030204" pitchFamily="34" charset="0"/>
            </a:endParaRPr>
          </a:p>
          <a:p>
            <a:pPr marL="0" indent="0" algn="ctr">
              <a:buNone/>
            </a:pPr>
            <a:r>
              <a:rPr lang="it-IT" sz="3200" dirty="0" smtClean="0">
                <a:latin typeface="Calibri" panose="020F0502020204030204" pitchFamily="34" charset="0"/>
              </a:rPr>
              <a:t>La «</a:t>
            </a:r>
            <a:r>
              <a:rPr lang="it-IT" sz="3200" b="1" dirty="0" smtClean="0">
                <a:solidFill>
                  <a:srgbClr val="FF0000"/>
                </a:solidFill>
                <a:latin typeface="Calibri" panose="020F0502020204030204" pitchFamily="34" charset="0"/>
              </a:rPr>
              <a:t>Nuova</a:t>
            </a:r>
            <a:r>
              <a:rPr lang="it-IT" sz="3200" dirty="0" smtClean="0">
                <a:latin typeface="Calibri" panose="020F0502020204030204" pitchFamily="34" charset="0"/>
              </a:rPr>
              <a:t>» Seconda Prova Scritta</a:t>
            </a:r>
          </a:p>
          <a:p>
            <a:pPr marL="0" indent="0" algn="ctr">
              <a:buNone/>
            </a:pPr>
            <a:endParaRPr lang="it-IT" sz="1000" dirty="0" smtClean="0">
              <a:latin typeface="Calibri" panose="020F0502020204030204" pitchFamily="34" charset="0"/>
            </a:endParaRPr>
          </a:p>
          <a:p>
            <a:pPr algn="just">
              <a:buFont typeface="Wingdings" panose="05000000000000000000" pitchFamily="2" charset="2"/>
              <a:buChar char="ü"/>
            </a:pPr>
            <a:r>
              <a:rPr lang="it-IT" sz="2800" b="1" dirty="0" smtClean="0">
                <a:solidFill>
                  <a:srgbClr val="FF0000"/>
                </a:solidFill>
              </a:rPr>
              <a:t>Caratteristiche </a:t>
            </a:r>
            <a:r>
              <a:rPr lang="it-IT" b="1" dirty="0" smtClean="0">
                <a:solidFill>
                  <a:schemeClr val="bg2">
                    <a:lumMod val="25000"/>
                  </a:schemeClr>
                </a:solidFill>
                <a:latin typeface="Calibri" panose="020F0502020204030204" pitchFamily="34" charset="0"/>
              </a:rPr>
              <a:t>(orientate ad accertare il possesso di conoscenze, abilità e competenze le competenze acquisita)</a:t>
            </a:r>
          </a:p>
          <a:p>
            <a:pPr algn="just">
              <a:buFont typeface="Wingdings" panose="05000000000000000000" pitchFamily="2" charset="2"/>
              <a:buChar char="ü"/>
            </a:pPr>
            <a:endParaRPr lang="it-IT" sz="1000" b="1" dirty="0" smtClean="0">
              <a:solidFill>
                <a:srgbClr val="FF0000"/>
              </a:solidFill>
            </a:endParaRPr>
          </a:p>
          <a:p>
            <a:pPr algn="just">
              <a:buFont typeface="Wingdings" panose="05000000000000000000" pitchFamily="2" charset="2"/>
              <a:buChar char="ü"/>
            </a:pPr>
            <a:r>
              <a:rPr lang="it-IT" sz="2800" b="1" dirty="0" smtClean="0">
                <a:solidFill>
                  <a:srgbClr val="FF0000"/>
                </a:solidFill>
              </a:rPr>
              <a:t>Contenuti</a:t>
            </a:r>
            <a:r>
              <a:rPr lang="it-IT" sz="3200" dirty="0" smtClean="0">
                <a:solidFill>
                  <a:srgbClr val="FF0000"/>
                </a:solidFill>
              </a:rPr>
              <a:t> </a:t>
            </a:r>
            <a:r>
              <a:rPr lang="it-IT" b="1" dirty="0" smtClean="0">
                <a:solidFill>
                  <a:schemeClr val="bg2">
                    <a:lumMod val="25000"/>
                  </a:schemeClr>
                </a:solidFill>
                <a:latin typeface="Calibri" panose="020F0502020204030204" pitchFamily="34" charset="0"/>
              </a:rPr>
              <a:t>(in riferimento alle IN e LG)</a:t>
            </a:r>
          </a:p>
          <a:p>
            <a:pPr algn="just">
              <a:buFont typeface="Wingdings" panose="05000000000000000000" pitchFamily="2" charset="2"/>
              <a:buChar char="ü"/>
            </a:pPr>
            <a:endParaRPr lang="it-IT" sz="1200" b="1" dirty="0" smtClean="0">
              <a:solidFill>
                <a:srgbClr val="FF0000"/>
              </a:solidFill>
              <a:latin typeface="Calibri" panose="020F0502020204030204" pitchFamily="34" charset="0"/>
            </a:endParaRPr>
          </a:p>
          <a:p>
            <a:pPr algn="just">
              <a:buFont typeface="Wingdings" panose="05000000000000000000" pitchFamily="2" charset="2"/>
              <a:buChar char="ü"/>
            </a:pPr>
            <a:r>
              <a:rPr lang="it-IT" sz="2800" b="1" dirty="0" smtClean="0">
                <a:solidFill>
                  <a:srgbClr val="FF0000"/>
                </a:solidFill>
                <a:latin typeface="Calibri" panose="020F0502020204030204" pitchFamily="34" charset="0"/>
              </a:rPr>
              <a:t>Tipologia</a:t>
            </a:r>
            <a:r>
              <a:rPr lang="it-IT" sz="3200" dirty="0" smtClean="0">
                <a:solidFill>
                  <a:srgbClr val="FF0000"/>
                </a:solidFill>
              </a:rPr>
              <a:t> </a:t>
            </a:r>
            <a:r>
              <a:rPr lang="it-IT" b="1" dirty="0" smtClean="0">
                <a:solidFill>
                  <a:schemeClr val="bg2">
                    <a:lumMod val="25000"/>
                  </a:schemeClr>
                </a:solidFill>
                <a:latin typeface="Calibri" panose="020F0502020204030204" pitchFamily="34" charset="0"/>
              </a:rPr>
              <a:t>(Problemi e Quesiti non in tutti i percorsi)</a:t>
            </a:r>
            <a:endParaRPr lang="it-IT" b="1" dirty="0">
              <a:solidFill>
                <a:schemeClr val="bg2">
                  <a:lumMod val="25000"/>
                </a:schemeClr>
              </a:solidFill>
              <a:latin typeface="Calibri" panose="020F0502020204030204" pitchFamily="34" charset="0"/>
            </a:endParaRPr>
          </a:p>
        </p:txBody>
      </p:sp>
      <p:sp>
        <p:nvSpPr>
          <p:cNvPr id="2" name="Titolo 1"/>
          <p:cNvSpPr>
            <a:spLocks noGrp="1"/>
          </p:cNvSpPr>
          <p:nvPr>
            <p:ph type="title"/>
          </p:nvPr>
        </p:nvSpPr>
        <p:spPr/>
        <p:txBody>
          <a:bodyPr>
            <a:normAutofit/>
          </a:bodyPr>
          <a:lstStyle/>
          <a:p>
            <a:r>
              <a:rPr lang="it-IT" sz="3200" dirty="0" smtClean="0">
                <a:latin typeface="Calibri" panose="020F0502020204030204" pitchFamily="34" charset="0"/>
              </a:rPr>
              <a:t>Esame di Stato 2016</a:t>
            </a:r>
            <a:br>
              <a:rPr lang="it-IT" sz="3200" dirty="0" smtClean="0">
                <a:latin typeface="Calibri" panose="020F0502020204030204" pitchFamily="34" charset="0"/>
              </a:rPr>
            </a:br>
            <a:r>
              <a:rPr lang="it-IT" sz="3200" dirty="0" smtClean="0">
                <a:latin typeface="Calibri" panose="020F0502020204030204" pitchFamily="34" charset="0"/>
              </a:rPr>
              <a:t>La Struttura della Seconda Prova Scritta</a:t>
            </a:r>
            <a:endParaRPr lang="it-IT" sz="3200" dirty="0">
              <a:latin typeface="Calibri" panose="020F0502020204030204" pitchFamily="34" charset="0"/>
            </a:endParaRPr>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xmlns="" val="39062776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071678"/>
            <a:ext cx="7408333" cy="4054485"/>
          </a:xfrm>
        </p:spPr>
        <p:txBody>
          <a:bodyPr/>
          <a:lstStyle/>
          <a:p>
            <a:r>
              <a:rPr lang="it-IT" dirty="0" smtClean="0"/>
              <a:t>La competenza non coincide con la prestazione, ma  la prestazione può essere “indizio” di competenza</a:t>
            </a:r>
          </a:p>
          <a:p>
            <a:pPr>
              <a:buNone/>
            </a:pPr>
            <a:r>
              <a:rPr lang="it-IT" dirty="0" smtClean="0"/>
              <a:t>    (la competenza è un costrutto, le prestazioni possono essere suoi indicatori)</a:t>
            </a:r>
          </a:p>
          <a:p>
            <a:pPr>
              <a:buNone/>
            </a:pPr>
            <a:endParaRPr lang="it-IT" dirty="0" smtClean="0"/>
          </a:p>
          <a:p>
            <a:pPr>
              <a:buNone/>
            </a:pPr>
            <a:r>
              <a:rPr lang="it-IT" dirty="0" smtClean="0"/>
              <a:t>Competente è chi ha risorse (conoscenze, capacità di base, atteggiamenti …..) , ma solo se è in grado di mobilitarle  nelle situazioni che lo richiedono (fare la mossa giusta al momento giusto)</a:t>
            </a:r>
            <a:endParaRPr lang="it-IT" dirty="0"/>
          </a:p>
        </p:txBody>
      </p:sp>
      <p:sp>
        <p:nvSpPr>
          <p:cNvPr id="5" name="Titolo 4"/>
          <p:cNvSpPr>
            <a:spLocks noGrp="1"/>
          </p:cNvSpPr>
          <p:nvPr>
            <p:ph type="title"/>
          </p:nvPr>
        </p:nvSpPr>
        <p:spPr/>
        <p:txBody>
          <a:bodyPr/>
          <a:lstStyle/>
          <a:p>
            <a:r>
              <a:rPr lang="it-IT" dirty="0" smtClean="0"/>
              <a:t>Valutare le competenze ?</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43050"/>
            <a:ext cx="7408333" cy="4483113"/>
          </a:xfrm>
        </p:spPr>
        <p:txBody>
          <a:bodyPr>
            <a:normAutofit fontScale="92500" lnSpcReduction="10000"/>
          </a:bodyPr>
          <a:lstStyle/>
          <a:p>
            <a:r>
              <a:rPr lang="it-IT" dirty="0" smtClean="0"/>
              <a:t>Definire i profili di competenza (situazione attesa)</a:t>
            </a:r>
          </a:p>
          <a:p>
            <a:r>
              <a:rPr lang="it-IT" dirty="0" smtClean="0"/>
              <a:t>Proporre opportune attività ed esperienze significative, nelle quali l’allievo faccia emergere prestazioni indicatrici della presenza di risorse e della loro mobilitazione (situazione osservata)</a:t>
            </a:r>
          </a:p>
          <a:p>
            <a:r>
              <a:rPr lang="it-IT" dirty="0" smtClean="0"/>
              <a:t>Utilizzare Rubriche Valutative per  esplicitare</a:t>
            </a:r>
          </a:p>
          <a:p>
            <a:pPr>
              <a:buNone/>
            </a:pPr>
            <a:r>
              <a:rPr lang="it-IT" dirty="0" smtClean="0"/>
              <a:t>a) I criteri di valutazione</a:t>
            </a:r>
          </a:p>
          <a:p>
            <a:pPr>
              <a:buNone/>
            </a:pPr>
            <a:r>
              <a:rPr lang="it-IT" dirty="0" smtClean="0"/>
              <a:t>b) I livelli di qualità della prestazione</a:t>
            </a:r>
          </a:p>
          <a:p>
            <a:pPr>
              <a:buNone/>
            </a:pPr>
            <a:r>
              <a:rPr lang="it-IT" dirty="0" smtClean="0"/>
              <a:t>c) I criteri di attribuzione dei punteggi (</a:t>
            </a:r>
            <a:r>
              <a:rPr lang="it-IT" dirty="0" err="1" smtClean="0"/>
              <a:t>scoring</a:t>
            </a:r>
            <a:r>
              <a:rPr lang="it-IT" dirty="0" smtClean="0"/>
              <a:t>) alle prestazioni</a:t>
            </a:r>
          </a:p>
          <a:p>
            <a:r>
              <a:rPr lang="it-IT" dirty="0" smtClean="0"/>
              <a:t>Utilizzare diari di bordo con resoconti dettagliati delle attività formative e valutative (ricostruzione dei processi che hanno portato agli esiti)</a:t>
            </a:r>
            <a:endParaRPr lang="it-IT" dirty="0"/>
          </a:p>
        </p:txBody>
      </p:sp>
      <p:sp>
        <p:nvSpPr>
          <p:cNvPr id="5" name="Titolo 4"/>
          <p:cNvSpPr>
            <a:spLocks noGrp="1"/>
          </p:cNvSpPr>
          <p:nvPr>
            <p:ph type="title"/>
          </p:nvPr>
        </p:nvSpPr>
        <p:spPr/>
        <p:txBody>
          <a:bodyPr>
            <a:normAutofit fontScale="90000"/>
          </a:bodyPr>
          <a:lstStyle/>
          <a:p>
            <a:r>
              <a:rPr lang="it-IT" dirty="0" smtClean="0"/>
              <a:t>Inferire la competenza alla prestazione</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85926"/>
            <a:ext cx="7408333" cy="4340237"/>
          </a:xfrm>
        </p:spPr>
        <p:txBody>
          <a:bodyPr>
            <a:normAutofit fontScale="77500" lnSpcReduction="20000"/>
          </a:bodyPr>
          <a:lstStyle/>
          <a:p>
            <a:pPr fontAlgn="base">
              <a:buNone/>
            </a:pPr>
            <a:endParaRPr lang="it-IT" b="1" dirty="0" smtClean="0"/>
          </a:p>
          <a:p>
            <a:pPr fontAlgn="base"/>
            <a:r>
              <a:rPr lang="it-IT" dirty="0" smtClean="0"/>
              <a:t>Le competenze chiave sotto forma di conoscenza, abilità e attitudini adeguate al contesto sono essenziali per ogni individuo in una società basata sulla conoscenza. Tali competenze costituiscono un valore aggiunto per il mercato del lavoro, la coesione sociale e la cittadinanza attiva, poiché offrono flessibilità e capacità di adattamento, soddisfazione e motivazione. Siccome dovrebbero essere acquisite da tutti, la presente raccomandazione propone uno strumento di riferimento per i paesi dell’Unione europea (UE) per assicurare che queste competenze chiave siano pienamente integrate nelle loro strategie ed infrastrutture, soprattutto nel contesto dell’istruzione permanente.</a:t>
            </a:r>
          </a:p>
          <a:p>
            <a:pPr fontAlgn="base">
              <a:buNone/>
            </a:pPr>
            <a:endParaRPr lang="it-IT" b="1" dirty="0" smtClean="0"/>
          </a:p>
          <a:p>
            <a:pPr fontAlgn="base"/>
            <a:r>
              <a:rPr lang="it-IT" b="1" dirty="0" smtClean="0"/>
              <a:t>Raccomandazione </a:t>
            </a:r>
            <a:r>
              <a:rPr lang="it-IT" b="1" dirty="0" smtClean="0">
                <a:hlinkClick r:id="rId2"/>
              </a:rPr>
              <a:t>2006/962/CE</a:t>
            </a:r>
            <a:r>
              <a:rPr lang="it-IT" b="1" dirty="0" smtClean="0"/>
              <a:t> del Parlamento europeo e del Consiglio, del 18 dicembre 2006, relativa a competenze chiave per l'apprendimento permanente [Gazzetta ufficiale L 394 del 30.12.2006, pag. 10].</a:t>
            </a:r>
          </a:p>
          <a:p>
            <a:endParaRPr lang="it-IT" dirty="0"/>
          </a:p>
        </p:txBody>
      </p:sp>
      <p:sp>
        <p:nvSpPr>
          <p:cNvPr id="5" name="Titolo 4"/>
          <p:cNvSpPr>
            <a:spLocks noGrp="1"/>
          </p:cNvSpPr>
          <p:nvPr>
            <p:ph type="title"/>
          </p:nvPr>
        </p:nvSpPr>
        <p:spPr/>
        <p:txBody>
          <a:bodyPr>
            <a:normAutofit fontScale="90000"/>
          </a:bodyPr>
          <a:lstStyle/>
          <a:p>
            <a:r>
              <a:rPr lang="it-IT" dirty="0" smtClean="0"/>
              <a:t>Le competenze chiave per l’apprendimento permanente</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00808"/>
            <a:ext cx="7408333" cy="4425355"/>
          </a:xfrm>
        </p:spPr>
        <p:txBody>
          <a:bodyPr>
            <a:normAutofit fontScale="85000" lnSpcReduction="20000"/>
          </a:bodyPr>
          <a:lstStyle/>
          <a:p>
            <a:pPr>
              <a:defRPr/>
            </a:pPr>
            <a:r>
              <a:rPr lang="it-IT" b="1" dirty="0" smtClean="0">
                <a:latin typeface="Constantia" pitchFamily="18" charset="0"/>
              </a:rPr>
              <a:t>Sui compiti autentici</a:t>
            </a:r>
            <a:endParaRPr lang="it-IT" dirty="0" smtClean="0">
              <a:latin typeface="Constantia" pitchFamily="18" charset="0"/>
            </a:endParaRPr>
          </a:p>
          <a:p>
            <a:pPr>
              <a:defRPr/>
            </a:pPr>
            <a:r>
              <a:rPr lang="it-IT" dirty="0" smtClean="0">
                <a:latin typeface="Constantia" pitchFamily="18" charset="0"/>
              </a:rPr>
              <a:t> Secondo la definizione di </a:t>
            </a:r>
            <a:r>
              <a:rPr lang="it-IT" dirty="0" err="1" smtClean="0">
                <a:latin typeface="Constantia" pitchFamily="18" charset="0"/>
              </a:rPr>
              <a:t>Glatthorn</a:t>
            </a:r>
            <a:r>
              <a:rPr lang="it-IT" dirty="0" smtClean="0">
                <a:latin typeface="Constantia" pitchFamily="18" charset="0"/>
              </a:rPr>
              <a:t> (1999, USA), possiamo definire i compiti di prestazione o autentici/complessi:</a:t>
            </a:r>
          </a:p>
          <a:p>
            <a:pPr>
              <a:buNone/>
              <a:defRPr/>
            </a:pPr>
            <a:r>
              <a:rPr lang="it-IT" dirty="0" smtClean="0">
                <a:latin typeface="Constantia" pitchFamily="18" charset="0"/>
              </a:rPr>
              <a:t>     “problemi complessi, aperti, posti agli studenti come mezzo per dimostrare la padronanza di qualcosa” </a:t>
            </a:r>
          </a:p>
          <a:p>
            <a:pPr>
              <a:buNone/>
              <a:defRPr/>
            </a:pPr>
            <a:r>
              <a:rPr lang="it-IT" dirty="0" smtClean="0">
                <a:latin typeface="Constantia" pitchFamily="18" charset="0"/>
              </a:rPr>
              <a:t>  </a:t>
            </a:r>
          </a:p>
          <a:p>
            <a:pPr>
              <a:defRPr/>
            </a:pPr>
            <a:r>
              <a:rPr lang="it-IT" dirty="0" smtClean="0">
                <a:latin typeface="Constantia" pitchFamily="18" charset="0"/>
              </a:rPr>
              <a:t>Innanzitutto ci riferiamo</a:t>
            </a:r>
            <a:r>
              <a:rPr lang="it-IT" dirty="0" smtClean="0">
                <a:solidFill>
                  <a:schemeClr val="accent3">
                    <a:lumMod val="50000"/>
                  </a:schemeClr>
                </a:solidFill>
                <a:latin typeface="Constantia" pitchFamily="18" charset="0"/>
              </a:rPr>
              <a:t> </a:t>
            </a:r>
            <a:r>
              <a:rPr lang="it-IT" b="1" i="1" dirty="0" smtClean="0">
                <a:solidFill>
                  <a:schemeClr val="accent3">
                    <a:lumMod val="50000"/>
                  </a:schemeClr>
                </a:solidFill>
                <a:latin typeface="Constantia" pitchFamily="18" charset="0"/>
              </a:rPr>
              <a:t>a problemi</a:t>
            </a:r>
            <a:r>
              <a:rPr lang="it-IT" dirty="0" smtClean="0">
                <a:latin typeface="Constantia" pitchFamily="18" charset="0"/>
              </a:rPr>
              <a:t>, ovvero a situazioni che richiedono allo studente di mobilitare le proprie risorse per trovare delle soluzioni; evidentemente la natura problematica dei compiti proposti richiede di essere connessa alla loro significatività per lo studente</a:t>
            </a:r>
          </a:p>
          <a:p>
            <a:pPr>
              <a:buNone/>
              <a:defRPr/>
            </a:pPr>
            <a:r>
              <a:rPr lang="it-IT" dirty="0" smtClean="0">
                <a:latin typeface="Constantia" pitchFamily="18" charset="0"/>
              </a:rPr>
              <a:t> </a:t>
            </a:r>
          </a:p>
          <a:p>
            <a:pPr>
              <a:defRPr/>
            </a:pPr>
            <a:r>
              <a:rPr lang="it-IT" dirty="0" smtClean="0">
                <a:latin typeface="Constantia" pitchFamily="18" charset="0"/>
              </a:rPr>
              <a:t>Si parla poi di </a:t>
            </a:r>
            <a:r>
              <a:rPr lang="it-IT" b="1" i="1" dirty="0" smtClean="0">
                <a:solidFill>
                  <a:schemeClr val="accent3">
                    <a:lumMod val="50000"/>
                  </a:schemeClr>
                </a:solidFill>
                <a:latin typeface="Constantia" pitchFamily="18" charset="0"/>
              </a:rPr>
              <a:t>problemi complessi e aperti </a:t>
            </a:r>
            <a:r>
              <a:rPr lang="it-IT" dirty="0" smtClean="0">
                <a:latin typeface="Constantia" pitchFamily="18" charset="0"/>
              </a:rPr>
              <a:t>che contengano una dimensione di sfida in rapporto alle conoscenze ed esperienze possedute, e che si prestino a differenti modalità di soluzione.</a:t>
            </a:r>
          </a:p>
          <a:p>
            <a:endParaRPr lang="it-IT" dirty="0"/>
          </a:p>
        </p:txBody>
      </p:sp>
      <p:sp>
        <p:nvSpPr>
          <p:cNvPr id="5" name="Titolo 4"/>
          <p:cNvSpPr>
            <a:spLocks noGrp="1"/>
          </p:cNvSpPr>
          <p:nvPr>
            <p:ph type="title"/>
          </p:nvPr>
        </p:nvSpPr>
        <p:spPr/>
        <p:txBody>
          <a:bodyPr>
            <a:normAutofit fontScale="90000"/>
          </a:bodyPr>
          <a:lstStyle/>
          <a:p>
            <a:r>
              <a:rPr lang="it-IT" dirty="0" smtClean="0"/>
              <a:t>Prove autentiche e compiti autentici</a:t>
            </a: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00808"/>
            <a:ext cx="7408333" cy="4425355"/>
          </a:xfrm>
        </p:spPr>
        <p:txBody>
          <a:bodyPr>
            <a:normAutofit fontScale="85000" lnSpcReduction="10000"/>
          </a:bodyPr>
          <a:lstStyle/>
          <a:p>
            <a:r>
              <a:rPr lang="it-IT" b="1" dirty="0" smtClean="0"/>
              <a:t>L’attività di </a:t>
            </a:r>
            <a:r>
              <a:rPr lang="it-IT" b="1" dirty="0" err="1" smtClean="0"/>
              <a:t>problem</a:t>
            </a:r>
            <a:r>
              <a:rPr lang="it-IT" b="1" dirty="0" smtClean="0"/>
              <a:t> </a:t>
            </a:r>
            <a:r>
              <a:rPr lang="it-IT" b="1" dirty="0" err="1" smtClean="0"/>
              <a:t>posing</a:t>
            </a:r>
            <a:r>
              <a:rPr lang="it-IT" b="1" dirty="0" smtClean="0"/>
              <a:t> e di </a:t>
            </a:r>
            <a:r>
              <a:rPr lang="it-IT" b="1" dirty="0" err="1" smtClean="0"/>
              <a:t>problem</a:t>
            </a:r>
            <a:r>
              <a:rPr lang="it-IT" b="1" dirty="0" smtClean="0"/>
              <a:t> </a:t>
            </a:r>
            <a:r>
              <a:rPr lang="it-IT" b="1" dirty="0" err="1" smtClean="0"/>
              <a:t>solving</a:t>
            </a:r>
            <a:r>
              <a:rPr lang="it-IT" b="1" dirty="0" smtClean="0"/>
              <a:t> non devono essere identificate con quella di risoluzione di esercizi applicativi; esse sono infatti attività più complesse. </a:t>
            </a:r>
          </a:p>
          <a:p>
            <a:r>
              <a:rPr lang="it-IT" b="1" dirty="0" smtClean="0"/>
              <a:t>Gli esercizi applicativi possono essere risolti utilizzando concetti e regole già apprese mentre la soluzione di un problema nuovo richiede invece: </a:t>
            </a:r>
          </a:p>
          <a:p>
            <a:pPr>
              <a:buNone/>
            </a:pPr>
            <a:r>
              <a:rPr lang="it-IT" b="1" dirty="0" smtClean="0"/>
              <a:t>1) Capacità decisionali </a:t>
            </a:r>
          </a:p>
          <a:p>
            <a:pPr>
              <a:buNone/>
            </a:pPr>
            <a:r>
              <a:rPr lang="it-IT" b="1" dirty="0" smtClean="0"/>
              <a:t>2)L’utilizzazione di procedure e di strategie da scoprire. </a:t>
            </a:r>
          </a:p>
          <a:p>
            <a:r>
              <a:rPr lang="it-IT" b="1" dirty="0" smtClean="0"/>
              <a:t>L’attività di </a:t>
            </a:r>
            <a:r>
              <a:rPr lang="it-IT" b="1" dirty="0" err="1" smtClean="0"/>
              <a:t>problem</a:t>
            </a:r>
            <a:r>
              <a:rPr lang="it-IT" b="1" dirty="0" smtClean="0"/>
              <a:t> </a:t>
            </a:r>
            <a:r>
              <a:rPr lang="it-IT" b="1" dirty="0" err="1" smtClean="0"/>
              <a:t>posing</a:t>
            </a:r>
            <a:r>
              <a:rPr lang="it-IT" b="1" dirty="0" smtClean="0"/>
              <a:t> consiste nel concettualizzare un problema, mediante una riflessione sulla situazione problematica nella quale l’allievo s’imbatte.</a:t>
            </a:r>
          </a:p>
          <a:p>
            <a:r>
              <a:rPr lang="it-IT" b="1" dirty="0" smtClean="0"/>
              <a:t> Il </a:t>
            </a:r>
            <a:r>
              <a:rPr lang="it-IT" b="1" dirty="0" err="1" smtClean="0"/>
              <a:t>problem</a:t>
            </a:r>
            <a:r>
              <a:rPr lang="it-IT" b="1" dirty="0" smtClean="0"/>
              <a:t> </a:t>
            </a:r>
            <a:r>
              <a:rPr lang="it-IT" b="1" dirty="0" err="1" smtClean="0"/>
              <a:t>solving</a:t>
            </a:r>
            <a:r>
              <a:rPr lang="it-IT" b="1" dirty="0" smtClean="0"/>
              <a:t> potrebbe essere definito come un approccio didattico teso a sviluppare l'abilità di soluzione di problemi</a:t>
            </a:r>
            <a:endParaRPr lang="it-IT" b="1" dirty="0"/>
          </a:p>
        </p:txBody>
      </p:sp>
      <p:sp>
        <p:nvSpPr>
          <p:cNvPr id="5" name="Titolo 4"/>
          <p:cNvSpPr>
            <a:spLocks noGrp="1"/>
          </p:cNvSpPr>
          <p:nvPr>
            <p:ph type="title"/>
          </p:nvPr>
        </p:nvSpPr>
        <p:spPr/>
        <p:txBody>
          <a:bodyPr/>
          <a:lstStyle/>
          <a:p>
            <a:r>
              <a:rPr lang="it-IT" dirty="0" smtClean="0"/>
              <a:t>Il </a:t>
            </a:r>
            <a:r>
              <a:rPr lang="it-IT" dirty="0" err="1" smtClean="0"/>
              <a:t>problem</a:t>
            </a:r>
            <a:r>
              <a:rPr lang="it-IT" dirty="0" smtClean="0"/>
              <a:t> </a:t>
            </a:r>
            <a:r>
              <a:rPr lang="it-IT" dirty="0" err="1" smtClean="0"/>
              <a:t>solving</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412776"/>
            <a:ext cx="7408333" cy="4713387"/>
          </a:xfrm>
        </p:spPr>
        <p:txBody>
          <a:bodyPr>
            <a:normAutofit/>
          </a:bodyPr>
          <a:lstStyle/>
          <a:p>
            <a:pPr algn="just">
              <a:lnSpc>
                <a:spcPct val="90000"/>
              </a:lnSpc>
            </a:pPr>
            <a:r>
              <a:rPr lang="it-IT" dirty="0" smtClean="0"/>
              <a:t>Più che una tipologia di prova si può definire una metodologia didattica, basata sulla ricerca orientata all’azione.</a:t>
            </a:r>
          </a:p>
          <a:p>
            <a:pPr algn="just">
              <a:lnSpc>
                <a:spcPct val="90000"/>
              </a:lnSpc>
            </a:pPr>
            <a:r>
              <a:rPr lang="it-IT" dirty="0" smtClean="0"/>
              <a:t>Uno studio di un caso è una ricerca che risponde a quesiti del tipo “come” o “perché” grazie ad un’analisi basata su una molteplicità di informazioni, con l’obiettivo di giungere ad una proposta di soluzione</a:t>
            </a:r>
          </a:p>
          <a:p>
            <a:pPr algn="just">
              <a:lnSpc>
                <a:spcPct val="90000"/>
              </a:lnSpc>
            </a:pPr>
            <a:r>
              <a:rPr lang="it-IT" dirty="0" smtClean="0"/>
              <a:t>Il metodo risulta applicabile ad una pluralità di situazioni, che inducono il ricercatore ad interpretare realtà diverse, a decodificare le informazioni e ad assumere decisioni</a:t>
            </a:r>
          </a:p>
        </p:txBody>
      </p:sp>
      <p:sp>
        <p:nvSpPr>
          <p:cNvPr id="5" name="Titolo 4"/>
          <p:cNvSpPr>
            <a:spLocks noGrp="1"/>
          </p:cNvSpPr>
          <p:nvPr>
            <p:ph type="title"/>
          </p:nvPr>
        </p:nvSpPr>
        <p:spPr/>
        <p:txBody>
          <a:bodyPr/>
          <a:lstStyle/>
          <a:p>
            <a:r>
              <a:rPr lang="it-IT" dirty="0" smtClean="0"/>
              <a:t>Lo studio di caso (case </a:t>
            </a:r>
            <a:r>
              <a:rPr lang="it-IT" dirty="0" err="1" smtClean="0"/>
              <a:t>studies</a:t>
            </a:r>
            <a:r>
              <a:rPr lang="it-IT" dirty="0" smtClean="0"/>
              <a:t>)</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72816"/>
            <a:ext cx="7408333" cy="4353347"/>
          </a:xfrm>
        </p:spPr>
        <p:txBody>
          <a:bodyPr/>
          <a:lstStyle/>
          <a:p>
            <a:r>
              <a:rPr lang="it-IT" sz="2800" b="1" dirty="0" smtClean="0"/>
              <a:t>Possibili fasi della gestione di un caso</a:t>
            </a:r>
          </a:p>
          <a:p>
            <a:endParaRPr lang="it-IT" sz="2800" b="1" dirty="0" smtClean="0"/>
          </a:p>
          <a:p>
            <a:r>
              <a:rPr lang="it-IT" dirty="0" smtClean="0"/>
              <a:t>1) Presentazione del caso (comprendere la situazione proposta; riflettere sul problema)</a:t>
            </a:r>
          </a:p>
          <a:p>
            <a:r>
              <a:rPr lang="it-IT" dirty="0" smtClean="0"/>
              <a:t>2) Decodificazione delle informazioni (analizzare i fatti e i concetti)</a:t>
            </a:r>
          </a:p>
          <a:p>
            <a:r>
              <a:rPr lang="it-IT" dirty="0" smtClean="0"/>
              <a:t>3) Diagnosi del problema (interpretare i fatti e i concetti)</a:t>
            </a:r>
          </a:p>
          <a:p>
            <a:r>
              <a:rPr lang="it-IT" dirty="0" smtClean="0"/>
              <a:t>4) Formulare una soluzione</a:t>
            </a:r>
            <a:endParaRPr lang="it-IT" dirty="0"/>
          </a:p>
        </p:txBody>
      </p:sp>
      <p:sp>
        <p:nvSpPr>
          <p:cNvPr id="5" name="Titolo 4"/>
          <p:cNvSpPr>
            <a:spLocks noGrp="1"/>
          </p:cNvSpPr>
          <p:nvPr>
            <p:ph type="title"/>
          </p:nvPr>
        </p:nvSpPr>
        <p:spPr/>
        <p:txBody>
          <a:bodyPr/>
          <a:lstStyle/>
          <a:p>
            <a:r>
              <a:rPr lang="it-IT" dirty="0" smtClean="0"/>
              <a:t>Lo studio di caso (case </a:t>
            </a:r>
            <a:r>
              <a:rPr lang="it-IT" dirty="0" err="1" smtClean="0"/>
              <a:t>studies</a:t>
            </a:r>
            <a:r>
              <a:rPr lang="it-IT" dirty="0" smtClean="0"/>
              <a:t>)</a:t>
            </a: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1628800"/>
            <a:ext cx="7408333" cy="4497363"/>
          </a:xfrm>
        </p:spPr>
        <p:txBody>
          <a:bodyPr>
            <a:normAutofit fontScale="92500" lnSpcReduction="10000"/>
          </a:bodyPr>
          <a:lstStyle/>
          <a:p>
            <a:pPr>
              <a:lnSpc>
                <a:spcPct val="80000"/>
              </a:lnSpc>
              <a:buClr>
                <a:srgbClr val="8C9C70"/>
              </a:buClr>
              <a:buFont typeface="Monotype Sorts" pitchFamily="2" charset="2"/>
              <a:buNone/>
            </a:pPr>
            <a:endParaRPr lang="it-IT" sz="2000" u="sng" dirty="0" smtClean="0"/>
          </a:p>
          <a:p>
            <a:pPr>
              <a:lnSpc>
                <a:spcPct val="80000"/>
              </a:lnSpc>
              <a:buClr>
                <a:srgbClr val="8C9C70"/>
              </a:buClr>
              <a:buFont typeface="Monotype Sorts" pitchFamily="2" charset="2"/>
              <a:buNone/>
            </a:pPr>
            <a:r>
              <a:rPr lang="it-IT" sz="2000" b="1" dirty="0" smtClean="0">
                <a:latin typeface="Cambria" pitchFamily="18" charset="0"/>
              </a:rPr>
              <a:t>In linea di massima, simulare significa  studiare il comportamento di un sistema basandosi sulla riproduzione dell'ambiente attraverso modelli matematici dinamici che ricostruiscono la realtà tramite processi di semplificazione</a:t>
            </a:r>
          </a:p>
          <a:p>
            <a:pPr>
              <a:lnSpc>
                <a:spcPct val="80000"/>
              </a:lnSpc>
              <a:buClr>
                <a:srgbClr val="8C9C70"/>
              </a:buClr>
              <a:buFont typeface="Monotype Sorts" pitchFamily="2" charset="2"/>
              <a:buNone/>
            </a:pPr>
            <a:endParaRPr lang="it-IT" sz="2000" dirty="0" smtClean="0">
              <a:latin typeface="Cambria" pitchFamily="18" charset="0"/>
            </a:endParaRPr>
          </a:p>
          <a:p>
            <a:pPr>
              <a:lnSpc>
                <a:spcPct val="80000"/>
              </a:lnSpc>
              <a:buClr>
                <a:srgbClr val="8C9C70"/>
              </a:buClr>
              <a:buFont typeface="Monotype Sorts" pitchFamily="2" charset="2"/>
              <a:buNone/>
            </a:pPr>
            <a:r>
              <a:rPr lang="it-IT" sz="2000" dirty="0" smtClean="0">
                <a:latin typeface="Cambria" pitchFamily="18" charset="0"/>
              </a:rPr>
              <a:t>La simulazione riduce la complessità della realtà consentendo la comprensione e la gestione di meccanismi, processi e situazioni altrimenti difficili da analizzare </a:t>
            </a:r>
          </a:p>
          <a:p>
            <a:pPr lvl="1">
              <a:lnSpc>
                <a:spcPct val="80000"/>
              </a:lnSpc>
              <a:buClr>
                <a:srgbClr val="8C9C70"/>
              </a:buClr>
              <a:buFont typeface="Monotype Sorts" pitchFamily="2" charset="2"/>
              <a:buNone/>
            </a:pPr>
            <a:r>
              <a:rPr lang="it-IT" sz="2000" dirty="0" smtClean="0">
                <a:latin typeface="Cambria" pitchFamily="18" charset="0"/>
              </a:rPr>
              <a:t>L’utilità dei modelli dinamici di simulazione è determinante nei processi formativi poiché consente, in maniera relativamente semplice, di:</a:t>
            </a:r>
          </a:p>
          <a:p>
            <a:pPr lvl="3">
              <a:lnSpc>
                <a:spcPct val="80000"/>
              </a:lnSpc>
            </a:pPr>
            <a:r>
              <a:rPr lang="it-IT" sz="2000" dirty="0" smtClean="0">
                <a:latin typeface="Cambria" pitchFamily="18" charset="0"/>
              </a:rPr>
              <a:t>rappresentare sistemi dinamici (in continuo mutamento);</a:t>
            </a:r>
          </a:p>
          <a:p>
            <a:pPr lvl="3">
              <a:lnSpc>
                <a:spcPct val="80000"/>
              </a:lnSpc>
            </a:pPr>
            <a:r>
              <a:rPr lang="it-IT" sz="2000" dirty="0" smtClean="0">
                <a:latin typeface="Cambria" pitchFamily="18" charset="0"/>
              </a:rPr>
              <a:t>creare situazioni predefinite e quindi controllate;</a:t>
            </a:r>
          </a:p>
          <a:p>
            <a:pPr lvl="3">
              <a:lnSpc>
                <a:spcPct val="80000"/>
              </a:lnSpc>
            </a:pPr>
            <a:r>
              <a:rPr lang="it-IT" sz="2000" dirty="0" smtClean="0">
                <a:latin typeface="Cambria" pitchFamily="18" charset="0"/>
              </a:rPr>
              <a:t>coinvolgere i partecipanti con tecniche innovative che implicano lavoro di gruppo;</a:t>
            </a:r>
          </a:p>
          <a:p>
            <a:pPr lvl="3">
              <a:lnSpc>
                <a:spcPct val="80000"/>
              </a:lnSpc>
            </a:pPr>
            <a:r>
              <a:rPr lang="it-IT" sz="2000" dirty="0" smtClean="0">
                <a:latin typeface="Cambria" pitchFamily="18" charset="0"/>
              </a:rPr>
              <a:t>simulare processi decisionali di </a:t>
            </a:r>
            <a:r>
              <a:rPr lang="it-IT" sz="2000" dirty="0" err="1" smtClean="0">
                <a:latin typeface="Cambria" pitchFamily="18" charset="0"/>
              </a:rPr>
              <a:t>medio-lungo</a:t>
            </a:r>
            <a:r>
              <a:rPr lang="it-IT" sz="2000" dirty="0" smtClean="0">
                <a:latin typeface="Cambria" pitchFamily="18" charset="0"/>
              </a:rPr>
              <a:t> periodo in tempi relativamente brevi;</a:t>
            </a:r>
          </a:p>
          <a:p>
            <a:pPr algn="just">
              <a:lnSpc>
                <a:spcPct val="80000"/>
              </a:lnSpc>
              <a:buClr>
                <a:srgbClr val="8C9C70"/>
              </a:buClr>
              <a:buFont typeface="Monotype Sorts" pitchFamily="2" charset="2"/>
              <a:buNone/>
            </a:pPr>
            <a:endParaRPr lang="it-IT" sz="900" dirty="0" smtClean="0"/>
          </a:p>
          <a:p>
            <a:endParaRPr lang="it-IT" dirty="0"/>
          </a:p>
        </p:txBody>
      </p:sp>
      <p:sp>
        <p:nvSpPr>
          <p:cNvPr id="5" name="Titolo 4"/>
          <p:cNvSpPr>
            <a:spLocks noGrp="1"/>
          </p:cNvSpPr>
          <p:nvPr>
            <p:ph type="title"/>
          </p:nvPr>
        </p:nvSpPr>
        <p:spPr/>
        <p:txBody>
          <a:bodyPr/>
          <a:lstStyle/>
          <a:p>
            <a:r>
              <a:rPr lang="it-IT" dirty="0" smtClean="0"/>
              <a:t>Le simulazioni aziendali</a:t>
            </a:r>
            <a:endParaRPr lang="it-I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916832"/>
            <a:ext cx="7408333" cy="4209331"/>
          </a:xfrm>
        </p:spPr>
        <p:txBody>
          <a:bodyPr/>
          <a:lstStyle/>
          <a:p>
            <a:r>
              <a:rPr lang="it-IT" dirty="0" smtClean="0"/>
              <a:t>L’esperienza dei “</a:t>
            </a:r>
            <a:r>
              <a:rPr lang="it-IT" dirty="0" err="1" smtClean="0"/>
              <a:t>Simucenter</a:t>
            </a:r>
            <a:r>
              <a:rPr lang="it-IT" dirty="0" smtClean="0"/>
              <a:t>” negli scorsi anni scolastici: simulare l’attività aziendale per educare ed orientare all’imprenditorialità.</a:t>
            </a:r>
          </a:p>
          <a:p>
            <a:pPr marL="0" indent="0">
              <a:buNone/>
            </a:pPr>
            <a:r>
              <a:rPr lang="it-IT" dirty="0" smtClean="0"/>
              <a:t>Le fasi della simulazione aziendale:</a:t>
            </a:r>
          </a:p>
          <a:p>
            <a:r>
              <a:rPr lang="it-IT" dirty="0" smtClean="0"/>
              <a:t>Analisi del territorio e “costruzione” di una “business idea”</a:t>
            </a:r>
          </a:p>
          <a:p>
            <a:r>
              <a:rPr lang="it-IT" dirty="0" smtClean="0"/>
              <a:t>Attivazione  (con il supporto di azienda tutor)</a:t>
            </a:r>
          </a:p>
          <a:p>
            <a:r>
              <a:rPr lang="it-IT" dirty="0" smtClean="0"/>
              <a:t>Gestione d’impresa</a:t>
            </a:r>
            <a:endParaRPr lang="it-IT" dirty="0"/>
          </a:p>
        </p:txBody>
      </p:sp>
      <p:sp>
        <p:nvSpPr>
          <p:cNvPr id="5" name="Titolo 4"/>
          <p:cNvSpPr>
            <a:spLocks noGrp="1"/>
          </p:cNvSpPr>
          <p:nvPr>
            <p:ph type="title"/>
          </p:nvPr>
        </p:nvSpPr>
        <p:spPr/>
        <p:txBody>
          <a:bodyPr/>
          <a:lstStyle/>
          <a:p>
            <a:r>
              <a:rPr lang="it-IT" dirty="0" smtClean="0"/>
              <a:t>Le simulazioni aziendali</a:t>
            </a:r>
            <a:endParaRPr lang="it-I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1628800"/>
            <a:ext cx="7408333" cy="4785395"/>
          </a:xfrm>
        </p:spPr>
        <p:txBody>
          <a:bodyPr/>
          <a:lstStyle/>
          <a:p>
            <a:r>
              <a:rPr lang="it-IT" dirty="0" smtClean="0"/>
              <a:t>L’analisi di testi e documenti economici attinenti al percorso di studio permette di verificare l’acquisizione di competenze diverse come:</a:t>
            </a:r>
          </a:p>
          <a:p>
            <a:r>
              <a:rPr lang="it-IT" dirty="0" smtClean="0"/>
              <a:t>- interpretare i sistemi aziendali nei loro modelli, processi e flussi informativi con riferimento alle differenti tipologie di imprese</a:t>
            </a:r>
          </a:p>
          <a:p>
            <a:r>
              <a:rPr lang="it-IT" dirty="0" smtClean="0"/>
              <a:t>- riconoscere i diversi modelli organizzativi aziendali, documentare le procedure e ricercare soluzioni efficaci rispetto a soluzioni date</a:t>
            </a:r>
          </a:p>
          <a:p>
            <a:endParaRPr lang="it-IT" dirty="0" smtClean="0"/>
          </a:p>
          <a:p>
            <a:r>
              <a:rPr lang="it-IT" dirty="0" smtClean="0"/>
              <a:t>Ma non solo </a:t>
            </a:r>
            <a:r>
              <a:rPr lang="it-IT" dirty="0" err="1" smtClean="0"/>
              <a:t>………</a:t>
            </a:r>
            <a:r>
              <a:rPr lang="it-IT" dirty="0" smtClean="0"/>
              <a:t>.</a:t>
            </a:r>
            <a:endParaRPr lang="it-IT" dirty="0"/>
          </a:p>
        </p:txBody>
      </p:sp>
      <p:sp>
        <p:nvSpPr>
          <p:cNvPr id="5" name="Titolo 4"/>
          <p:cNvSpPr>
            <a:spLocks noGrp="1"/>
          </p:cNvSpPr>
          <p:nvPr>
            <p:ph type="title"/>
          </p:nvPr>
        </p:nvSpPr>
        <p:spPr>
          <a:xfrm>
            <a:off x="457200" y="338328"/>
            <a:ext cx="8229600" cy="1362480"/>
          </a:xfrm>
        </p:spPr>
        <p:txBody>
          <a:bodyPr>
            <a:normAutofit/>
          </a:bodyPr>
          <a:lstStyle/>
          <a:p>
            <a:r>
              <a:rPr lang="it-IT" sz="3600" dirty="0" smtClean="0"/>
              <a:t>Analisi di testi e documenti economici</a:t>
            </a:r>
            <a:endParaRPr lang="it-IT" sz="3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1628800"/>
            <a:ext cx="7408333" cy="4785395"/>
          </a:xfrm>
        </p:spPr>
        <p:txBody>
          <a:bodyPr>
            <a:normAutofit/>
          </a:bodyPr>
          <a:lstStyle/>
          <a:p>
            <a:pPr>
              <a:buNone/>
            </a:pPr>
            <a:r>
              <a:rPr lang="it-IT" sz="2800" dirty="0" smtClean="0"/>
              <a:t>Dall’analisi di testi e documenti economici attinenti al percorso di studio  possono essere tratti spunti per:</a:t>
            </a:r>
          </a:p>
          <a:p>
            <a:pPr>
              <a:buNone/>
            </a:pPr>
            <a:endParaRPr lang="it-IT" sz="2800" dirty="0" smtClean="0"/>
          </a:p>
          <a:p>
            <a:r>
              <a:rPr lang="it-IT" sz="2800" dirty="0" smtClean="0"/>
              <a:t>-  proporre la soluzione di problemi aziendali</a:t>
            </a:r>
          </a:p>
          <a:p>
            <a:r>
              <a:rPr lang="it-IT" sz="2800" dirty="0" smtClean="0"/>
              <a:t>- costruire simulazioni</a:t>
            </a:r>
          </a:p>
          <a:p>
            <a:r>
              <a:rPr lang="it-IT" sz="2800" dirty="0" smtClean="0"/>
              <a:t>- costruire percorsi operativi di diversa difficoltà</a:t>
            </a:r>
          </a:p>
          <a:p>
            <a:endParaRPr lang="it-IT" dirty="0" smtClean="0"/>
          </a:p>
        </p:txBody>
      </p:sp>
      <p:sp>
        <p:nvSpPr>
          <p:cNvPr id="5" name="Titolo 4"/>
          <p:cNvSpPr>
            <a:spLocks noGrp="1"/>
          </p:cNvSpPr>
          <p:nvPr>
            <p:ph type="title"/>
          </p:nvPr>
        </p:nvSpPr>
        <p:spPr>
          <a:xfrm>
            <a:off x="457200" y="338328"/>
            <a:ext cx="8229600" cy="1362480"/>
          </a:xfrm>
        </p:spPr>
        <p:txBody>
          <a:bodyPr>
            <a:normAutofit/>
          </a:bodyPr>
          <a:lstStyle/>
          <a:p>
            <a:r>
              <a:rPr lang="it-IT" sz="3600" dirty="0" smtClean="0"/>
              <a:t>Analisi di testi e documenti economici</a:t>
            </a:r>
            <a:endParaRPr lang="it-IT" sz="3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28800"/>
            <a:ext cx="7408333" cy="4497363"/>
          </a:xfrm>
        </p:spPr>
        <p:txBody>
          <a:bodyPr>
            <a:normAutofit/>
          </a:bodyPr>
          <a:lstStyle/>
          <a:p>
            <a:r>
              <a:rPr lang="it-IT" sz="2800" b="1" dirty="0" smtClean="0"/>
              <a:t>Valutazione autentica </a:t>
            </a:r>
          </a:p>
          <a:p>
            <a:r>
              <a:rPr lang="it-IT" sz="2000" b="1" dirty="0" smtClean="0">
                <a:latin typeface="Verdana" pitchFamily="34" charset="0"/>
              </a:rPr>
              <a:t>Il limite maggiore della valutazione tradizionale  </a:t>
            </a:r>
            <a:r>
              <a:rPr lang="it-IT" sz="2000" dirty="0" smtClean="0">
                <a:latin typeface="Verdana" pitchFamily="34" charset="0"/>
              </a:rPr>
              <a:t>sembra collocarsi “in ciò che” essa intende e riesce a valutare. </a:t>
            </a:r>
          </a:p>
          <a:p>
            <a:r>
              <a:rPr lang="it-IT" sz="2000" dirty="0" smtClean="0">
                <a:latin typeface="Verdana" pitchFamily="34" charset="0"/>
              </a:rPr>
              <a:t>Valutando ciò che un ragazzo “sa”, si controlla e si verifica la “riproduzione” ma non la “costruzione” e lo “sviluppo” della conoscenza e neppure la “capacità di applicazione reale” della conoscenza posseduta.</a:t>
            </a:r>
          </a:p>
          <a:p>
            <a:r>
              <a:rPr lang="it-IT" sz="2000" b="1" i="1" dirty="0" smtClean="0">
                <a:latin typeface="Verdana" pitchFamily="34" charset="0"/>
              </a:rPr>
              <a:t>La valutazione autentica </a:t>
            </a:r>
            <a:r>
              <a:rPr lang="it-IT" sz="2000" i="1" dirty="0" smtClean="0">
                <a:latin typeface="Verdana" pitchFamily="34" charset="0"/>
              </a:rPr>
              <a:t>secondo Grant </a:t>
            </a:r>
            <a:r>
              <a:rPr lang="it-IT" sz="2000" i="1" dirty="0" err="1" smtClean="0">
                <a:latin typeface="Verdana" pitchFamily="34" charset="0"/>
              </a:rPr>
              <a:t>Wiggins</a:t>
            </a:r>
            <a:r>
              <a:rPr lang="it-IT" sz="2000" i="1" dirty="0" smtClean="0">
                <a:latin typeface="Verdana" pitchFamily="34" charset="0"/>
              </a:rPr>
              <a:t> (1993)  sta a indicare una valutazione che intende verificare </a:t>
            </a:r>
            <a:r>
              <a:rPr lang="it-IT" sz="2000" dirty="0" smtClean="0">
                <a:latin typeface="Verdana" pitchFamily="34" charset="0"/>
              </a:rPr>
              <a:t>non solo ciò che uno studente sa, ma ciò che “</a:t>
            </a:r>
            <a:r>
              <a:rPr lang="it-IT" sz="2000" b="1" dirty="0" smtClean="0">
                <a:latin typeface="Verdana" pitchFamily="34" charset="0"/>
              </a:rPr>
              <a:t>sa fare con ciò che sa</a:t>
            </a:r>
            <a:r>
              <a:rPr lang="it-IT" sz="2000" dirty="0" smtClean="0">
                <a:latin typeface="Verdana" pitchFamily="34" charset="0"/>
              </a:rPr>
              <a:t>” fondata su una </a:t>
            </a:r>
            <a:r>
              <a:rPr lang="it-IT" sz="2000" i="1" dirty="0" smtClean="0">
                <a:latin typeface="Verdana" pitchFamily="34" charset="0"/>
              </a:rPr>
              <a:t>prestazione reale e adeguata  dell’apprendimento</a:t>
            </a:r>
            <a:r>
              <a:rPr lang="it-IT" i="1" dirty="0" smtClean="0">
                <a:latin typeface="Verdana" pitchFamily="34" charset="0"/>
              </a:rPr>
              <a:t>. </a:t>
            </a:r>
            <a:endParaRPr lang="it-IT" dirty="0" smtClean="0">
              <a:latin typeface="Verdana" pitchFamily="34" charset="0"/>
            </a:endParaRPr>
          </a:p>
          <a:p>
            <a:endParaRPr lang="it-IT" dirty="0"/>
          </a:p>
        </p:txBody>
      </p:sp>
      <p:sp>
        <p:nvSpPr>
          <p:cNvPr id="4" name="Segnaposto piè di pagina 3"/>
          <p:cNvSpPr>
            <a:spLocks noGrp="1"/>
          </p:cNvSpPr>
          <p:nvPr>
            <p:ph type="ftr" sz="quarter" idx="11"/>
          </p:nvPr>
        </p:nvSpPr>
        <p:spPr/>
        <p:txBody>
          <a:bodyPr/>
          <a:lstStyle/>
          <a:p>
            <a:r>
              <a:rPr lang="it-IT" dirty="0" smtClean="0"/>
              <a:t>Cit. da Mario </a:t>
            </a:r>
            <a:r>
              <a:rPr lang="it-IT" dirty="0" err="1" smtClean="0"/>
              <a:t>Comoglio</a:t>
            </a:r>
            <a:endParaRPr lang="it-IT" dirty="0"/>
          </a:p>
        </p:txBody>
      </p:sp>
      <p:sp>
        <p:nvSpPr>
          <p:cNvPr id="5" name="Titolo 4"/>
          <p:cNvSpPr>
            <a:spLocks noGrp="1"/>
          </p:cNvSpPr>
          <p:nvPr>
            <p:ph type="title"/>
          </p:nvPr>
        </p:nvSpPr>
        <p:spPr/>
        <p:txBody>
          <a:bodyPr>
            <a:normAutofit fontScale="90000"/>
          </a:bodyPr>
          <a:lstStyle/>
          <a:p>
            <a:r>
              <a:rPr lang="it-IT" dirty="0" smtClean="0"/>
              <a:t>Valutare una prova per verificare le competenze</a:t>
            </a:r>
            <a:endParaRPr lang="it-IT"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28800"/>
            <a:ext cx="7408333" cy="4497363"/>
          </a:xfrm>
        </p:spPr>
        <p:txBody>
          <a:bodyPr>
            <a:normAutofit fontScale="92500" lnSpcReduction="10000"/>
          </a:bodyPr>
          <a:lstStyle/>
          <a:p>
            <a:pPr algn="ctr">
              <a:defRPr/>
            </a:pPr>
            <a:r>
              <a:rPr lang="it-IT" b="1" dirty="0" smtClean="0">
                <a:latin typeface="Verdana" pitchFamily="34" charset="0"/>
              </a:rPr>
              <a:t>Valutazione tradizionale: </a:t>
            </a:r>
          </a:p>
          <a:p>
            <a:pPr algn="ctr">
              <a:defRPr/>
            </a:pPr>
            <a:r>
              <a:rPr lang="it-IT" dirty="0" smtClean="0">
                <a:latin typeface="Verdana" pitchFamily="34" charset="0"/>
              </a:rPr>
              <a:t>verifica la riproduzione ma non la costruzione</a:t>
            </a:r>
            <a:r>
              <a:rPr lang="it-IT" dirty="0" smtClean="0">
                <a:solidFill>
                  <a:srgbClr val="FFFF00"/>
                </a:solidFill>
                <a:latin typeface="Verdana" pitchFamily="34" charset="0"/>
              </a:rPr>
              <a:t>.</a:t>
            </a:r>
          </a:p>
          <a:p>
            <a:pPr algn="ctr">
              <a:defRPr/>
            </a:pPr>
            <a:endParaRPr lang="it-IT" b="1" dirty="0" smtClean="0">
              <a:solidFill>
                <a:schemeClr val="accent3">
                  <a:lumMod val="50000"/>
                </a:schemeClr>
              </a:solidFill>
              <a:latin typeface="Verdana" pitchFamily="34" charset="0"/>
            </a:endParaRPr>
          </a:p>
          <a:p>
            <a:pPr algn="ctr">
              <a:defRPr/>
            </a:pPr>
            <a:r>
              <a:rPr lang="it-IT" b="1" dirty="0" smtClean="0">
                <a:solidFill>
                  <a:schemeClr val="accent3">
                    <a:lumMod val="50000"/>
                  </a:schemeClr>
                </a:solidFill>
                <a:latin typeface="Verdana" pitchFamily="34" charset="0"/>
              </a:rPr>
              <a:t>Valutazione autentica</a:t>
            </a:r>
          </a:p>
          <a:p>
            <a:pPr>
              <a:buNone/>
              <a:defRPr/>
            </a:pPr>
            <a:r>
              <a:rPr lang="it-IT" dirty="0" smtClean="0">
                <a:latin typeface="Verdana" pitchFamily="34" charset="0"/>
              </a:rPr>
              <a:t>Analizza la prestazione scomponendola in in compiti significativi. </a:t>
            </a:r>
          </a:p>
          <a:p>
            <a:pPr>
              <a:buNone/>
              <a:defRPr/>
            </a:pPr>
            <a:r>
              <a:rPr lang="it-IT" dirty="0" smtClean="0">
                <a:latin typeface="Verdana" pitchFamily="34" charset="0"/>
              </a:rPr>
              <a:t>Verifica le abilità e le competenze in progetti operativi reali.</a:t>
            </a:r>
          </a:p>
          <a:p>
            <a:pPr>
              <a:buNone/>
              <a:defRPr/>
            </a:pPr>
            <a:r>
              <a:rPr lang="it-IT" dirty="0" smtClean="0">
                <a:latin typeface="Verdana" pitchFamily="34" charset="0"/>
              </a:rPr>
              <a:t>Mette alla prova competenze cognitive e </a:t>
            </a:r>
            <a:r>
              <a:rPr lang="it-IT" dirty="0" err="1" smtClean="0">
                <a:latin typeface="Verdana" pitchFamily="34" charset="0"/>
              </a:rPr>
              <a:t>metacognitive</a:t>
            </a:r>
            <a:r>
              <a:rPr lang="it-IT" dirty="0" smtClean="0">
                <a:latin typeface="Verdana" pitchFamily="34" charset="0"/>
              </a:rPr>
              <a:t>.</a:t>
            </a:r>
          </a:p>
          <a:p>
            <a:pPr>
              <a:buNone/>
              <a:defRPr/>
            </a:pPr>
            <a:r>
              <a:rPr lang="it-IT" dirty="0" smtClean="0">
                <a:solidFill>
                  <a:schemeClr val="accent3">
                    <a:lumMod val="50000"/>
                  </a:schemeClr>
                </a:solidFill>
                <a:latin typeface="Verdana" pitchFamily="34" charset="0"/>
              </a:rPr>
              <a:t>Verifica non solo ciò che lo studente sa, ma ciò che sa fare con le risorse intellettuali e operative di cui dispone.</a:t>
            </a:r>
          </a:p>
          <a:p>
            <a:endParaRPr lang="it-IT" dirty="0"/>
          </a:p>
        </p:txBody>
      </p:sp>
      <p:sp>
        <p:nvSpPr>
          <p:cNvPr id="5" name="Titolo 4"/>
          <p:cNvSpPr>
            <a:spLocks noGrp="1"/>
          </p:cNvSpPr>
          <p:nvPr>
            <p:ph type="title"/>
          </p:nvPr>
        </p:nvSpPr>
        <p:spPr/>
        <p:txBody>
          <a:bodyPr>
            <a:normAutofit fontScale="90000"/>
          </a:bodyPr>
          <a:lstStyle/>
          <a:p>
            <a:r>
              <a:rPr lang="it-IT" dirty="0" smtClean="0"/>
              <a:t>Valutare una prova per verificare le competenze</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85926"/>
            <a:ext cx="7408333" cy="4340237"/>
          </a:xfrm>
        </p:spPr>
        <p:txBody>
          <a:bodyPr>
            <a:normAutofit/>
          </a:bodyPr>
          <a:lstStyle/>
          <a:p>
            <a:pPr fontAlgn="base">
              <a:buNone/>
            </a:pPr>
            <a:r>
              <a:rPr lang="it-IT" b="1" dirty="0" smtClean="0"/>
              <a:t>Le competenze chiave dovrebbero essere acquisite:</a:t>
            </a:r>
          </a:p>
          <a:p>
            <a:pPr fontAlgn="base">
              <a:buNone/>
            </a:pPr>
            <a:endParaRPr lang="it-IT" dirty="0" smtClean="0"/>
          </a:p>
          <a:p>
            <a:pPr fontAlgn="base"/>
            <a:r>
              <a:rPr lang="it-IT" dirty="0" smtClean="0"/>
              <a:t>dai giovani alla fine del loro ciclo di istruzione obbligatoria e formazione, preparandoli alla vita adulta, soprattutto alla vita lavorativa, formando allo stesso tempo una base per l’apprendimento futuro;</a:t>
            </a:r>
          </a:p>
          <a:p>
            <a:pPr fontAlgn="base"/>
            <a:r>
              <a:rPr lang="it-IT" dirty="0" smtClean="0"/>
              <a:t>dagli adulti in tutto l’arco della loro vita, attraverso un processo di sviluppo e aggiornamento delle loro abilità.</a:t>
            </a:r>
          </a:p>
          <a:p>
            <a:endParaRPr lang="it-IT" dirty="0"/>
          </a:p>
        </p:txBody>
      </p:sp>
      <p:sp>
        <p:nvSpPr>
          <p:cNvPr id="5" name="Titolo 4"/>
          <p:cNvSpPr>
            <a:spLocks noGrp="1"/>
          </p:cNvSpPr>
          <p:nvPr>
            <p:ph type="title"/>
          </p:nvPr>
        </p:nvSpPr>
        <p:spPr/>
        <p:txBody>
          <a:bodyPr>
            <a:normAutofit fontScale="90000"/>
          </a:bodyPr>
          <a:lstStyle/>
          <a:p>
            <a:r>
              <a:rPr lang="it-IT" dirty="0" smtClean="0"/>
              <a:t>Le competenze chiave per l’apprendimento permanente</a:t>
            </a:r>
            <a:endParaRPr lang="it-IT"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1700808"/>
            <a:ext cx="7408333" cy="4608512"/>
          </a:xfrm>
        </p:spPr>
        <p:txBody>
          <a:bodyPr>
            <a:normAutofit fontScale="70000" lnSpcReduction="20000"/>
          </a:bodyPr>
          <a:lstStyle/>
          <a:p>
            <a:pPr>
              <a:defRPr/>
            </a:pPr>
            <a:r>
              <a:rPr lang="it-IT" sz="3100" dirty="0" err="1" smtClean="0">
                <a:latin typeface="Calibri" pitchFamily="34" charset="0"/>
              </a:rPr>
              <a:t>Wiggins</a:t>
            </a:r>
            <a:r>
              <a:rPr lang="it-IT" sz="3100" dirty="0" smtClean="0">
                <a:latin typeface="Calibri" pitchFamily="34" charset="0"/>
              </a:rPr>
              <a:t> (1998,) tra le </a:t>
            </a:r>
            <a:r>
              <a:rPr lang="it-IT" sz="3100" i="1" dirty="0" smtClean="0">
                <a:latin typeface="Calibri" pitchFamily="34" charset="0"/>
              </a:rPr>
              <a:t>caratteristiche della valutazione autentica  indica:</a:t>
            </a:r>
          </a:p>
          <a:p>
            <a:pPr>
              <a:defRPr/>
            </a:pPr>
            <a:endParaRPr lang="it-IT" i="1" dirty="0" smtClean="0">
              <a:latin typeface="Calibri" pitchFamily="34" charset="0"/>
            </a:endParaRPr>
          </a:p>
          <a:p>
            <a:pPr marL="457200" indent="-457200">
              <a:defRPr/>
            </a:pPr>
            <a:r>
              <a:rPr lang="it-IT" b="1" i="1" dirty="0" smtClean="0">
                <a:latin typeface="Calibri" pitchFamily="34" charset="0"/>
              </a:rPr>
              <a:t>È realistica </a:t>
            </a:r>
            <a:r>
              <a:rPr lang="it-IT" dirty="0" smtClean="0">
                <a:latin typeface="Calibri" pitchFamily="34" charset="0"/>
              </a:rPr>
              <a:t>Il compito o i compiti replicano i modi nei quali la conoscenza della persona e le abilità richieste in situazioni di mondo reale</a:t>
            </a:r>
          </a:p>
          <a:p>
            <a:pPr marL="457200" indent="-457200">
              <a:defRPr/>
            </a:pPr>
            <a:endParaRPr lang="it-IT" dirty="0" smtClean="0">
              <a:latin typeface="Calibri" pitchFamily="34" charset="0"/>
            </a:endParaRPr>
          </a:p>
          <a:p>
            <a:pPr marL="457200" indent="-457200">
              <a:defRPr/>
            </a:pPr>
            <a:r>
              <a:rPr lang="it-IT" b="1" i="1" dirty="0" smtClean="0">
                <a:latin typeface="Calibri" pitchFamily="34" charset="0"/>
              </a:rPr>
              <a:t>Richiede giudizio e innovazione</a:t>
            </a:r>
          </a:p>
          <a:p>
            <a:pPr marL="457200" indent="-457200">
              <a:defRPr/>
            </a:pPr>
            <a:r>
              <a:rPr lang="it-IT" dirty="0" smtClean="0">
                <a:latin typeface="Calibri" pitchFamily="34" charset="0"/>
              </a:rPr>
              <a:t>Lo studente deve usare la conoscenza e le abilità saggiamente e in modo efficace per risolvere problemi non strutturati</a:t>
            </a:r>
          </a:p>
          <a:p>
            <a:pPr marL="457200" indent="-457200">
              <a:defRPr/>
            </a:pPr>
            <a:endParaRPr lang="it-IT" dirty="0" smtClean="0">
              <a:latin typeface="Calibri" pitchFamily="34" charset="0"/>
            </a:endParaRPr>
          </a:p>
          <a:p>
            <a:pPr marL="457200" indent="-457200">
              <a:defRPr/>
            </a:pPr>
            <a:r>
              <a:rPr lang="it-IT" b="1" i="1" dirty="0" smtClean="0">
                <a:latin typeface="Calibri" pitchFamily="34" charset="0"/>
              </a:rPr>
              <a:t>Richiede agli studenti di “costruire” la disciplina</a:t>
            </a:r>
          </a:p>
          <a:p>
            <a:pPr marL="457200" indent="-457200">
              <a:defRPr/>
            </a:pPr>
            <a:r>
              <a:rPr lang="it-IT" dirty="0" smtClean="0">
                <a:latin typeface="Calibri" pitchFamily="34" charset="0"/>
              </a:rPr>
              <a:t>Invece di ripetere ciò che gli è stato insegnato o ciò che già conosce, lo studente deve portare a termine una esplorazione e lavorare “dentro” la disciplina</a:t>
            </a:r>
          </a:p>
          <a:p>
            <a:r>
              <a:rPr lang="it-IT" b="1" i="1" dirty="0" smtClean="0">
                <a:latin typeface="Calibri" pitchFamily="34" charset="0"/>
              </a:rPr>
              <a:t>    Accerta le abilità </a:t>
            </a:r>
            <a:r>
              <a:rPr lang="it-IT" i="1" dirty="0" smtClean="0">
                <a:latin typeface="Calibri" pitchFamily="34" charset="0"/>
              </a:rPr>
              <a:t>che lo studente usa efficientemente e realmente per     risolvere un problema complesso</a:t>
            </a:r>
          </a:p>
          <a:p>
            <a:endParaRPr lang="it-IT" dirty="0" smtClean="0">
              <a:latin typeface="Calibri" pitchFamily="34" charset="0"/>
            </a:endParaRPr>
          </a:p>
          <a:p>
            <a:endParaRPr lang="it-IT" dirty="0"/>
          </a:p>
        </p:txBody>
      </p:sp>
      <p:sp>
        <p:nvSpPr>
          <p:cNvPr id="5" name="Titolo 4"/>
          <p:cNvSpPr>
            <a:spLocks noGrp="1"/>
          </p:cNvSpPr>
          <p:nvPr>
            <p:ph type="title"/>
          </p:nvPr>
        </p:nvSpPr>
        <p:spPr/>
        <p:txBody>
          <a:bodyPr/>
          <a:lstStyle/>
          <a:p>
            <a:r>
              <a:rPr lang="it-IT" dirty="0" smtClean="0"/>
              <a:t>La valutazione autentica</a:t>
            </a:r>
            <a:endParaRPr lang="it-IT"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72816"/>
            <a:ext cx="7408333" cy="4353347"/>
          </a:xfrm>
        </p:spPr>
        <p:txBody>
          <a:bodyPr>
            <a:normAutofit fontScale="70000" lnSpcReduction="20000"/>
          </a:bodyPr>
          <a:lstStyle/>
          <a:p>
            <a:pPr>
              <a:buNone/>
            </a:pPr>
            <a:endParaRPr lang="it-IT" sz="2800" b="1" dirty="0" smtClean="0"/>
          </a:p>
          <a:p>
            <a:endParaRPr lang="it-IT" sz="2800" dirty="0" smtClean="0">
              <a:latin typeface="Constantia" pitchFamily="18" charset="0"/>
            </a:endParaRPr>
          </a:p>
          <a:p>
            <a:r>
              <a:rPr lang="it-IT" sz="2900" b="1" dirty="0" smtClean="0"/>
              <a:t>Sono strumenti per valutare prestazioni complesse.</a:t>
            </a:r>
          </a:p>
          <a:p>
            <a:endParaRPr lang="it-IT" sz="2900" b="1" dirty="0" smtClean="0"/>
          </a:p>
          <a:p>
            <a:r>
              <a:rPr lang="it-IT" sz="2900" b="1" dirty="0" smtClean="0"/>
              <a:t>Prevedono la scomposizione della prestazione in elementi importanti </a:t>
            </a:r>
          </a:p>
          <a:p>
            <a:pPr>
              <a:buNone/>
            </a:pPr>
            <a:endParaRPr lang="it-IT" sz="2900" u="sng" dirty="0" smtClean="0">
              <a:latin typeface="Constantia" pitchFamily="18" charset="0"/>
            </a:endParaRPr>
          </a:p>
          <a:p>
            <a:endParaRPr lang="it-IT" sz="2900" u="sng" dirty="0" smtClean="0">
              <a:latin typeface="Constantia" pitchFamily="18" charset="0"/>
            </a:endParaRPr>
          </a:p>
          <a:p>
            <a:r>
              <a:rPr lang="it-IT" sz="2900" b="1" dirty="0" smtClean="0"/>
              <a:t>Per ciascuno di questi  elementi è prevista una rigorosa definizione dei livelli di prestazione attesi. </a:t>
            </a:r>
          </a:p>
          <a:p>
            <a:pPr algn="ctr"/>
            <a:endParaRPr lang="it-IT" sz="2900" b="1" dirty="0" smtClean="0"/>
          </a:p>
          <a:p>
            <a:r>
              <a:rPr lang="it-IT" sz="2900" b="1" dirty="0" smtClean="0"/>
              <a:t>I livelli di una buona rubrica debbono essere distinti, comprensivi e descrittivi</a:t>
            </a:r>
          </a:p>
          <a:p>
            <a:endParaRPr lang="it-IT" b="1" dirty="0" smtClean="0"/>
          </a:p>
          <a:p>
            <a:pPr>
              <a:buNone/>
            </a:pPr>
            <a:r>
              <a:rPr lang="it-IT" b="1" dirty="0" smtClean="0"/>
              <a:t>		</a:t>
            </a:r>
            <a:endParaRPr lang="it-IT" dirty="0"/>
          </a:p>
        </p:txBody>
      </p:sp>
      <p:sp>
        <p:nvSpPr>
          <p:cNvPr id="5" name="Titolo 4"/>
          <p:cNvSpPr>
            <a:spLocks noGrp="1"/>
          </p:cNvSpPr>
          <p:nvPr>
            <p:ph type="title"/>
          </p:nvPr>
        </p:nvSpPr>
        <p:spPr/>
        <p:txBody>
          <a:bodyPr/>
          <a:lstStyle/>
          <a:p>
            <a:r>
              <a:rPr lang="it-IT" dirty="0" smtClean="0"/>
              <a:t>Le rubriche di valutazione</a:t>
            </a:r>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00808"/>
            <a:ext cx="7408333" cy="4425355"/>
          </a:xfrm>
        </p:spPr>
        <p:txBody>
          <a:bodyPr>
            <a:normAutofit lnSpcReduction="10000"/>
          </a:bodyPr>
          <a:lstStyle/>
          <a:p>
            <a:pPr>
              <a:buNone/>
            </a:pPr>
            <a:r>
              <a:rPr lang="it-IT" dirty="0" smtClean="0"/>
              <a:t>               COME SI DEFINISCE  UNA RUBRICA</a:t>
            </a:r>
          </a:p>
          <a:p>
            <a:r>
              <a:rPr lang="it-IT" dirty="0" smtClean="0"/>
              <a:t>Competenza/e di riferimento nella prova</a:t>
            </a:r>
          </a:p>
          <a:p>
            <a:r>
              <a:rPr lang="it-IT" dirty="0" smtClean="0"/>
              <a:t>Richiesta di prestazione e/o produzione della prova (il mandato” della traccia)</a:t>
            </a:r>
          </a:p>
          <a:p>
            <a:r>
              <a:rPr lang="it-IT" dirty="0" smtClean="0"/>
              <a:t>Dimensioni (in termini di aspetti da considerare per valutare una prestazione )</a:t>
            </a:r>
          </a:p>
          <a:p>
            <a:r>
              <a:rPr lang="it-IT" dirty="0" smtClean="0"/>
              <a:t>Indicatori di prestazione (in termini di evidenze osservabili in una prova)</a:t>
            </a:r>
          </a:p>
          <a:p>
            <a:r>
              <a:rPr lang="it-IT" dirty="0" smtClean="0"/>
              <a:t>Livelli (fasce di qualità della prestazione ovvero diversi gradi di efficacia con cui una prova può essere svolta)</a:t>
            </a:r>
            <a:endParaRPr lang="it-IT" dirty="0"/>
          </a:p>
        </p:txBody>
      </p:sp>
      <p:sp>
        <p:nvSpPr>
          <p:cNvPr id="5" name="Titolo 4"/>
          <p:cNvSpPr>
            <a:spLocks noGrp="1"/>
          </p:cNvSpPr>
          <p:nvPr>
            <p:ph type="title"/>
          </p:nvPr>
        </p:nvSpPr>
        <p:spPr/>
        <p:txBody>
          <a:bodyPr>
            <a:normAutofit/>
          </a:bodyPr>
          <a:lstStyle/>
          <a:p>
            <a:r>
              <a:rPr lang="it-IT" dirty="0" smtClean="0"/>
              <a:t>Le rubriche di valutazione </a:t>
            </a: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0" y="609600"/>
            <a:ext cx="9144000" cy="396875"/>
          </a:xfrm>
          <a:prstGeom prst="rect">
            <a:avLst/>
          </a:prstGeom>
          <a:noFill/>
          <a:ln w="9525">
            <a:noFill/>
            <a:miter lim="800000"/>
            <a:headEnd/>
            <a:tailEnd/>
          </a:ln>
        </p:spPr>
        <p:txBody>
          <a:bodyPr>
            <a:spAutoFit/>
          </a:bodyPr>
          <a:lstStyle/>
          <a:p>
            <a:pPr algn="ctr">
              <a:spcBef>
                <a:spcPct val="50000"/>
              </a:spcBef>
              <a:buFont typeface="Monotype Sorts" pitchFamily="2" charset="2"/>
              <a:buNone/>
            </a:pPr>
            <a:r>
              <a:rPr lang="it-IT" sz="2000" b="1" dirty="0">
                <a:solidFill>
                  <a:srgbClr val="FF0000"/>
                </a:solidFill>
              </a:rPr>
              <a:t>FRAMEWORK EUROPEO DELLE COMPETENZE LINGUISTICHE</a:t>
            </a:r>
          </a:p>
        </p:txBody>
      </p:sp>
      <p:graphicFrame>
        <p:nvGraphicFramePr>
          <p:cNvPr id="141315" name="Group 3"/>
          <p:cNvGraphicFramePr>
            <a:graphicFrameLocks noGrp="1"/>
          </p:cNvGraphicFramePr>
          <p:nvPr/>
        </p:nvGraphicFramePr>
        <p:xfrm>
          <a:off x="228600" y="1219200"/>
          <a:ext cx="8685213" cy="4760532"/>
        </p:xfrm>
        <a:graphic>
          <a:graphicData uri="http://schemas.openxmlformats.org/drawingml/2006/table">
            <a:tbl>
              <a:tblPr/>
              <a:tblGrid>
                <a:gridCol w="1008063"/>
                <a:gridCol w="2559050"/>
                <a:gridCol w="2559050"/>
                <a:gridCol w="2559050"/>
              </a:tblGrid>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dirty="0" smtClean="0">
                          <a:ln>
                            <a:noFill/>
                          </a:ln>
                          <a:solidFill>
                            <a:schemeClr val="tx1"/>
                          </a:solidFill>
                          <a:effectLst/>
                          <a:latin typeface="Arial" pitchFamily="34" charset="0"/>
                        </a:rPr>
                        <a:t>Dimensioni/ Livelli</a:t>
                      </a:r>
                    </a:p>
                  </a:txBody>
                  <a:tcPr horzOverflow="overflow">
                    <a:lnL w="28575" cap="flat" cmpd="sng" algn="ctr">
                      <a:solidFill>
                        <a:srgbClr val="99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9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300" b="1" i="0" u="none" strike="noStrike" cap="none" normalizeH="0" baseline="0" smtClean="0">
                          <a:ln>
                            <a:noFill/>
                          </a:ln>
                          <a:solidFill>
                            <a:srgbClr val="993300"/>
                          </a:solidFill>
                          <a:effectLst/>
                          <a:latin typeface="Verdana" pitchFamily="34" charset="0"/>
                          <a:cs typeface="Times New Roman" pitchFamily="18" charset="0"/>
                        </a:rPr>
                        <a:t>ELEMENTARE - A1</a:t>
                      </a:r>
                      <a:endParaRPr kumimoji="0" lang="it-IT" sz="1300" b="0" i="0" u="none" strike="noStrike" cap="none" normalizeH="0" baseline="0" smtClean="0">
                        <a:ln>
                          <a:noFill/>
                        </a:ln>
                        <a:solidFill>
                          <a:srgbClr val="9933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9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300" b="1" i="0" u="none" strike="noStrike" cap="none" normalizeH="0" baseline="0" smtClean="0">
                          <a:ln>
                            <a:noFill/>
                          </a:ln>
                          <a:solidFill>
                            <a:srgbClr val="993300"/>
                          </a:solidFill>
                          <a:effectLst/>
                          <a:latin typeface="Verdana" pitchFamily="34" charset="0"/>
                          <a:cs typeface="Times New Roman" pitchFamily="18" charset="0"/>
                        </a:rPr>
                        <a:t>ELEMENTARE - A2</a:t>
                      </a:r>
                      <a:endParaRPr kumimoji="0" lang="it-IT" sz="1300" b="0" i="0" u="none" strike="noStrike" cap="none" normalizeH="0" baseline="0" smtClean="0">
                        <a:ln>
                          <a:noFill/>
                        </a:ln>
                        <a:solidFill>
                          <a:srgbClr val="9933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9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300" b="1" i="0" u="none" strike="noStrike" cap="none" normalizeH="0" baseline="0" smtClean="0">
                          <a:ln>
                            <a:noFill/>
                          </a:ln>
                          <a:solidFill>
                            <a:srgbClr val="993300"/>
                          </a:solidFill>
                          <a:effectLst/>
                          <a:latin typeface="Verdana" pitchFamily="34" charset="0"/>
                          <a:cs typeface="Times New Roman" pitchFamily="18" charset="0"/>
                        </a:rPr>
                        <a:t>INTERMEDIO - B1</a:t>
                      </a:r>
                      <a:r>
                        <a:rPr kumimoji="0" lang="it-IT" sz="1300" b="0" i="0" u="none" strike="noStrike" cap="none" normalizeH="0" baseline="0" smtClean="0">
                          <a:ln>
                            <a:noFill/>
                          </a:ln>
                          <a:solidFill>
                            <a:srgbClr val="993300"/>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9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1" i="0" u="none" strike="noStrike" cap="none" normalizeH="0" baseline="0" smtClean="0">
                          <a:ln>
                            <a:noFill/>
                          </a:ln>
                          <a:solidFill>
                            <a:srgbClr val="993300"/>
                          </a:solidFill>
                          <a:effectLst/>
                          <a:latin typeface="Verdana" pitchFamily="34" charset="0"/>
                        </a:rPr>
                        <a:t>Ascolto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300" b="0" i="0" u="none" strike="noStrike" cap="none" normalizeH="0" baseline="0" smtClean="0">
                        <a:ln>
                          <a:noFill/>
                        </a:ln>
                        <a:solidFill>
                          <a:srgbClr val="993300"/>
                        </a:solidFill>
                        <a:effectLst/>
                        <a:latin typeface="Verdana" pitchFamily="34" charset="0"/>
                      </a:endParaRPr>
                    </a:p>
                  </a:txBody>
                  <a:tcPr horzOverflow="overflow">
                    <a:lnL w="28575" cap="flat" cmpd="sng" algn="ctr">
                      <a:solidFill>
                        <a:srgbClr val="99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riconoscere parole familiari ed espressioni molto semplici riferite a se stesso, alla sua famiglia, al suo ambiente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capire espressioni e parole di uso molto frequente ed afferrare l’essenziale di messaggi semplici</a:t>
                      </a:r>
                      <a:r>
                        <a:rPr kumimoji="0" lang="it-IT" sz="1300" b="0" i="0" u="none" strike="noStrike" cap="none" normalizeH="0" baseline="0" smtClean="0">
                          <a:ln>
                            <a:noFill/>
                          </a:ln>
                          <a:solidFill>
                            <a:srgbClr val="993300"/>
                          </a:solidFill>
                          <a:effectLst/>
                          <a:latin typeface="Verdan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capire gli elementi principali in un discorso chiaro in lingua su argomenti familiari</a:t>
                      </a:r>
                      <a:endParaRPr kumimoji="0" lang="it-IT" sz="1300" b="0" i="0" u="none" strike="noStrike" cap="none" normalizeH="0" baseline="0" smtClean="0">
                        <a:ln>
                          <a:noFill/>
                        </a:ln>
                        <a:solidFill>
                          <a:srgbClr val="99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rgbClr val="99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1" i="0" u="none" strike="noStrike" cap="none" normalizeH="0" baseline="0" smtClean="0">
                          <a:ln>
                            <a:noFill/>
                          </a:ln>
                          <a:solidFill>
                            <a:srgbClr val="993300"/>
                          </a:solidFill>
                          <a:effectLst/>
                          <a:latin typeface="Verdana" pitchFamily="34" charset="0"/>
                          <a:cs typeface="Times New Roman" pitchFamily="18" charset="0"/>
                        </a:rPr>
                        <a:t>Lettura</a:t>
                      </a:r>
                      <a:endParaRPr kumimoji="0" lang="it-IT" sz="1300" b="0" i="0" u="none" strike="noStrike" cap="none" normalizeH="0" baseline="0" smtClean="0">
                        <a:ln>
                          <a:noFill/>
                        </a:ln>
                        <a:solidFill>
                          <a:srgbClr val="993300"/>
                        </a:solidFill>
                        <a:effectLst/>
                        <a:latin typeface="Verdana"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300" b="0" i="0" u="none" strike="noStrike" cap="none" normalizeH="0" baseline="0" smtClean="0">
                        <a:ln>
                          <a:noFill/>
                        </a:ln>
                        <a:solidFill>
                          <a:srgbClr val="993300"/>
                        </a:solidFill>
                        <a:effectLst/>
                        <a:latin typeface="Verdana" pitchFamily="34" charset="0"/>
                      </a:endParaRPr>
                    </a:p>
                  </a:txBody>
                  <a:tcPr horzOverflow="overflow">
                    <a:lnL w="28575" cap="flat" cmpd="sng" algn="ctr">
                      <a:solidFill>
                        <a:srgbClr val="99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capire i nomi e le persone familiari e frasi molto semplici</a:t>
                      </a:r>
                      <a:endParaRPr kumimoji="0" lang="it-IT" sz="1300" b="0" i="0" u="none" strike="noStrike" cap="none" normalizeH="0" baseline="0" smtClean="0">
                        <a:ln>
                          <a:noFill/>
                        </a:ln>
                        <a:solidFill>
                          <a:srgbClr val="99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rPr>
                        <a:t>Riesce a leggere testi brevi e semplici e a trovare informazioni essenziali in materiale di uso quotidiano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capire testi scritti di uso corrente</a:t>
                      </a:r>
                      <a:r>
                        <a:rPr kumimoji="0" lang="it-IT" sz="1300" b="0" i="0" u="none" strike="noStrike" cap="none" normalizeH="0" baseline="0" smtClean="0">
                          <a:ln>
                            <a:noFill/>
                          </a:ln>
                          <a:solidFill>
                            <a:srgbClr val="993300"/>
                          </a:solidFill>
                          <a:effectLst/>
                          <a:latin typeface="Verdana" pitchFamily="34" charset="0"/>
                        </a:rPr>
                        <a:t> legati alla vita quotidiana</a:t>
                      </a:r>
                    </a:p>
                  </a:txBody>
                  <a:tcPr horzOverflow="overflow">
                    <a:lnL w="12700" cap="flat" cmpd="sng" algn="ctr">
                      <a:solidFill>
                        <a:schemeClr val="tx1"/>
                      </a:solidFill>
                      <a:prstDash val="solid"/>
                      <a:round/>
                      <a:headEnd type="none" w="med" len="med"/>
                      <a:tailEnd type="none" w="med" len="med"/>
                    </a:lnL>
                    <a:lnR w="28575" cap="flat" cmpd="sng" algn="ctr">
                      <a:solidFill>
                        <a:srgbClr val="99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1" i="0" u="none" strike="noStrike" cap="none" normalizeH="0" baseline="0" smtClean="0">
                          <a:ln>
                            <a:noFill/>
                          </a:ln>
                          <a:solidFill>
                            <a:srgbClr val="993300"/>
                          </a:solidFill>
                          <a:effectLst/>
                          <a:latin typeface="Verdana" pitchFamily="34" charset="0"/>
                          <a:cs typeface="Times New Roman" pitchFamily="18" charset="0"/>
                        </a:rPr>
                        <a:t>Parlato</a:t>
                      </a:r>
                      <a:endParaRPr kumimoji="0" lang="it-IT" sz="1300" b="0" i="0" u="none" strike="noStrike" cap="none" normalizeH="0" baseline="0" smtClean="0">
                        <a:ln>
                          <a:noFill/>
                        </a:ln>
                        <a:solidFill>
                          <a:srgbClr val="993300"/>
                        </a:solidFill>
                        <a:effectLst/>
                        <a:latin typeface="Verdana" pitchFamily="34" charset="0"/>
                      </a:endParaRPr>
                    </a:p>
                  </a:txBody>
                  <a:tcPr horzOverflow="overflow">
                    <a:lnL w="28575" cap="flat" cmpd="sng" algn="ctr">
                      <a:solidFill>
                        <a:srgbClr val="99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ad usare espressioni e frasi semplici per descrivere il luogo dove abita e la gente che conosce</a:t>
                      </a:r>
                      <a:endParaRPr kumimoji="0" lang="it-IT" sz="1300" b="0" i="0" u="none" strike="noStrike" cap="none" normalizeH="0" baseline="0" smtClean="0">
                        <a:ln>
                          <a:noFill/>
                        </a:ln>
                        <a:solidFill>
                          <a:srgbClr val="99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ad usare una serie di espressioni e frasi per descrivere la sua famiglia e la sua vita</a:t>
                      </a:r>
                      <a:endParaRPr kumimoji="0" lang="it-IT" sz="1300" b="0" i="0" u="none" strike="noStrike" cap="none" normalizeH="0" baseline="0" smtClean="0">
                        <a:ln>
                          <a:noFill/>
                        </a:ln>
                        <a:solidFill>
                          <a:srgbClr val="99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descrivere i suoi sentimenti, le sue esperienze dirette e indirette, le sue opinioni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300" b="0" i="0" u="none" strike="noStrike" cap="none" normalizeH="0" baseline="0" smtClean="0">
                        <a:ln>
                          <a:noFill/>
                        </a:ln>
                        <a:solidFill>
                          <a:srgbClr val="99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rgbClr val="99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1" i="0" u="none" strike="noStrike" cap="none" normalizeH="0" baseline="0" smtClean="0">
                          <a:ln>
                            <a:noFill/>
                          </a:ln>
                          <a:solidFill>
                            <a:srgbClr val="993300"/>
                          </a:solidFill>
                          <a:effectLst/>
                          <a:latin typeface="Verdana" pitchFamily="34" charset="0"/>
                          <a:cs typeface="Times New Roman" pitchFamily="18" charset="0"/>
                        </a:rPr>
                        <a:t>Scritto</a:t>
                      </a:r>
                      <a:endParaRPr kumimoji="0" lang="it-IT" sz="1300" b="0" i="0" u="none" strike="noStrike" cap="none" normalizeH="0" baseline="0" smtClean="0">
                        <a:ln>
                          <a:noFill/>
                        </a:ln>
                        <a:solidFill>
                          <a:srgbClr val="993300"/>
                        </a:solidFill>
                        <a:effectLst/>
                        <a:latin typeface="Verdana"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300" b="0" i="0" u="none" strike="noStrike" cap="none" normalizeH="0" baseline="0" smtClean="0">
                        <a:ln>
                          <a:noFill/>
                        </a:ln>
                        <a:solidFill>
                          <a:srgbClr val="993300"/>
                        </a:solidFill>
                        <a:effectLst/>
                        <a:latin typeface="Verdana" pitchFamily="34" charset="0"/>
                      </a:endParaRPr>
                    </a:p>
                  </a:txBody>
                  <a:tcPr horzOverflow="overflow">
                    <a:lnL w="28575" cap="flat" cmpd="sng" algn="ctr">
                      <a:solidFill>
                        <a:srgbClr val="99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scrivere una breve e semplice cartolina, ad esempio per mandare i saluti dalle vacanze</a:t>
                      </a:r>
                      <a:r>
                        <a:rPr kumimoji="0" lang="it-IT" sz="1300" b="0" i="0" u="none" strike="noStrike" cap="none" normalizeH="0" baseline="0" smtClean="0">
                          <a:ln>
                            <a:noFill/>
                          </a:ln>
                          <a:solidFill>
                            <a:srgbClr val="993300"/>
                          </a:solidFill>
                          <a:effectLst/>
                          <a:latin typeface="Verdan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prendere semplici appunti e a scrivere messaggi su argomenti relativi a bisogni immediati</a:t>
                      </a:r>
                      <a:r>
                        <a:rPr kumimoji="0" lang="it-IT" sz="1300" b="0" i="0" u="none" strike="noStrike" cap="none" normalizeH="0" baseline="0" smtClean="0">
                          <a:ln>
                            <a:noFill/>
                          </a:ln>
                          <a:solidFill>
                            <a:srgbClr val="993300"/>
                          </a:solidFill>
                          <a:effectLst/>
                          <a:latin typeface="Verdan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300" b="0" i="0" u="none" strike="noStrike" cap="none" normalizeH="0" baseline="0" smtClean="0">
                          <a:ln>
                            <a:noFill/>
                          </a:ln>
                          <a:solidFill>
                            <a:srgbClr val="993300"/>
                          </a:solidFill>
                          <a:effectLst/>
                          <a:latin typeface="Verdana" pitchFamily="34" charset="0"/>
                          <a:cs typeface="Times New Roman" pitchFamily="18" charset="0"/>
                        </a:rPr>
                        <a:t>Riesce a scrivere testi semplici e coerenti su argomenti noti e lettere personali sulle sue esperienze ed impressioni</a:t>
                      </a:r>
                      <a:endParaRPr kumimoji="0" lang="it-IT" sz="1300" b="0" i="0" u="none" strike="noStrike" cap="none" normalizeH="0" baseline="0" smtClean="0">
                        <a:ln>
                          <a:noFill/>
                        </a:ln>
                        <a:solidFill>
                          <a:srgbClr val="99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rgbClr val="9933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r>
            </a:tbl>
          </a:graphicData>
        </a:graphic>
      </p:graphicFrame>
      <p:sp>
        <p:nvSpPr>
          <p:cNvPr id="31779" name="Text Box 35"/>
          <p:cNvSpPr txBox="1">
            <a:spLocks noChangeArrowheads="1"/>
          </p:cNvSpPr>
          <p:nvPr/>
        </p:nvSpPr>
        <p:spPr bwMode="auto">
          <a:xfrm>
            <a:off x="0" y="0"/>
            <a:ext cx="9144000" cy="396875"/>
          </a:xfrm>
          <a:prstGeom prst="rect">
            <a:avLst/>
          </a:prstGeom>
          <a:solidFill>
            <a:srgbClr val="FF0000"/>
          </a:solidFill>
          <a:ln w="9525">
            <a:noFill/>
            <a:miter lim="800000"/>
            <a:headEnd/>
            <a:tailEnd/>
          </a:ln>
        </p:spPr>
        <p:txBody>
          <a:bodyPr>
            <a:spAutoFit/>
          </a:bodyPr>
          <a:lstStyle/>
          <a:p>
            <a:pPr algn="ctr">
              <a:spcBef>
                <a:spcPct val="50000"/>
              </a:spcBef>
            </a:pPr>
            <a:r>
              <a:rPr lang="it-IT" sz="2000" b="1" dirty="0" smtClean="0">
                <a:solidFill>
                  <a:schemeClr val="bg1"/>
                </a:solidFill>
              </a:rPr>
              <a:t>ESEMPIO </a:t>
            </a:r>
            <a:r>
              <a:rPr lang="it-IT" sz="2000" b="1" dirty="0" err="1" smtClean="0">
                <a:solidFill>
                  <a:schemeClr val="bg1"/>
                </a:solidFill>
              </a:rPr>
              <a:t>DI</a:t>
            </a:r>
            <a:r>
              <a:rPr lang="it-IT" sz="2000" b="1" dirty="0" smtClean="0">
                <a:solidFill>
                  <a:schemeClr val="bg1"/>
                </a:solidFill>
              </a:rPr>
              <a:t> RUBRICHE </a:t>
            </a:r>
            <a:r>
              <a:rPr lang="it-IT" sz="2000" b="1" dirty="0">
                <a:solidFill>
                  <a:schemeClr val="bg1"/>
                </a:solidFill>
              </a:rPr>
              <a:t>VALUTATIVE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41314"/>
                                        </p:tgtEl>
                                        <p:attrNameLst>
                                          <p:attrName>style.visibility</p:attrName>
                                        </p:attrNameLst>
                                      </p:cBhvr>
                                      <p:to>
                                        <p:strVal val="visible"/>
                                      </p:to>
                                    </p:set>
                                    <p:animEffect transition="in" filter="strips(downLeft)">
                                      <p:cBhvr>
                                        <p:cTn id="7" dur="500"/>
                                        <p:tgtEl>
                                          <p:spTgt spid="141314"/>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141315"/>
                                        </p:tgtEl>
                                        <p:attrNameLst>
                                          <p:attrName>style.visibility</p:attrName>
                                        </p:attrNameLst>
                                      </p:cBhvr>
                                      <p:to>
                                        <p:strVal val="visible"/>
                                      </p:to>
                                    </p:set>
                                    <p:animEffect transition="in" filter="strips(downLeft)">
                                      <p:cBhvr>
                                        <p:cTn id="11" dur="500"/>
                                        <p:tgtEl>
                                          <p:spTgt spid="141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700808"/>
            <a:ext cx="7408333" cy="4425355"/>
          </a:xfrm>
        </p:spPr>
        <p:txBody>
          <a:bodyPr>
            <a:normAutofit/>
          </a:bodyPr>
          <a:lstStyle/>
          <a:p>
            <a:pPr>
              <a:buNone/>
            </a:pPr>
            <a:r>
              <a:rPr lang="it-IT" sz="2800" dirty="0" smtClean="0"/>
              <a:t>Il “vecchio” modello allegato al diploma</a:t>
            </a:r>
          </a:p>
          <a:p>
            <a:pPr>
              <a:buNone/>
            </a:pPr>
            <a:r>
              <a:rPr lang="it-IT" sz="2800" dirty="0" smtClean="0"/>
              <a:t>Il modello di fine obbligo di cui al DM 9/2010</a:t>
            </a:r>
          </a:p>
          <a:p>
            <a:pPr>
              <a:buNone/>
            </a:pPr>
            <a:r>
              <a:rPr lang="it-IT" sz="2800" dirty="0" smtClean="0"/>
              <a:t>La sperimentazione in corso nel primo ciclo</a:t>
            </a:r>
          </a:p>
          <a:p>
            <a:pPr>
              <a:buNone/>
            </a:pPr>
            <a:r>
              <a:rPr lang="it-IT" sz="2800" dirty="0" smtClean="0"/>
              <a:t>La certificazione delle competenze nei percorsi I. e FP</a:t>
            </a:r>
          </a:p>
          <a:p>
            <a:pPr>
              <a:buNone/>
            </a:pPr>
            <a:r>
              <a:rPr lang="it-IT" sz="2800" dirty="0" smtClean="0"/>
              <a:t>Il collegamento con l’</a:t>
            </a:r>
            <a:r>
              <a:rPr lang="it-IT" sz="2800" dirty="0" err="1" smtClean="0"/>
              <a:t>European</a:t>
            </a:r>
            <a:r>
              <a:rPr lang="it-IT" sz="2800" dirty="0" smtClean="0"/>
              <a:t> </a:t>
            </a:r>
            <a:r>
              <a:rPr lang="it-IT" sz="2800" dirty="0" err="1" smtClean="0"/>
              <a:t>Qualification</a:t>
            </a:r>
            <a:r>
              <a:rPr lang="it-IT" sz="2800" dirty="0" smtClean="0"/>
              <a:t> </a:t>
            </a:r>
            <a:r>
              <a:rPr lang="it-IT" sz="2800" dirty="0" err="1" smtClean="0"/>
              <a:t>Framework</a:t>
            </a:r>
            <a:endParaRPr lang="it-IT" sz="2800" dirty="0"/>
          </a:p>
        </p:txBody>
      </p:sp>
      <p:sp>
        <p:nvSpPr>
          <p:cNvPr id="5" name="Titolo 4"/>
          <p:cNvSpPr>
            <a:spLocks noGrp="1"/>
          </p:cNvSpPr>
          <p:nvPr>
            <p:ph type="title"/>
          </p:nvPr>
        </p:nvSpPr>
        <p:spPr/>
        <p:txBody>
          <a:bodyPr>
            <a:normAutofit/>
          </a:bodyPr>
          <a:lstStyle/>
          <a:p>
            <a:r>
              <a:rPr lang="it-IT" dirty="0" smtClean="0"/>
              <a:t>E la certificazione ? </a:t>
            </a:r>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buNone/>
            </a:pPr>
            <a:r>
              <a:rPr lang="it-IT" dirty="0" smtClean="0"/>
              <a:t>Davanti ad un problema  </a:t>
            </a:r>
            <a:r>
              <a:rPr lang="it-IT" i="1" dirty="0" smtClean="0"/>
              <a:t>x</a:t>
            </a:r>
            <a:r>
              <a:rPr lang="it-IT" dirty="0" smtClean="0"/>
              <a:t> l’alunno “diligente” e l’alunno “competente” mettono in movimento strategie e ‘azioni’ mentali/intellettuali diverse in termini di:</a:t>
            </a:r>
          </a:p>
          <a:p>
            <a:pPr algn="just"/>
            <a:r>
              <a:rPr lang="it-IT" dirty="0" smtClean="0"/>
              <a:t>Risorse: nessuna differenza</a:t>
            </a:r>
          </a:p>
          <a:p>
            <a:pPr algn="just"/>
            <a:r>
              <a:rPr lang="it-IT" dirty="0" smtClean="0"/>
              <a:t>Strutture di interpretazione: Quando? </a:t>
            </a:r>
            <a:r>
              <a:rPr lang="it-IT" i="1" dirty="0" err="1" smtClean="0"/>
              <a:t>Vs</a:t>
            </a:r>
            <a:r>
              <a:rPr lang="it-IT" i="1" dirty="0" smtClean="0"/>
              <a:t> </a:t>
            </a:r>
            <a:r>
              <a:rPr lang="it-IT" dirty="0" smtClean="0"/>
              <a:t>Come?</a:t>
            </a:r>
          </a:p>
          <a:p>
            <a:pPr algn="just"/>
            <a:r>
              <a:rPr lang="it-IT" dirty="0" smtClean="0"/>
              <a:t>Strutture di azione: applicazione di una ‘formula’ risolutiva nota </a:t>
            </a:r>
            <a:r>
              <a:rPr lang="it-IT" i="1" dirty="0" smtClean="0"/>
              <a:t>vs.</a:t>
            </a:r>
            <a:r>
              <a:rPr lang="it-IT" dirty="0" smtClean="0"/>
              <a:t> trasformazione di ‘formule’ note</a:t>
            </a:r>
          </a:p>
          <a:p>
            <a:pPr algn="just"/>
            <a:r>
              <a:rPr lang="it-IT" dirty="0" smtClean="0"/>
              <a:t>Strutture di autoregolazione: rinuncia </a:t>
            </a:r>
            <a:r>
              <a:rPr lang="it-IT" i="1" dirty="0" smtClean="0"/>
              <a:t>vs. </a:t>
            </a:r>
            <a:r>
              <a:rPr lang="it-IT" dirty="0" smtClean="0"/>
              <a:t>tentativi</a:t>
            </a:r>
          </a:p>
          <a:p>
            <a:pPr algn="just">
              <a:buNone/>
            </a:pPr>
            <a:endParaRPr lang="it-IT" dirty="0" smtClean="0"/>
          </a:p>
          <a:p>
            <a:pPr algn="just"/>
            <a:endParaRPr lang="it-IT" dirty="0" smtClean="0"/>
          </a:p>
          <a:p>
            <a:pPr algn="just">
              <a:buNone/>
            </a:pPr>
            <a:endParaRPr lang="it-IT" dirty="0" smtClean="0"/>
          </a:p>
        </p:txBody>
      </p:sp>
      <p:sp>
        <p:nvSpPr>
          <p:cNvPr id="5" name="Titolo 4"/>
          <p:cNvSpPr>
            <a:spLocks noGrp="1"/>
          </p:cNvSpPr>
          <p:nvPr>
            <p:ph type="title"/>
          </p:nvPr>
        </p:nvSpPr>
        <p:spPr>
          <a:xfrm>
            <a:off x="457200" y="623474"/>
            <a:ext cx="8229600" cy="1305328"/>
          </a:xfrm>
        </p:spPr>
        <p:txBody>
          <a:bodyPr>
            <a:normAutofit fontScale="90000"/>
          </a:bodyPr>
          <a:lstStyle/>
          <a:p>
            <a:r>
              <a:rPr lang="it-IT" dirty="0" smtClean="0"/>
              <a:t>L’alunno diligente </a:t>
            </a:r>
            <a:r>
              <a:rPr lang="it-IT" i="1" dirty="0" smtClean="0"/>
              <a:t>vs. </a:t>
            </a:r>
            <a:r>
              <a:rPr lang="it-IT" dirty="0" smtClean="0"/>
              <a:t>l’alunno competente</a:t>
            </a:r>
            <a:br>
              <a:rPr lang="it-IT" dirty="0" smtClean="0"/>
            </a:b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buNone/>
            </a:pPr>
            <a:r>
              <a:rPr lang="it-IT" dirty="0" smtClean="0"/>
              <a:t>Questo modello di apprendimento  implica per  i docenti </a:t>
            </a:r>
            <a:r>
              <a:rPr lang="it-IT" b="1" dirty="0" smtClean="0"/>
              <a:t>un insieme di sfide </a:t>
            </a:r>
            <a:r>
              <a:rPr lang="it-IT" dirty="0" smtClean="0"/>
              <a:t>ben riassunte da </a:t>
            </a:r>
            <a:r>
              <a:rPr lang="it-IT" dirty="0" err="1" smtClean="0"/>
              <a:t>Perrenoud</a:t>
            </a:r>
            <a:r>
              <a:rPr lang="it-IT" dirty="0" smtClean="0"/>
              <a:t> (2003) nell’analizzare un approccio didattico basato sulle competenze:</a:t>
            </a:r>
          </a:p>
          <a:p>
            <a:r>
              <a:rPr lang="it-IT" b="1" dirty="0" smtClean="0"/>
              <a:t>considerare i saperi come risorse da mobilitare</a:t>
            </a:r>
            <a:r>
              <a:rPr lang="it-IT" dirty="0" smtClean="0"/>
              <a:t>: la conoscenza non deve essere materia inerte, incapsulata all’interno delle discipline scolastiche, bensì materia viva, da mettere in relazione con le esperienze di vita e i problemi che la realtà pone;</a:t>
            </a:r>
            <a:endParaRPr lang="it-IT" dirty="0"/>
          </a:p>
        </p:txBody>
      </p:sp>
      <p:sp>
        <p:nvSpPr>
          <p:cNvPr id="5" name="Titolo 4"/>
          <p:cNvSpPr>
            <a:spLocks noGrp="1"/>
          </p:cNvSpPr>
          <p:nvPr>
            <p:ph type="title"/>
          </p:nvPr>
        </p:nvSpPr>
        <p:spPr/>
        <p:txBody>
          <a:bodyPr/>
          <a:lstStyle/>
          <a:p>
            <a:r>
              <a:rPr lang="it-IT" dirty="0" smtClean="0"/>
              <a:t>COMPETENZE E INSEGNAMENTO</a:t>
            </a:r>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r>
              <a:rPr lang="it-IT" b="1" dirty="0" smtClean="0"/>
              <a:t>lavorare per situazioni – problema</a:t>
            </a:r>
            <a:r>
              <a:rPr lang="it-IT" dirty="0" smtClean="0"/>
              <a:t>: la stretta connessione tra realtà e scuola, simboleggiata dalla ‘</a:t>
            </a:r>
            <a:r>
              <a:rPr lang="it-IT" i="1" dirty="0" smtClean="0"/>
              <a:t>didattica del ponte’</a:t>
            </a:r>
            <a:r>
              <a:rPr lang="it-IT" dirty="0" smtClean="0"/>
              <a:t>,  si riflette nell’appoggiare il lavoro didattico su attività in grado di integrare i diversi saperi e di renderli significativi proponendo situazioni problematiche da affrontare , attivando processi euristici in contesti reali; </a:t>
            </a:r>
          </a:p>
          <a:p>
            <a:r>
              <a:rPr lang="it-IT" b="1" dirty="0" smtClean="0"/>
              <a:t>negoziare  progetti formativi con i propri allievi</a:t>
            </a:r>
            <a:r>
              <a:rPr lang="it-IT" dirty="0" smtClean="0"/>
              <a:t>: il ruolo di protagonista del proprio apprendimento affidato agli studenti si riflette sulla pratica della contrattualità formativa, funzionale ad una condivisione di senso del lavoro didattico, non solo con gli studenti, ma anche  con gli altri soggetti coinvolti ( genitori, interlocutori esterni, personale ATA,..)</a:t>
            </a:r>
            <a:endParaRPr lang="it-IT" dirty="0"/>
          </a:p>
        </p:txBody>
      </p:sp>
      <p:sp>
        <p:nvSpPr>
          <p:cNvPr id="5" name="Titolo 4"/>
          <p:cNvSpPr>
            <a:spLocks noGrp="1"/>
          </p:cNvSpPr>
          <p:nvPr>
            <p:ph type="title"/>
          </p:nvPr>
        </p:nvSpPr>
        <p:spPr/>
        <p:txBody>
          <a:bodyPr/>
          <a:lstStyle/>
          <a:p>
            <a:r>
              <a:rPr lang="it-IT" dirty="0" smtClean="0"/>
              <a:t>COMPETENZE E INSEGNAMENTO</a:t>
            </a:r>
            <a:endParaRPr lang="it-IT"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r>
              <a:rPr lang="it-IT" b="1" dirty="0" smtClean="0"/>
              <a:t>adottare una pianificazione flessibile</a:t>
            </a:r>
            <a:r>
              <a:rPr lang="it-IT" dirty="0" smtClean="0"/>
              <a:t>: l’aggancio con problemi di realtà richiede un approccio strategico alla progettazione, fondato sulla messa a fuoco di alcune linee d’azione da adattare e calibrare durante lo sviluppo del percorso formativo;</a:t>
            </a:r>
          </a:p>
          <a:p>
            <a:r>
              <a:rPr lang="it-IT" b="1" dirty="0" smtClean="0"/>
              <a:t>praticare una valutazione per l’apprendimento</a:t>
            </a:r>
            <a:r>
              <a:rPr lang="it-IT" dirty="0" smtClean="0"/>
              <a:t>: la pratica consapevole  in cui si esprime l’apprendimento amplifica il potenziale formativo del momento </a:t>
            </a:r>
            <a:r>
              <a:rPr lang="it-IT" dirty="0" err="1" smtClean="0"/>
              <a:t>valutativo…</a:t>
            </a:r>
            <a:endParaRPr lang="it-IT" dirty="0" smtClean="0"/>
          </a:p>
          <a:p>
            <a:r>
              <a:rPr lang="it-IT" b="1" dirty="0" smtClean="0"/>
              <a:t>andare verso una minor chiusura disciplinare</a:t>
            </a:r>
            <a:r>
              <a:rPr lang="it-IT" dirty="0" smtClean="0"/>
              <a:t>: la realtà è per sua natura restia ad essere chiusa  nei recinti concettuali e metodologici delle singole discipline, necessita di una pluralità di sguardi attraverso cui osservare e comprendere la proprie esperienza;</a:t>
            </a:r>
            <a:endParaRPr lang="it-IT" dirty="0"/>
          </a:p>
        </p:txBody>
      </p:sp>
      <p:sp>
        <p:nvSpPr>
          <p:cNvPr id="5" name="Titolo 4"/>
          <p:cNvSpPr>
            <a:spLocks noGrp="1"/>
          </p:cNvSpPr>
          <p:nvPr>
            <p:ph type="title"/>
          </p:nvPr>
        </p:nvSpPr>
        <p:spPr/>
        <p:txBody>
          <a:bodyPr/>
          <a:lstStyle/>
          <a:p>
            <a:r>
              <a:rPr lang="it-IT" dirty="0" smtClean="0"/>
              <a:t>COMPETENZE E INSEGNAMENTO</a:t>
            </a:r>
            <a:endParaRPr lang="it-IT"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r>
              <a:rPr lang="it-IT" dirty="0" smtClean="0"/>
              <a:t> </a:t>
            </a:r>
            <a:r>
              <a:rPr lang="it-IT" b="1" dirty="0" smtClean="0"/>
              <a:t>convincere gli allievi a cambiare ‘mestiere’</a:t>
            </a:r>
            <a:r>
              <a:rPr lang="it-IT" dirty="0" smtClean="0"/>
              <a:t>: una diversa modalità con cui  avvicinarsi all’insegnamento non impatta solo con le resistenze del corpo docente, ma anche con gli stereotipi, le aspettative, i modelli culturali degli studenti, delle loro famiglie, della comunità sociale;</a:t>
            </a:r>
          </a:p>
          <a:p>
            <a:r>
              <a:rPr lang="it-IT" dirty="0" smtClean="0"/>
              <a:t>Visione dell’</a:t>
            </a:r>
            <a:r>
              <a:rPr lang="it-IT" b="1" dirty="0" smtClean="0"/>
              <a:t>insegnamento</a:t>
            </a:r>
            <a:r>
              <a:rPr lang="it-IT" dirty="0" smtClean="0"/>
              <a:t> riassumibile in alcuni tratti distintivi: </a:t>
            </a:r>
            <a:r>
              <a:rPr lang="it-IT" b="1" dirty="0" smtClean="0"/>
              <a:t>significativo</a:t>
            </a:r>
            <a:r>
              <a:rPr lang="it-IT" dirty="0" smtClean="0"/>
              <a:t> come integrazione e sviluppo delle nuove conoscenze entro il patrimonio culturale pregresso del soggetto; </a:t>
            </a:r>
            <a:r>
              <a:rPr lang="it-IT" b="1" dirty="0" smtClean="0"/>
              <a:t>attivo</a:t>
            </a:r>
            <a:r>
              <a:rPr lang="it-IT" dirty="0" smtClean="0"/>
              <a:t>, come coinvolgimento  consapevole dello studente.</a:t>
            </a:r>
            <a:endParaRPr lang="it-IT" dirty="0"/>
          </a:p>
        </p:txBody>
      </p:sp>
      <p:sp>
        <p:nvSpPr>
          <p:cNvPr id="5" name="Titolo 4"/>
          <p:cNvSpPr>
            <a:spLocks noGrp="1"/>
          </p:cNvSpPr>
          <p:nvPr>
            <p:ph type="title"/>
          </p:nvPr>
        </p:nvSpPr>
        <p:spPr/>
        <p:txBody>
          <a:bodyPr/>
          <a:lstStyle/>
          <a:p>
            <a:r>
              <a:rPr lang="it-IT" dirty="0" smtClean="0"/>
              <a:t>COMPETENZE E INSEGNAMENTO</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928802"/>
            <a:ext cx="7408333" cy="4197361"/>
          </a:xfrm>
        </p:spPr>
        <p:txBody>
          <a:bodyPr>
            <a:normAutofit fontScale="70000" lnSpcReduction="20000"/>
          </a:bodyPr>
          <a:lstStyle/>
          <a:p>
            <a:pPr fontAlgn="base"/>
            <a:r>
              <a:rPr lang="it-IT" b="1" dirty="0" smtClean="0"/>
              <a:t>la comunicazione nella madrelingua</a:t>
            </a:r>
            <a:r>
              <a:rPr lang="it-IT" dirty="0" smtClean="0"/>
              <a:t>, che è la capacità di esprimere e interpretare concetti, pensieri, sentimenti, fatti e opinioni in forma sia orale sia scritta (comprensione orale, espressione orale, comprensione scritta ed espressione scritta) e di interagire adeguatamente e in modo creativo sul piano linguistico in un’intera gamma di contesti culturali e sociali;</a:t>
            </a:r>
          </a:p>
          <a:p>
            <a:pPr fontAlgn="base"/>
            <a:r>
              <a:rPr lang="it-IT" b="1" dirty="0" smtClean="0"/>
              <a:t>la comunicazione in lingue straniere</a:t>
            </a:r>
            <a:r>
              <a:rPr lang="it-IT" dirty="0" smtClean="0"/>
              <a:t> che, oltre alle principali abilità richieste per la comunicazione nella madrelingua, richiede anche abilità quali la mediazione e la comprensione interculturale. Il livello di padronanza dipende da numerosi fattori e dalla capacità di ascoltare, parlare, leggere e scrivere;</a:t>
            </a:r>
          </a:p>
          <a:p>
            <a:pPr fontAlgn="base"/>
            <a:r>
              <a:rPr lang="it-IT" b="1" dirty="0" smtClean="0"/>
              <a:t>la competenza matematica e le competenze di base in campo scientifico e tecnologico</a:t>
            </a:r>
            <a:r>
              <a:rPr lang="it-IT" dirty="0" smtClean="0"/>
              <a:t>. La competenza matematica è l’abilità di sviluppare e applicare il pensiero matematico per risolvere una serie di problemi in situazioni quotidiane, ponendo l’accento sugli aspetti del processo, dell’attività e della conoscenza. Le competenze di base in campo scientifico e tecnologico riguardano la padronanza, l’uso e l’applicazione di conoscenze e metodologie che spiegano il mondo naturale. Tali competenze comportano la comprensione dei cambiamenti determinati dall’attività umana e la consapevolezza della responsabilità di ciascun cittadino;</a:t>
            </a:r>
          </a:p>
          <a:p>
            <a:endParaRPr lang="it-IT" dirty="0"/>
          </a:p>
        </p:txBody>
      </p:sp>
      <p:sp>
        <p:nvSpPr>
          <p:cNvPr id="5" name="Titolo 4"/>
          <p:cNvSpPr>
            <a:spLocks noGrp="1"/>
          </p:cNvSpPr>
          <p:nvPr>
            <p:ph type="title"/>
          </p:nvPr>
        </p:nvSpPr>
        <p:spPr/>
        <p:txBody>
          <a:bodyPr/>
          <a:lstStyle/>
          <a:p>
            <a:r>
              <a:rPr lang="it-IT" dirty="0" smtClean="0"/>
              <a:t>Le 8 competenze chiave</a:t>
            </a:r>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Allegato A al regolamento DPR 89/2010</a:t>
            </a:r>
          </a:p>
          <a:p>
            <a:pPr>
              <a:buNone/>
            </a:pPr>
            <a:r>
              <a:rPr lang="it-IT" dirty="0" smtClean="0"/>
              <a:t>Il sistema dei Licei consente allo studente di raggiungere risultati di apprendimento in parte comuni, in parte specifici dei distinti percorsi</a:t>
            </a:r>
          </a:p>
          <a:p>
            <a:pPr>
              <a:buNone/>
            </a:pPr>
            <a:endParaRPr lang="it-IT" dirty="0" smtClean="0"/>
          </a:p>
          <a:p>
            <a:pPr>
              <a:buNone/>
            </a:pPr>
            <a:r>
              <a:rPr lang="it-IT" dirty="0" smtClean="0"/>
              <a:t>La cultura liceale consente di approfondire e sviluppare conoscenze e abilità,  </a:t>
            </a:r>
            <a:r>
              <a:rPr lang="it-IT" b="1" dirty="0" smtClean="0"/>
              <a:t>maturare competenze </a:t>
            </a:r>
            <a:r>
              <a:rPr lang="it-IT" dirty="0" smtClean="0"/>
              <a:t>e acquisire strumenti nelle seguenti aree:</a:t>
            </a:r>
          </a:p>
          <a:p>
            <a:pPr>
              <a:buNone/>
            </a:pPr>
            <a:endParaRPr lang="it-IT" b="1" dirty="0"/>
          </a:p>
        </p:txBody>
      </p:sp>
      <p:sp>
        <p:nvSpPr>
          <p:cNvPr id="5" name="Titolo 4"/>
          <p:cNvSpPr>
            <a:spLocks noGrp="1"/>
          </p:cNvSpPr>
          <p:nvPr>
            <p:ph type="title"/>
          </p:nvPr>
        </p:nvSpPr>
        <p:spPr/>
        <p:txBody>
          <a:bodyPr/>
          <a:lstStyle/>
          <a:p>
            <a:r>
              <a:rPr lang="it-IT" dirty="0" smtClean="0"/>
              <a:t>Indicazioni nazionali per i Licei</a:t>
            </a:r>
            <a:endParaRPr lang="it-IT"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Metodologica</a:t>
            </a:r>
          </a:p>
          <a:p>
            <a:r>
              <a:rPr lang="it-IT" dirty="0" smtClean="0"/>
              <a:t>Logico – argomentativa</a:t>
            </a:r>
          </a:p>
          <a:p>
            <a:r>
              <a:rPr lang="it-IT" dirty="0" smtClean="0"/>
              <a:t>Linguistica e comunicativa</a:t>
            </a:r>
          </a:p>
          <a:p>
            <a:r>
              <a:rPr lang="it-IT" dirty="0" smtClean="0"/>
              <a:t>Storico – umanistica</a:t>
            </a:r>
          </a:p>
          <a:p>
            <a:r>
              <a:rPr lang="it-IT" dirty="0" smtClean="0"/>
              <a:t>Scientifica, matematica e tecnologica</a:t>
            </a:r>
            <a:endParaRPr lang="it-IT" dirty="0"/>
          </a:p>
        </p:txBody>
      </p:sp>
      <p:sp>
        <p:nvSpPr>
          <p:cNvPr id="5" name="Titolo 4"/>
          <p:cNvSpPr>
            <a:spLocks noGrp="1"/>
          </p:cNvSpPr>
          <p:nvPr>
            <p:ph type="title"/>
          </p:nvPr>
        </p:nvSpPr>
        <p:spPr/>
        <p:txBody>
          <a:bodyPr/>
          <a:lstStyle/>
          <a:p>
            <a:r>
              <a:rPr lang="it-IT" dirty="0" smtClean="0"/>
              <a:t>Indicazioni nazionali per i Licei</a:t>
            </a:r>
            <a:endParaRPr lang="it-IT"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 Riflettere sul  lavorare  per competenze nell’azione in classe mette in evidenza:</a:t>
            </a:r>
          </a:p>
          <a:p>
            <a:r>
              <a:rPr lang="it-IT" dirty="0" smtClean="0"/>
              <a:t> punti di forza</a:t>
            </a:r>
          </a:p>
          <a:p>
            <a:r>
              <a:rPr lang="it-IT" dirty="0" smtClean="0"/>
              <a:t>punti di debolezza</a:t>
            </a:r>
          </a:p>
          <a:p>
            <a:pPr algn="ctr">
              <a:buNone/>
            </a:pPr>
            <a:endParaRPr lang="it-IT" dirty="0" smtClean="0"/>
          </a:p>
          <a:p>
            <a:pPr algn="ctr">
              <a:buNone/>
            </a:pPr>
            <a:r>
              <a:rPr lang="it-IT" dirty="0" smtClean="0"/>
              <a:t> </a:t>
            </a:r>
            <a:r>
              <a:rPr lang="it-IT" b="1" dirty="0" smtClean="0"/>
              <a:t>Suggerisce ipotesi di  miglioramento</a:t>
            </a:r>
            <a:endParaRPr lang="it-IT" dirty="0"/>
          </a:p>
        </p:txBody>
      </p:sp>
      <p:sp>
        <p:nvSpPr>
          <p:cNvPr id="5" name="Titolo 4"/>
          <p:cNvSpPr>
            <a:spLocks noGrp="1"/>
          </p:cNvSpPr>
          <p:nvPr>
            <p:ph type="title"/>
          </p:nvPr>
        </p:nvSpPr>
        <p:spPr/>
        <p:txBody>
          <a:bodyPr/>
          <a:lstStyle/>
          <a:p>
            <a:r>
              <a:rPr lang="it-IT" dirty="0" smtClean="0"/>
              <a:t>Competenze e azioni in classe</a:t>
            </a: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algn="ctr">
              <a:buNone/>
            </a:pPr>
            <a:r>
              <a:rPr lang="it-IT" dirty="0" smtClean="0"/>
              <a:t> Punti di forza: </a:t>
            </a:r>
          </a:p>
          <a:p>
            <a:r>
              <a:rPr lang="it-IT" dirty="0" smtClean="0"/>
              <a:t> costruzione di conoscenze e abilità  a partire da esperienze pratiche </a:t>
            </a:r>
          </a:p>
          <a:p>
            <a:r>
              <a:rPr lang="it-IT" dirty="0" smtClean="0"/>
              <a:t>profilo d’uscita come insieme di traguardi da raggiungere </a:t>
            </a:r>
          </a:p>
          <a:p>
            <a:r>
              <a:rPr lang="it-IT" dirty="0" smtClean="0"/>
              <a:t>linee guida del Piano Triennale dell’Offerta Formativa</a:t>
            </a:r>
          </a:p>
          <a:p>
            <a:r>
              <a:rPr lang="it-IT" dirty="0" smtClean="0"/>
              <a:t>condivisione tra colleghi  di ambiti disciplinari diversi</a:t>
            </a:r>
          </a:p>
          <a:p>
            <a:r>
              <a:rPr lang="it-IT" dirty="0" smtClean="0"/>
              <a:t>strumenti e modalità di valutazione che permettono di identificare  i livelli di competenza in azione e non solo l’applicazione  di conoscenze</a:t>
            </a:r>
            <a:endParaRPr lang="it-IT" dirty="0"/>
          </a:p>
        </p:txBody>
      </p:sp>
      <p:sp>
        <p:nvSpPr>
          <p:cNvPr id="5" name="Titolo 4"/>
          <p:cNvSpPr>
            <a:spLocks noGrp="1"/>
          </p:cNvSpPr>
          <p:nvPr>
            <p:ph type="title"/>
          </p:nvPr>
        </p:nvSpPr>
        <p:spPr/>
        <p:txBody>
          <a:bodyPr/>
          <a:lstStyle/>
          <a:p>
            <a:r>
              <a:rPr lang="it-IT" dirty="0" smtClean="0"/>
              <a:t>Competenze e azioni in classe</a:t>
            </a:r>
            <a:endParaRPr lang="it-IT"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ctr">
              <a:buNone/>
            </a:pPr>
            <a:r>
              <a:rPr lang="it-IT" dirty="0" smtClean="0"/>
              <a:t> Punti di debolezza : </a:t>
            </a:r>
          </a:p>
          <a:p>
            <a:r>
              <a:rPr lang="it-IT" dirty="0" smtClean="0"/>
              <a:t> difficoltà a valutare le competenze degli studenti, perché siamo  abituati a valutare esclusivamente conoscenze e abilità in contesti rigidi </a:t>
            </a:r>
          </a:p>
          <a:p>
            <a:r>
              <a:rPr lang="it-IT" dirty="0" smtClean="0"/>
              <a:t>tempi di lavoro e fretta nel concludere le attività </a:t>
            </a:r>
          </a:p>
          <a:p>
            <a:r>
              <a:rPr lang="it-IT" dirty="0" smtClean="0"/>
              <a:t>eccessiva divisione tra le discipline </a:t>
            </a:r>
          </a:p>
          <a:p>
            <a:r>
              <a:rPr lang="it-IT" dirty="0" smtClean="0"/>
              <a:t>conoscenza  ‘tradizionale’ dei nodi essenziali dei concetti, dei nodi epistemologici e metodologici della disciplina</a:t>
            </a:r>
          </a:p>
          <a:p>
            <a:endParaRPr lang="it-IT" dirty="0"/>
          </a:p>
        </p:txBody>
      </p:sp>
      <p:sp>
        <p:nvSpPr>
          <p:cNvPr id="5" name="Titolo 4"/>
          <p:cNvSpPr>
            <a:spLocks noGrp="1"/>
          </p:cNvSpPr>
          <p:nvPr>
            <p:ph type="title"/>
          </p:nvPr>
        </p:nvSpPr>
        <p:spPr/>
        <p:txBody>
          <a:bodyPr/>
          <a:lstStyle/>
          <a:p>
            <a:r>
              <a:rPr lang="it-IT" dirty="0" smtClean="0"/>
              <a:t>Competenze e azioni in classe</a:t>
            </a:r>
            <a:endParaRPr lang="it-IT"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lgn="ctr">
              <a:buNone/>
            </a:pPr>
            <a:r>
              <a:rPr lang="it-IT" dirty="0" smtClean="0"/>
              <a:t>Linee di sviluppo: </a:t>
            </a:r>
          </a:p>
          <a:p>
            <a:r>
              <a:rPr lang="it-IT" dirty="0" smtClean="0"/>
              <a:t>cercare competenze trasversali essenziali da sviluppare nei diversi ambiti   sviluppare  competenze professionali secondo le indicazioni di </a:t>
            </a:r>
            <a:r>
              <a:rPr lang="it-IT" dirty="0" err="1" smtClean="0"/>
              <a:t>Perrenoud</a:t>
            </a:r>
            <a:r>
              <a:rPr lang="it-IT" dirty="0" smtClean="0"/>
              <a:t> (cfr.: 10 Nuove competenze professionali per insegnare, 1999)</a:t>
            </a:r>
          </a:p>
          <a:p>
            <a:r>
              <a:rPr lang="it-IT" dirty="0" smtClean="0"/>
              <a:t>lavorare per costruire curricoli essenziali, flessibili da contestualizzare in classe individuando i nuclei fondanti, gli argomenti irrinunciabili e le possibili interconnessioni tra i diversi campi</a:t>
            </a:r>
          </a:p>
          <a:p>
            <a:r>
              <a:rPr lang="it-IT" dirty="0" smtClean="0"/>
              <a:t>proporre  vere esperienze perché l’esperienza è complessa per natura. </a:t>
            </a:r>
            <a:endParaRPr lang="it-IT" dirty="0"/>
          </a:p>
        </p:txBody>
      </p:sp>
      <p:sp>
        <p:nvSpPr>
          <p:cNvPr id="5" name="Titolo 4"/>
          <p:cNvSpPr>
            <a:spLocks noGrp="1"/>
          </p:cNvSpPr>
          <p:nvPr>
            <p:ph type="title"/>
          </p:nvPr>
        </p:nvSpPr>
        <p:spPr/>
        <p:txBody>
          <a:bodyPr/>
          <a:lstStyle/>
          <a:p>
            <a:r>
              <a:rPr lang="it-IT" dirty="0" smtClean="0"/>
              <a:t>Competenze e azioni in classe</a:t>
            </a:r>
            <a:endParaRPr lang="it-IT"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dirty="0" smtClean="0"/>
              <a:t>1) organizzare ed animare situazioni d’apprendimento; </a:t>
            </a:r>
          </a:p>
          <a:p>
            <a:r>
              <a:rPr lang="it-IT" dirty="0" smtClean="0"/>
              <a:t>2) gestire la progressione degli apprendimenti; </a:t>
            </a:r>
          </a:p>
          <a:p>
            <a:r>
              <a:rPr lang="it-IT" dirty="0" smtClean="0"/>
              <a:t>3) ideare/far evolvere dispositivi di differenziazione; </a:t>
            </a:r>
          </a:p>
          <a:p>
            <a:r>
              <a:rPr lang="it-IT" dirty="0" smtClean="0"/>
              <a:t>4) coinvolgere gli alunni nei loro apprendimenti e nel loro lavoro; 5) lavorare in gruppo; </a:t>
            </a:r>
          </a:p>
          <a:p>
            <a:r>
              <a:rPr lang="it-IT" dirty="0" smtClean="0"/>
              <a:t>6) partecipare alla gestione  della scuola; </a:t>
            </a:r>
          </a:p>
          <a:p>
            <a:r>
              <a:rPr lang="it-IT" dirty="0" smtClean="0"/>
              <a:t>7) informare e coinvolgere i genitori;</a:t>
            </a:r>
          </a:p>
          <a:p>
            <a:r>
              <a:rPr lang="it-IT" dirty="0" smtClean="0"/>
              <a:t> 8) servirsi delle nuove tecnologie;</a:t>
            </a:r>
          </a:p>
          <a:p>
            <a:r>
              <a:rPr lang="it-IT" dirty="0" smtClean="0"/>
              <a:t> 9) affrontare i doveri e i dilemmi etici della professione; </a:t>
            </a:r>
          </a:p>
          <a:p>
            <a:r>
              <a:rPr lang="it-IT" dirty="0" smtClean="0"/>
              <a:t>10) gestire la propria formazione continua. </a:t>
            </a:r>
          </a:p>
          <a:p>
            <a:endParaRPr lang="it-IT" dirty="0"/>
          </a:p>
        </p:txBody>
      </p:sp>
      <p:sp>
        <p:nvSpPr>
          <p:cNvPr id="5" name="Titolo 4"/>
          <p:cNvSpPr>
            <a:spLocks noGrp="1"/>
          </p:cNvSpPr>
          <p:nvPr>
            <p:ph type="title"/>
          </p:nvPr>
        </p:nvSpPr>
        <p:spPr/>
        <p:txBody>
          <a:bodyPr>
            <a:normAutofit fontScale="90000"/>
          </a:bodyPr>
          <a:lstStyle/>
          <a:p>
            <a:r>
              <a:rPr lang="it-IT" dirty="0" smtClean="0"/>
              <a:t>10 Nuove competenze professionali per insegnare</a:t>
            </a:r>
            <a:endParaRPr lang="it-IT"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47500" lnSpcReduction="20000"/>
          </a:bodyPr>
          <a:lstStyle/>
          <a:p>
            <a:pPr algn="ctr"/>
            <a:r>
              <a:rPr lang="it-IT" sz="3300" dirty="0" smtClean="0"/>
              <a:t>Come stimolare processi cognitivi superiori?</a:t>
            </a:r>
          </a:p>
          <a:p>
            <a:pPr algn="ctr"/>
            <a:r>
              <a:rPr lang="it-IT" sz="3300" dirty="0" smtClean="0"/>
              <a:t> Come stimolare  l’attivazione di strategie e l’uso di risorse?</a:t>
            </a:r>
          </a:p>
          <a:p>
            <a:pPr algn="just">
              <a:buNone/>
            </a:pPr>
            <a:r>
              <a:rPr lang="it-IT" sz="3300" dirty="0" smtClean="0"/>
              <a:t>Mediante un compito che deve essere:</a:t>
            </a:r>
          </a:p>
          <a:p>
            <a:pPr algn="just">
              <a:buNone/>
            </a:pPr>
            <a:r>
              <a:rPr lang="it-IT" sz="3300" dirty="0" smtClean="0"/>
              <a:t>aperto e complesso (vs esercizi  riproduttivi e meccanici) </a:t>
            </a:r>
          </a:p>
          <a:p>
            <a:pPr algn="just">
              <a:buNone/>
            </a:pPr>
            <a:r>
              <a:rPr lang="it-IT" sz="3300" dirty="0" smtClean="0"/>
              <a:t>delimitato da vincoli (il tempo) </a:t>
            </a:r>
          </a:p>
          <a:p>
            <a:pPr algn="just">
              <a:buNone/>
            </a:pPr>
            <a:r>
              <a:rPr lang="it-IT" sz="3300" dirty="0" smtClean="0"/>
              <a:t>agganciato alla realtà di chi apprende</a:t>
            </a:r>
          </a:p>
          <a:p>
            <a:pPr algn="just">
              <a:buNone/>
            </a:pPr>
            <a:r>
              <a:rPr lang="it-IT" sz="3300" dirty="0" smtClean="0"/>
              <a:t>realizzabile in un ambiente aperto alla discussione, al confronto, alla riflessione </a:t>
            </a:r>
          </a:p>
          <a:p>
            <a:pPr algn="just">
              <a:buNone/>
            </a:pPr>
            <a:r>
              <a:rPr lang="it-IT" sz="3300" dirty="0" smtClean="0"/>
              <a:t> attento al potenziale di apprendimento e al suo sviluppo attraverso l’interazione  con il docente e i compagni (zona prossimale)</a:t>
            </a:r>
          </a:p>
          <a:p>
            <a:pPr algn="just">
              <a:buNone/>
            </a:pPr>
            <a:r>
              <a:rPr lang="it-IT" sz="3300" dirty="0" smtClean="0"/>
              <a:t>valutabile  in base a criteri espliciti e condivisi </a:t>
            </a:r>
          </a:p>
          <a:p>
            <a:pPr algn="just">
              <a:buNone/>
            </a:pPr>
            <a:r>
              <a:rPr lang="it-IT" sz="3300" dirty="0" smtClean="0"/>
              <a:t> deve richiedere impegno</a:t>
            </a:r>
          </a:p>
          <a:p>
            <a:pPr algn="just">
              <a:buNone/>
            </a:pPr>
            <a:r>
              <a:rPr lang="it-IT" sz="3300" dirty="0" smtClean="0"/>
              <a:t>deve permettere di  generare molteplici soluzioni</a:t>
            </a:r>
          </a:p>
          <a:p>
            <a:pPr algn="just">
              <a:buNone/>
            </a:pPr>
            <a:endParaRPr lang="it-IT" sz="3300" dirty="0" smtClean="0"/>
          </a:p>
          <a:p>
            <a:pPr algn="just">
              <a:buNone/>
            </a:pPr>
            <a:endParaRPr lang="it-IT" sz="3300" dirty="0" smtClean="0"/>
          </a:p>
        </p:txBody>
      </p:sp>
      <p:sp>
        <p:nvSpPr>
          <p:cNvPr id="5" name="Titolo 4"/>
          <p:cNvSpPr>
            <a:spLocks noGrp="1"/>
          </p:cNvSpPr>
          <p:nvPr>
            <p:ph type="title"/>
          </p:nvPr>
        </p:nvSpPr>
        <p:spPr/>
        <p:txBody>
          <a:bodyPr/>
          <a:lstStyle/>
          <a:p>
            <a:r>
              <a:rPr lang="it-IT" dirty="0" smtClean="0"/>
              <a:t>Competenze e azioni in classe</a:t>
            </a:r>
            <a:endParaRPr lang="it-IT"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a:buNone/>
            </a:pPr>
            <a:r>
              <a:rPr lang="it-IT" dirty="0" smtClean="0"/>
              <a:t>Il compito:</a:t>
            </a:r>
          </a:p>
          <a:p>
            <a:pPr>
              <a:buNone/>
            </a:pPr>
            <a:r>
              <a:rPr lang="it-IT" dirty="0" smtClean="0"/>
              <a:t>riguarda un punto nodale della disciplina?</a:t>
            </a:r>
          </a:p>
          <a:p>
            <a:pPr>
              <a:buNone/>
            </a:pPr>
            <a:r>
              <a:rPr lang="it-IT" dirty="0" smtClean="0"/>
              <a:t>contestualizzato e mirato ad uno scopo?</a:t>
            </a:r>
          </a:p>
          <a:p>
            <a:pPr>
              <a:buNone/>
            </a:pPr>
            <a:r>
              <a:rPr lang="it-IT" dirty="0" smtClean="0"/>
              <a:t>agganciato alla realtà del discente?</a:t>
            </a:r>
          </a:p>
          <a:p>
            <a:pPr>
              <a:buNone/>
            </a:pPr>
            <a:r>
              <a:rPr lang="it-IT" dirty="0" smtClean="0"/>
              <a:t>integra conoscenze, abilità e stimola a fare anziché dimostrare di sapere? </a:t>
            </a:r>
          </a:p>
          <a:p>
            <a:pPr>
              <a:buNone/>
            </a:pPr>
            <a:r>
              <a:rPr lang="it-IT" dirty="0" smtClean="0"/>
              <a:t>attiva strategie e l’uso di risorse?</a:t>
            </a:r>
          </a:p>
          <a:p>
            <a:pPr>
              <a:buNone/>
            </a:pPr>
            <a:r>
              <a:rPr lang="it-IT" dirty="0" smtClean="0"/>
              <a:t>aperto e permette uno sviluppo differenziato?</a:t>
            </a:r>
          </a:p>
          <a:p>
            <a:pPr>
              <a:buNone/>
            </a:pPr>
            <a:r>
              <a:rPr lang="it-IT" dirty="0" smtClean="0"/>
              <a:t>richiede la negoziazione di significati e il confronto con i compagni?</a:t>
            </a:r>
          </a:p>
          <a:p>
            <a:pPr>
              <a:buNone/>
            </a:pPr>
            <a:r>
              <a:rPr lang="it-IT" dirty="0" smtClean="0"/>
              <a:t>fornisce chiare indicazioni su come deve essere eseguito e sul prodotto finale?</a:t>
            </a:r>
          </a:p>
          <a:p>
            <a:pPr>
              <a:buNone/>
            </a:pPr>
            <a:r>
              <a:rPr lang="it-IT" dirty="0" smtClean="0"/>
              <a:t>incoraggia la riflessione sul modo in cui l’alunno  ha appreso? </a:t>
            </a:r>
          </a:p>
          <a:p>
            <a:pPr>
              <a:buNone/>
            </a:pPr>
            <a:r>
              <a:rPr lang="it-IT" dirty="0" smtClean="0"/>
              <a:t>suggerisce i criteri  in base ai quali condurre la valutazione e l’autovalutazione?</a:t>
            </a:r>
          </a:p>
          <a:p>
            <a:pPr>
              <a:buNone/>
            </a:pPr>
            <a:r>
              <a:rPr lang="it-IT" dirty="0" smtClean="0"/>
              <a:t> </a:t>
            </a:r>
            <a:endParaRPr lang="it-IT" dirty="0"/>
          </a:p>
        </p:txBody>
      </p:sp>
      <p:sp>
        <p:nvSpPr>
          <p:cNvPr id="5" name="Titolo 4"/>
          <p:cNvSpPr>
            <a:spLocks noGrp="1"/>
          </p:cNvSpPr>
          <p:nvPr>
            <p:ph type="title"/>
          </p:nvPr>
        </p:nvSpPr>
        <p:spPr/>
        <p:txBody>
          <a:bodyPr/>
          <a:lstStyle/>
          <a:p>
            <a:r>
              <a:rPr lang="it-IT" dirty="0" smtClean="0"/>
              <a:t>Competenze e azioni in classe</a:t>
            </a:r>
            <a:endParaRPr lang="it-IT"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ctr">
              <a:buNone/>
            </a:pPr>
            <a:r>
              <a:rPr lang="it-IT" dirty="0" smtClean="0"/>
              <a:t>Imparare a descrivere </a:t>
            </a:r>
          </a:p>
          <a:p>
            <a:pPr algn="ctr">
              <a:buNone/>
            </a:pPr>
            <a:r>
              <a:rPr lang="it-IT" dirty="0" smtClean="0"/>
              <a:t> Saper descrivere è  importante: </a:t>
            </a:r>
          </a:p>
          <a:p>
            <a:r>
              <a:rPr lang="it-IT" dirty="0" smtClean="0"/>
              <a:t>per </a:t>
            </a:r>
            <a:r>
              <a:rPr lang="it-IT" b="1" dirty="0" smtClean="0"/>
              <a:t>progettare compiti complessi  di apprendimento</a:t>
            </a:r>
            <a:r>
              <a:rPr lang="it-IT" dirty="0" smtClean="0"/>
              <a:t>: progettare un’attività significa chiedersi quale aspetto di competenza si intende sviluppare e dove si vuole arrivare in termini di ‘fili lunghi’ (sviluppo della competenza) e ‘fili corti’ (aspetti specifici della competenza) </a:t>
            </a:r>
            <a:endParaRPr lang="it-IT" dirty="0"/>
          </a:p>
        </p:txBody>
      </p:sp>
      <p:sp>
        <p:nvSpPr>
          <p:cNvPr id="5" name="Titolo 4"/>
          <p:cNvSpPr>
            <a:spLocks noGrp="1"/>
          </p:cNvSpPr>
          <p:nvPr>
            <p:ph type="title"/>
          </p:nvPr>
        </p:nvSpPr>
        <p:spPr/>
        <p:txBody>
          <a:bodyPr>
            <a:normAutofit fontScale="90000"/>
          </a:bodyPr>
          <a:lstStyle/>
          <a:p>
            <a:r>
              <a:rPr lang="it-IT" dirty="0" smtClean="0"/>
              <a:t>DESCRIVERE E VALUTARE TRAGUARDI </a:t>
            </a:r>
            <a:r>
              <a:rPr lang="it-IT" dirty="0" err="1" smtClean="0"/>
              <a:t>DI</a:t>
            </a:r>
            <a:r>
              <a:rPr lang="it-IT" dirty="0" smtClean="0"/>
              <a:t> COMPETENZA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143116"/>
            <a:ext cx="7408333" cy="4143404"/>
          </a:xfrm>
        </p:spPr>
        <p:txBody>
          <a:bodyPr>
            <a:normAutofit fontScale="70000" lnSpcReduction="20000"/>
          </a:bodyPr>
          <a:lstStyle/>
          <a:p>
            <a:pPr fontAlgn="base"/>
            <a:r>
              <a:rPr lang="it-IT" b="1" dirty="0" smtClean="0"/>
              <a:t>la competenza digitale</a:t>
            </a:r>
            <a:r>
              <a:rPr lang="it-IT" dirty="0" smtClean="0"/>
              <a:t> consiste nel saper utilizzare con dimestichezza e spirito critico le tecnologie della società dell’informazione (TSI) e richiede quindi abilità di base nelle tecnologie dell’informazione e della comunicazione (TIC);</a:t>
            </a:r>
          </a:p>
          <a:p>
            <a:pPr fontAlgn="base"/>
            <a:r>
              <a:rPr lang="it-IT" b="1" dirty="0" smtClean="0"/>
              <a:t>imparare ad imparare</a:t>
            </a:r>
            <a:r>
              <a:rPr lang="it-IT" dirty="0" smtClean="0"/>
              <a:t> è collegata all’apprendimento, all’abilità di perseverare nell’apprendimento, di organizzare il proprio apprendimento sia a livello individuale che in gruppo, a seconda delle proprie necessità, e alla consapevolezza relativa a metodi e opportunità;</a:t>
            </a:r>
          </a:p>
          <a:p>
            <a:pPr fontAlgn="base"/>
            <a:r>
              <a:rPr lang="it-IT" b="1" dirty="0" smtClean="0"/>
              <a:t>le competenze sociali e civiche</a:t>
            </a:r>
            <a:r>
              <a:rPr lang="it-IT" dirty="0" smtClean="0"/>
              <a:t>. Per competenze sociali si intendono competenze personali, interpersonali e interculturali e tutte le forme di comportamento che consentono alle persone di partecipare in modo efficace e costruttivo alla vita sociale e lavorativa. La competenza sociale è collegata al benessere personale e sociale. È essenziale comprendere i codici di comportamento e le maniere nei diversi ambienti in cui le persone agiscono. La competenza civica e in particolare la conoscenza di concetti e strutture sociopolitici (democrazia, giustizia, uguaglianza, cittadinanza e diritti civili) dota le persone degli strumenti per impegnarsi a una partecipazione attiva e democratica;</a:t>
            </a:r>
          </a:p>
          <a:p>
            <a:endParaRPr lang="it-IT" dirty="0"/>
          </a:p>
        </p:txBody>
      </p:sp>
      <p:sp>
        <p:nvSpPr>
          <p:cNvPr id="5" name="Titolo 4"/>
          <p:cNvSpPr>
            <a:spLocks noGrp="1"/>
          </p:cNvSpPr>
          <p:nvPr>
            <p:ph type="title"/>
          </p:nvPr>
        </p:nvSpPr>
        <p:spPr/>
        <p:txBody>
          <a:bodyPr/>
          <a:lstStyle/>
          <a:p>
            <a:r>
              <a:rPr lang="it-IT" dirty="0" smtClean="0"/>
              <a:t>Le 8 competenze chiave</a:t>
            </a:r>
            <a:endParaRPr lang="it-IT"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dirty="0" smtClean="0"/>
              <a:t>per </a:t>
            </a:r>
            <a:r>
              <a:rPr lang="it-IT" b="1" dirty="0" smtClean="0"/>
              <a:t>monitorare, osservare e documentare il processo</a:t>
            </a:r>
            <a:r>
              <a:rPr lang="it-IT" dirty="0" smtClean="0"/>
              <a:t>:</a:t>
            </a:r>
          </a:p>
          <a:p>
            <a:pPr>
              <a:buNone/>
            </a:pPr>
            <a:r>
              <a:rPr lang="it-IT" dirty="0" smtClean="0"/>
              <a:t>progettare attività per lo sviluppo di competenze richiede di esplicitare, e cioè descrivere in modo osservabile, cosa si vuole che l’alunno arrivi a sapere e a saper fare. I descrittori forniscono contestualmente i criteri per la valutazione in itinere</a:t>
            </a:r>
          </a:p>
          <a:p>
            <a:r>
              <a:rPr lang="it-IT" dirty="0" smtClean="0"/>
              <a:t>per </a:t>
            </a:r>
            <a:r>
              <a:rPr lang="it-IT" b="1" dirty="0" smtClean="0"/>
              <a:t>valutare alla fine di un percorso:</a:t>
            </a:r>
          </a:p>
          <a:p>
            <a:r>
              <a:rPr lang="it-IT" dirty="0" smtClean="0"/>
              <a:t>i descrittori forniscono un linguaggio trasparente che aiuta a vedere l’evoluzione di una competenza sull’asse della continuità. L’uso dei descrittori facilita la progettazione del curricolo in verticale</a:t>
            </a:r>
            <a:endParaRPr lang="it-IT" dirty="0"/>
          </a:p>
        </p:txBody>
      </p:sp>
      <p:sp>
        <p:nvSpPr>
          <p:cNvPr id="5" name="Titolo 4"/>
          <p:cNvSpPr>
            <a:spLocks noGrp="1"/>
          </p:cNvSpPr>
          <p:nvPr>
            <p:ph type="title"/>
          </p:nvPr>
        </p:nvSpPr>
        <p:spPr/>
        <p:txBody>
          <a:bodyPr>
            <a:normAutofit fontScale="90000"/>
          </a:bodyPr>
          <a:lstStyle/>
          <a:p>
            <a:r>
              <a:rPr lang="it-IT" dirty="0" smtClean="0"/>
              <a:t>DESCRIVERE E VALUTARE TRAGUARDI </a:t>
            </a:r>
            <a:r>
              <a:rPr lang="it-IT" dirty="0" err="1" smtClean="0"/>
              <a:t>DI</a:t>
            </a:r>
            <a:r>
              <a:rPr lang="it-IT" dirty="0" smtClean="0"/>
              <a:t> COMPETENZA </a:t>
            </a:r>
            <a:endParaRPr lang="it-IT"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a:buNone/>
            </a:pPr>
            <a:r>
              <a:rPr lang="it-IT" dirty="0" smtClean="0"/>
              <a:t>I descrittori forniscono i criteri di valutazione … attraverso: </a:t>
            </a:r>
          </a:p>
          <a:p>
            <a:pPr>
              <a:buNone/>
            </a:pPr>
            <a:r>
              <a:rPr lang="it-IT" dirty="0" smtClean="0"/>
              <a:t>• l’uso di criteri espliciti, condivisi o costruiti insieme, anche per la (auto)valutazione</a:t>
            </a:r>
          </a:p>
          <a:p>
            <a:pPr>
              <a:buNone/>
            </a:pPr>
            <a:r>
              <a:rPr lang="it-IT" dirty="0" smtClean="0"/>
              <a:t>• la riflessione sulle procedure e sui punti di forza e debolezza il confronto e discussione con i compagni</a:t>
            </a:r>
          </a:p>
          <a:p>
            <a:pPr>
              <a:buNone/>
            </a:pPr>
            <a:r>
              <a:rPr lang="it-IT" dirty="0" smtClean="0"/>
              <a:t>• l’osservazione e feedback dell’insegnante (uso di griglie, note sul campo, registrazione di incidenti </a:t>
            </a:r>
            <a:r>
              <a:rPr lang="it-IT" dirty="0" err="1" smtClean="0"/>
              <a:t>critici…</a:t>
            </a:r>
            <a:r>
              <a:rPr lang="it-IT" dirty="0" smtClean="0"/>
              <a:t>)</a:t>
            </a:r>
          </a:p>
          <a:p>
            <a:pPr>
              <a:buNone/>
            </a:pPr>
            <a:r>
              <a:rPr lang="it-IT" dirty="0" smtClean="0"/>
              <a:t>• il feedback degli alunni,libero o guidato, colloqui informali, interviste (individuali, di gruppo) </a:t>
            </a:r>
            <a:endParaRPr lang="it-IT" dirty="0"/>
          </a:p>
        </p:txBody>
      </p:sp>
      <p:sp>
        <p:nvSpPr>
          <p:cNvPr id="5" name="Titolo 4"/>
          <p:cNvSpPr>
            <a:spLocks noGrp="1"/>
          </p:cNvSpPr>
          <p:nvPr>
            <p:ph type="title"/>
          </p:nvPr>
        </p:nvSpPr>
        <p:spPr/>
        <p:txBody>
          <a:bodyPr>
            <a:normAutofit fontScale="90000"/>
          </a:bodyPr>
          <a:lstStyle/>
          <a:p>
            <a:r>
              <a:rPr lang="it-IT" dirty="0" smtClean="0"/>
              <a:t>DESCRIVERE E VALUTARE TRAGUARDI </a:t>
            </a:r>
            <a:r>
              <a:rPr lang="it-IT" dirty="0" err="1" smtClean="0"/>
              <a:t>DI</a:t>
            </a:r>
            <a:r>
              <a:rPr lang="it-IT" dirty="0" smtClean="0"/>
              <a:t> COMPETENZA </a:t>
            </a:r>
            <a:endParaRPr lang="it-IT"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algn="ctr">
              <a:buNone/>
            </a:pPr>
            <a:r>
              <a:rPr lang="it-IT" sz="3200" i="1" dirty="0" smtClean="0"/>
              <a:t>A me pare che quelle scienze </a:t>
            </a:r>
            <a:r>
              <a:rPr lang="it-IT" sz="3200" i="1" dirty="0" err="1" smtClean="0"/>
              <a:t>sieno</a:t>
            </a:r>
            <a:r>
              <a:rPr lang="it-IT" sz="3200" i="1" dirty="0" smtClean="0"/>
              <a:t> vane e piene di errori le quali non sono nate dall’esperienza, madre di ogni certezza, e che </a:t>
            </a:r>
            <a:r>
              <a:rPr lang="it-IT" sz="3200" b="1" i="1" dirty="0" smtClean="0"/>
              <a:t>non terminano in nota esperienza</a:t>
            </a:r>
            <a:r>
              <a:rPr lang="it-IT" sz="3200" i="1" dirty="0" smtClean="0"/>
              <a:t>, cioè che la loro origine, o mezzo, o fine, non passa per nessuno de' cinque sensi.</a:t>
            </a:r>
          </a:p>
          <a:p>
            <a:pPr algn="ctr"/>
            <a:endParaRPr lang="it-IT" sz="3200" i="1" dirty="0" smtClean="0"/>
          </a:p>
          <a:p>
            <a:pPr algn="ctr">
              <a:buNone/>
            </a:pPr>
            <a:r>
              <a:rPr lang="it-IT" sz="3200" i="1" dirty="0" smtClean="0"/>
              <a:t>(Trattato della pittura, parte prima,29)</a:t>
            </a:r>
          </a:p>
          <a:p>
            <a:pPr algn="ctr">
              <a:buNone/>
            </a:pPr>
            <a:r>
              <a:rPr lang="it-IT" sz="3200" i="1" dirty="0" smtClean="0"/>
              <a:t> </a:t>
            </a:r>
            <a:endParaRPr lang="it-IT" sz="3200" i="1" dirty="0"/>
          </a:p>
        </p:txBody>
      </p:sp>
      <p:sp>
        <p:nvSpPr>
          <p:cNvPr id="5" name="Titolo 4"/>
          <p:cNvSpPr>
            <a:spLocks noGrp="1"/>
          </p:cNvSpPr>
          <p:nvPr>
            <p:ph type="title"/>
          </p:nvPr>
        </p:nvSpPr>
        <p:spPr/>
        <p:txBody>
          <a:bodyPr/>
          <a:lstStyle/>
          <a:p>
            <a:r>
              <a:rPr lang="it-IT" dirty="0" smtClean="0"/>
              <a:t>Leonardo da Vinci</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000240"/>
            <a:ext cx="7408333" cy="4125923"/>
          </a:xfrm>
        </p:spPr>
        <p:txBody>
          <a:bodyPr>
            <a:normAutofit fontScale="70000" lnSpcReduction="20000"/>
          </a:bodyPr>
          <a:lstStyle/>
          <a:p>
            <a:pPr fontAlgn="base"/>
            <a:r>
              <a:rPr lang="it-IT" b="1" dirty="0" smtClean="0"/>
              <a:t>senso di iniziativa e di imprenditorialità</a:t>
            </a:r>
            <a:r>
              <a:rPr lang="it-IT" dirty="0" smtClean="0"/>
              <a:t> significa saper tradurre le idee in azione. In ciò rientrano la creatività, l'innovazione e l'assunzione di rischi, come anche la capacità di pianificare e di gestire progetti per raggiungere obiettivi. L’individuo è consapevole del contesto in cui lavora ed è in grado di cogliere le opportunità che gli si offrono. È il punto di partenza per acquisire le abilità e le conoscenze più specifiche di cui hanno bisogno coloro che avviano o contribuiscono ad un’attività sociale o commerciale. Essa dovrebbe includere la consapevolezza dei valori etici e promuovere il buon governo;</a:t>
            </a:r>
          </a:p>
          <a:p>
            <a:pPr fontAlgn="base"/>
            <a:r>
              <a:rPr lang="it-IT" b="1" dirty="0" smtClean="0"/>
              <a:t>consapevolezza ed espressione culturali</a:t>
            </a:r>
            <a:r>
              <a:rPr lang="it-IT" dirty="0" smtClean="0"/>
              <a:t>, che implicano la consapevolezza dell’importanza dell’espressione creativa di idee, esperienze ed emozioni attraverso un’ampia varietà di mezzi di comunicazione, compresi la musica, le arti dello spettacolo, la letteratura e le arti visive.</a:t>
            </a:r>
          </a:p>
          <a:p>
            <a:pPr fontAlgn="base"/>
            <a:endParaRPr lang="it-IT" dirty="0" smtClean="0"/>
          </a:p>
          <a:p>
            <a:pPr fontAlgn="base"/>
            <a:r>
              <a:rPr lang="it-IT" dirty="0" smtClean="0"/>
              <a:t>Le competenze chiave sono tutte interdipendenti e ogni volta l’accento è posto sul pensiero critico, la creatività, l’iniziativa, la capacità di risolvere problemi, la valutazione del rischio, la presa di decisioni e la gestione costruttiva delle emozioni.</a:t>
            </a:r>
          </a:p>
          <a:p>
            <a:endParaRPr lang="it-IT" dirty="0"/>
          </a:p>
        </p:txBody>
      </p:sp>
      <p:sp>
        <p:nvSpPr>
          <p:cNvPr id="5" name="Titolo 4"/>
          <p:cNvSpPr>
            <a:spLocks noGrp="1"/>
          </p:cNvSpPr>
          <p:nvPr>
            <p:ph type="title"/>
          </p:nvPr>
        </p:nvSpPr>
        <p:spPr/>
        <p:txBody>
          <a:bodyPr/>
          <a:lstStyle/>
          <a:p>
            <a:r>
              <a:rPr lang="it-IT" dirty="0" smtClean="0"/>
              <a:t>Le 8 competenze chiave</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857364"/>
            <a:ext cx="7408333" cy="4268799"/>
          </a:xfrm>
        </p:spPr>
        <p:txBody>
          <a:bodyPr>
            <a:normAutofit fontScale="92500" lnSpcReduction="20000"/>
          </a:bodyPr>
          <a:lstStyle/>
          <a:p>
            <a:r>
              <a:rPr lang="it-IT" dirty="0" smtClean="0"/>
              <a:t>1) Imparare ad imparare</a:t>
            </a:r>
          </a:p>
          <a:p>
            <a:r>
              <a:rPr lang="it-IT" dirty="0" smtClean="0"/>
              <a:t>2) Progettare</a:t>
            </a:r>
          </a:p>
          <a:p>
            <a:r>
              <a:rPr lang="it-IT" dirty="0" smtClean="0"/>
              <a:t>3) Comunicare</a:t>
            </a:r>
          </a:p>
          <a:p>
            <a:r>
              <a:rPr lang="it-IT" dirty="0" smtClean="0"/>
              <a:t>4) Collaborare e partecipare</a:t>
            </a:r>
          </a:p>
          <a:p>
            <a:r>
              <a:rPr lang="it-IT" dirty="0" smtClean="0"/>
              <a:t>5) Agire in modo autonomo e responsabile</a:t>
            </a:r>
          </a:p>
          <a:p>
            <a:r>
              <a:rPr lang="it-IT" dirty="0" smtClean="0"/>
              <a:t>6) Risolvere problemi</a:t>
            </a:r>
          </a:p>
          <a:p>
            <a:r>
              <a:rPr lang="it-IT" dirty="0" smtClean="0"/>
              <a:t>7) Individuare collegamenti e relazioni</a:t>
            </a:r>
          </a:p>
          <a:p>
            <a:r>
              <a:rPr lang="it-IT" dirty="0" smtClean="0"/>
              <a:t>8) Acquisire ed interpretare l’informazione</a:t>
            </a:r>
          </a:p>
          <a:p>
            <a:endParaRPr lang="it-IT" dirty="0" smtClean="0"/>
          </a:p>
          <a:p>
            <a:r>
              <a:rPr lang="it-IT" dirty="0" smtClean="0"/>
              <a:t>Dal DM 139 del 22 agosto 2007 – Regolamento recante norme di adempimento dell’obbligo di istruzione (Min. Fioroni)</a:t>
            </a:r>
            <a:endParaRPr lang="it-IT" dirty="0"/>
          </a:p>
        </p:txBody>
      </p:sp>
      <p:sp>
        <p:nvSpPr>
          <p:cNvPr id="5" name="Titolo 4"/>
          <p:cNvSpPr>
            <a:spLocks noGrp="1"/>
          </p:cNvSpPr>
          <p:nvPr>
            <p:ph type="title"/>
          </p:nvPr>
        </p:nvSpPr>
        <p:spPr/>
        <p:txBody>
          <a:bodyPr>
            <a:normAutofit/>
          </a:bodyPr>
          <a:lstStyle/>
          <a:p>
            <a:r>
              <a:rPr lang="it-IT" sz="3200" dirty="0" smtClean="0"/>
              <a:t>Competenze chiave di cittadinanza da acquisire al termine dell’istruzione obbligatoria</a:t>
            </a:r>
            <a:endParaRPr lang="it-IT"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2194</TotalTime>
  <Words>5515</Words>
  <Application>Microsoft Office PowerPoint</Application>
  <PresentationFormat>Presentazione su schermo (4:3)</PresentationFormat>
  <Paragraphs>481</Paragraphs>
  <Slides>72</Slides>
  <Notes>16</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72</vt:i4>
      </vt:variant>
    </vt:vector>
  </HeadingPairs>
  <TitlesOfParts>
    <vt:vector size="74" baseType="lpstr">
      <vt:lpstr>Onde</vt:lpstr>
      <vt:lpstr>Diapositiva</vt:lpstr>
      <vt:lpstr>Cos’è una competenza?</vt:lpstr>
      <vt:lpstr>Cos’è una competenza?</vt:lpstr>
      <vt:lpstr>LE COMPETENZE COME CARATTERISTICHE INDIVIDUALI</vt:lpstr>
      <vt:lpstr>Le competenze chiave per l’apprendimento permanente</vt:lpstr>
      <vt:lpstr>Le competenze chiave per l’apprendimento permanente</vt:lpstr>
      <vt:lpstr>Le 8 competenze chiave</vt:lpstr>
      <vt:lpstr>Le 8 competenze chiave</vt:lpstr>
      <vt:lpstr>Le 8 competenze chiave</vt:lpstr>
      <vt:lpstr>Competenze chiave di cittadinanza da acquisire al termine dell’istruzione obbligatoria</vt:lpstr>
      <vt:lpstr>Le competenze di base negli assi culturali dell’obbligo di istruzione</vt:lpstr>
      <vt:lpstr>La didattica per competenze nelle linee guida (DPR 87 e 88/2010)</vt:lpstr>
      <vt:lpstr>Tra competenze, conoscenze ed abilità</vt:lpstr>
      <vt:lpstr>La struttura delle Linee guida per gli Istituti Tecnici e Professionali</vt:lpstr>
      <vt:lpstr> LE INDICAZIONI NAZIONALI PER I LICEI  </vt:lpstr>
      <vt:lpstr>I “nuovi Licei” e la Direttiva n.211 del 7 ottobre 2010</vt:lpstr>
      <vt:lpstr>Le competenze sono priorità?</vt:lpstr>
      <vt:lpstr>Le competenze nella Legge 107/2015</vt:lpstr>
      <vt:lpstr>La natura dell’insegnamento</vt:lpstr>
      <vt:lpstr>La natura dell’insegnamento</vt:lpstr>
      <vt:lpstr>Cosa abbiamo? </vt:lpstr>
      <vt:lpstr>Cosa abbiamo?</vt:lpstr>
      <vt:lpstr>Cosa abbiamo?</vt:lpstr>
      <vt:lpstr> Esame di Stato 2016 </vt:lpstr>
      <vt:lpstr> Esame di Stato 2016 </vt:lpstr>
      <vt:lpstr> Esame di Stato 2016 </vt:lpstr>
      <vt:lpstr> Esame di Stato 2016 </vt:lpstr>
      <vt:lpstr> Esame di Stato 2016 </vt:lpstr>
      <vt:lpstr> Esame di Stato 2016 </vt:lpstr>
      <vt:lpstr> Esame di Stato 2016 </vt:lpstr>
      <vt:lpstr>Esame di Stato 2016 </vt:lpstr>
      <vt:lpstr> Esame di Stato 2016 </vt:lpstr>
      <vt:lpstr>Esame di Stato 2016 La Struttura della Seconda Prova Scritta</vt:lpstr>
      <vt:lpstr>Esame di Stato 2016 La Struttura della Seconda Prova Scritta</vt:lpstr>
      <vt:lpstr>Esame di Stato 2016 La Struttura della Seconda Prova Scritta</vt:lpstr>
      <vt:lpstr>Esame di Stato 2016 La Struttura della Seconda Prova Scritta</vt:lpstr>
      <vt:lpstr>Esame di Stato 2016 La Struttura della Seconda Prova Scritta</vt:lpstr>
      <vt:lpstr>Esame di Stato 2016 La Struttura della Seconda Prova Scritta</vt:lpstr>
      <vt:lpstr>Valutare le competenze ?</vt:lpstr>
      <vt:lpstr>Inferire la competenza alla prestazione</vt:lpstr>
      <vt:lpstr>Prove autentiche e compiti autentici</vt:lpstr>
      <vt:lpstr>Il problem solving</vt:lpstr>
      <vt:lpstr>Lo studio di caso (case studies)</vt:lpstr>
      <vt:lpstr>Lo studio di caso (case studies)</vt:lpstr>
      <vt:lpstr>Le simulazioni aziendali</vt:lpstr>
      <vt:lpstr>Le simulazioni aziendali</vt:lpstr>
      <vt:lpstr>Analisi di testi e documenti economici</vt:lpstr>
      <vt:lpstr>Analisi di testi e documenti economici</vt:lpstr>
      <vt:lpstr>Valutare una prova per verificare le competenze</vt:lpstr>
      <vt:lpstr>Valutare una prova per verificare le competenze</vt:lpstr>
      <vt:lpstr>La valutazione autentica</vt:lpstr>
      <vt:lpstr>Le rubriche di valutazione</vt:lpstr>
      <vt:lpstr>Le rubriche di valutazione </vt:lpstr>
      <vt:lpstr>Diapositiva 53</vt:lpstr>
      <vt:lpstr>E la certificazione ? </vt:lpstr>
      <vt:lpstr>L’alunno diligente vs. l’alunno competente </vt:lpstr>
      <vt:lpstr>COMPETENZE E INSEGNAMENTO</vt:lpstr>
      <vt:lpstr>COMPETENZE E INSEGNAMENTO</vt:lpstr>
      <vt:lpstr>COMPETENZE E INSEGNAMENTO</vt:lpstr>
      <vt:lpstr>COMPETENZE E INSEGNAMENTO</vt:lpstr>
      <vt:lpstr>Indicazioni nazionali per i Licei</vt:lpstr>
      <vt:lpstr>Indicazioni nazionali per i Licei</vt:lpstr>
      <vt:lpstr>Competenze e azioni in classe</vt:lpstr>
      <vt:lpstr>Competenze e azioni in classe</vt:lpstr>
      <vt:lpstr>Competenze e azioni in classe</vt:lpstr>
      <vt:lpstr>Competenze e azioni in classe</vt:lpstr>
      <vt:lpstr>10 Nuove competenze professionali per insegnare</vt:lpstr>
      <vt:lpstr>Competenze e azioni in classe</vt:lpstr>
      <vt:lpstr>Competenze e azioni in classe</vt:lpstr>
      <vt:lpstr>DESCRIVERE E VALUTARE TRAGUARDI DI COMPETENZA </vt:lpstr>
      <vt:lpstr>DESCRIVERE E VALUTARE TRAGUARDI DI COMPETENZA </vt:lpstr>
      <vt:lpstr>DESCRIVERE E VALUTARE TRAGUARDI DI COMPETENZA </vt:lpstr>
      <vt:lpstr>Leonardo da Vinci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MIUR</dc:creator>
  <cp:lastModifiedBy>Franco</cp:lastModifiedBy>
  <cp:revision>213</cp:revision>
  <cp:lastPrinted>2015-03-10T14:30:35Z</cp:lastPrinted>
  <dcterms:created xsi:type="dcterms:W3CDTF">2015-03-09T09:41:43Z</dcterms:created>
  <dcterms:modified xsi:type="dcterms:W3CDTF">2016-03-06T00:59:42Z</dcterms:modified>
</cp:coreProperties>
</file>