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2"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DF61EB-825B-4491-9A52-F27C8AECCE47}" type="datetimeFigureOut">
              <a:rPr lang="it-IT" smtClean="0"/>
              <a:pPr/>
              <a:t>20/03/2016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291533-06EF-41FB-806E-DD29CBC34ED5}"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7A2B1AD6-D847-4043-82EA-8D97DDF56985}" type="datetime1">
              <a:rPr lang="it-IT" smtClean="0"/>
              <a:pPr/>
              <a:t>20/03/2016</a:t>
            </a:fld>
            <a:endParaRPr lang="it-IT"/>
          </a:p>
        </p:txBody>
      </p:sp>
      <p:sp>
        <p:nvSpPr>
          <p:cNvPr id="19" name="Segnaposto piè di pagina 18"/>
          <p:cNvSpPr>
            <a:spLocks noGrp="1"/>
          </p:cNvSpPr>
          <p:nvPr>
            <p:ph type="ftr" sz="quarter" idx="11"/>
          </p:nvPr>
        </p:nvSpPr>
        <p:spPr/>
        <p:txBody>
          <a:bodyPr/>
          <a:lstStyle/>
          <a:p>
            <a:r>
              <a:rPr lang="it-IT" smtClean="0"/>
              <a:t>D.S.Prof. Marina Imperato</a:t>
            </a:r>
            <a:endParaRPr lang="it-IT"/>
          </a:p>
        </p:txBody>
      </p:sp>
      <p:sp>
        <p:nvSpPr>
          <p:cNvPr id="27" name="Segnaposto numero diapositiva 26"/>
          <p:cNvSpPr>
            <a:spLocks noGrp="1"/>
          </p:cNvSpPr>
          <p:nvPr>
            <p:ph type="sldNum" sz="quarter" idx="12"/>
          </p:nvPr>
        </p:nvSpPr>
        <p:spPr/>
        <p:txBody>
          <a:bodyPr/>
          <a:lstStyle/>
          <a:p>
            <a:fld id="{7913CBDF-6929-4309-89C1-CA97001DB10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513C221D-5DC9-44F2-A1AB-66A4F7EDE244}" type="datetime1">
              <a:rPr lang="it-IT" smtClean="0"/>
              <a:pPr/>
              <a:t>20/03/2016</a:t>
            </a:fld>
            <a:endParaRPr lang="it-IT"/>
          </a:p>
        </p:txBody>
      </p:sp>
      <p:sp>
        <p:nvSpPr>
          <p:cNvPr id="5" name="Segnaposto piè di pagina 4"/>
          <p:cNvSpPr>
            <a:spLocks noGrp="1"/>
          </p:cNvSpPr>
          <p:nvPr>
            <p:ph type="ftr" sz="quarter" idx="11"/>
          </p:nvPr>
        </p:nvSpPr>
        <p:spPr/>
        <p:txBody>
          <a:bodyPr/>
          <a:lstStyle/>
          <a:p>
            <a:r>
              <a:rPr lang="it-IT" smtClean="0"/>
              <a:t>D.S.Prof. Marina Imperato</a:t>
            </a:r>
            <a:endParaRPr lang="it-IT"/>
          </a:p>
        </p:txBody>
      </p:sp>
      <p:sp>
        <p:nvSpPr>
          <p:cNvPr id="6" name="Segnaposto numero diapositiva 5"/>
          <p:cNvSpPr>
            <a:spLocks noGrp="1"/>
          </p:cNvSpPr>
          <p:nvPr>
            <p:ph type="sldNum" sz="quarter" idx="12"/>
          </p:nvPr>
        </p:nvSpPr>
        <p:spPr/>
        <p:txBody>
          <a:bodyPr/>
          <a:lstStyle/>
          <a:p>
            <a:fld id="{7913CBDF-6929-4309-89C1-CA97001DB10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F9D95841-2B87-40D0-9B9C-4C1C0F18D7A2}" type="datetime1">
              <a:rPr lang="it-IT" smtClean="0"/>
              <a:pPr/>
              <a:t>20/03/2016</a:t>
            </a:fld>
            <a:endParaRPr lang="it-IT"/>
          </a:p>
        </p:txBody>
      </p:sp>
      <p:sp>
        <p:nvSpPr>
          <p:cNvPr id="5" name="Segnaposto piè di pagina 4"/>
          <p:cNvSpPr>
            <a:spLocks noGrp="1"/>
          </p:cNvSpPr>
          <p:nvPr>
            <p:ph type="ftr" sz="quarter" idx="11"/>
          </p:nvPr>
        </p:nvSpPr>
        <p:spPr/>
        <p:txBody>
          <a:bodyPr/>
          <a:lstStyle/>
          <a:p>
            <a:r>
              <a:rPr lang="it-IT" smtClean="0"/>
              <a:t>D.S.Prof. Marina Imperato</a:t>
            </a:r>
            <a:endParaRPr lang="it-IT"/>
          </a:p>
        </p:txBody>
      </p:sp>
      <p:sp>
        <p:nvSpPr>
          <p:cNvPr id="6" name="Segnaposto numero diapositiva 5"/>
          <p:cNvSpPr>
            <a:spLocks noGrp="1"/>
          </p:cNvSpPr>
          <p:nvPr>
            <p:ph type="sldNum" sz="quarter" idx="12"/>
          </p:nvPr>
        </p:nvSpPr>
        <p:spPr/>
        <p:txBody>
          <a:bodyPr/>
          <a:lstStyle/>
          <a:p>
            <a:fld id="{7913CBDF-6929-4309-89C1-CA97001DB10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094CC7A9-9252-458E-BDC6-4BBD5D555498}" type="datetime1">
              <a:rPr lang="it-IT" smtClean="0"/>
              <a:pPr/>
              <a:t>20/03/2016</a:t>
            </a:fld>
            <a:endParaRPr lang="it-IT"/>
          </a:p>
        </p:txBody>
      </p:sp>
      <p:sp>
        <p:nvSpPr>
          <p:cNvPr id="5" name="Segnaposto piè di pagina 4"/>
          <p:cNvSpPr>
            <a:spLocks noGrp="1"/>
          </p:cNvSpPr>
          <p:nvPr>
            <p:ph type="ftr" sz="quarter" idx="11"/>
          </p:nvPr>
        </p:nvSpPr>
        <p:spPr/>
        <p:txBody>
          <a:bodyPr/>
          <a:lstStyle/>
          <a:p>
            <a:r>
              <a:rPr lang="it-IT" smtClean="0"/>
              <a:t>D.S.Prof. Marina Imperato</a:t>
            </a:r>
            <a:endParaRPr lang="it-IT"/>
          </a:p>
        </p:txBody>
      </p:sp>
      <p:sp>
        <p:nvSpPr>
          <p:cNvPr id="6" name="Segnaposto numero diapositiva 5"/>
          <p:cNvSpPr>
            <a:spLocks noGrp="1"/>
          </p:cNvSpPr>
          <p:nvPr>
            <p:ph type="sldNum" sz="quarter" idx="12"/>
          </p:nvPr>
        </p:nvSpPr>
        <p:spPr/>
        <p:txBody>
          <a:bodyPr/>
          <a:lstStyle/>
          <a:p>
            <a:fld id="{7913CBDF-6929-4309-89C1-CA97001DB10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D827E41-C651-418A-97C3-1A78C62744A4}" type="datetime1">
              <a:rPr lang="it-IT" smtClean="0"/>
              <a:pPr/>
              <a:t>20/03/2016</a:t>
            </a:fld>
            <a:endParaRPr lang="it-IT"/>
          </a:p>
        </p:txBody>
      </p:sp>
      <p:sp>
        <p:nvSpPr>
          <p:cNvPr id="5" name="Segnaposto piè di pagina 4"/>
          <p:cNvSpPr>
            <a:spLocks noGrp="1"/>
          </p:cNvSpPr>
          <p:nvPr>
            <p:ph type="ftr" sz="quarter" idx="11"/>
          </p:nvPr>
        </p:nvSpPr>
        <p:spPr/>
        <p:txBody>
          <a:bodyPr/>
          <a:lstStyle/>
          <a:p>
            <a:r>
              <a:rPr lang="it-IT" smtClean="0"/>
              <a:t>D.S.Prof. Marina Imperato</a:t>
            </a:r>
            <a:endParaRPr lang="it-IT"/>
          </a:p>
        </p:txBody>
      </p:sp>
      <p:sp>
        <p:nvSpPr>
          <p:cNvPr id="6" name="Segnaposto numero diapositiva 5"/>
          <p:cNvSpPr>
            <a:spLocks noGrp="1"/>
          </p:cNvSpPr>
          <p:nvPr>
            <p:ph type="sldNum" sz="quarter" idx="12"/>
          </p:nvPr>
        </p:nvSpPr>
        <p:spPr/>
        <p:txBody>
          <a:bodyPr/>
          <a:lstStyle/>
          <a:p>
            <a:fld id="{7913CBDF-6929-4309-89C1-CA97001DB10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B70901F5-8866-4488-931C-6E47BF488A22}" type="datetime1">
              <a:rPr lang="it-IT" smtClean="0"/>
              <a:pPr/>
              <a:t>20/03/2016</a:t>
            </a:fld>
            <a:endParaRPr lang="it-IT"/>
          </a:p>
        </p:txBody>
      </p:sp>
      <p:sp>
        <p:nvSpPr>
          <p:cNvPr id="6" name="Segnaposto piè di pagina 5"/>
          <p:cNvSpPr>
            <a:spLocks noGrp="1"/>
          </p:cNvSpPr>
          <p:nvPr>
            <p:ph type="ftr" sz="quarter" idx="11"/>
          </p:nvPr>
        </p:nvSpPr>
        <p:spPr/>
        <p:txBody>
          <a:bodyPr/>
          <a:lstStyle/>
          <a:p>
            <a:r>
              <a:rPr lang="it-IT" smtClean="0"/>
              <a:t>D.S.Prof. Marina Imperato</a:t>
            </a:r>
            <a:endParaRPr lang="it-IT"/>
          </a:p>
        </p:txBody>
      </p:sp>
      <p:sp>
        <p:nvSpPr>
          <p:cNvPr id="7" name="Segnaposto numero diapositiva 6"/>
          <p:cNvSpPr>
            <a:spLocks noGrp="1"/>
          </p:cNvSpPr>
          <p:nvPr>
            <p:ph type="sldNum" sz="quarter" idx="12"/>
          </p:nvPr>
        </p:nvSpPr>
        <p:spPr/>
        <p:txBody>
          <a:bodyPr/>
          <a:lstStyle/>
          <a:p>
            <a:fld id="{7913CBDF-6929-4309-89C1-CA97001DB10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93EEE0F5-2FFE-4D05-A6D5-55EC173DF840}" type="datetime1">
              <a:rPr lang="it-IT" smtClean="0"/>
              <a:pPr/>
              <a:t>20/03/2016</a:t>
            </a:fld>
            <a:endParaRPr lang="it-IT"/>
          </a:p>
        </p:txBody>
      </p:sp>
      <p:sp>
        <p:nvSpPr>
          <p:cNvPr id="8" name="Segnaposto piè di pagina 7"/>
          <p:cNvSpPr>
            <a:spLocks noGrp="1"/>
          </p:cNvSpPr>
          <p:nvPr>
            <p:ph type="ftr" sz="quarter" idx="11"/>
          </p:nvPr>
        </p:nvSpPr>
        <p:spPr/>
        <p:txBody>
          <a:bodyPr/>
          <a:lstStyle/>
          <a:p>
            <a:r>
              <a:rPr lang="it-IT" smtClean="0"/>
              <a:t>D.S.Prof. Marina Imperato</a:t>
            </a:r>
            <a:endParaRPr lang="it-IT"/>
          </a:p>
        </p:txBody>
      </p:sp>
      <p:sp>
        <p:nvSpPr>
          <p:cNvPr id="9" name="Segnaposto numero diapositiva 8"/>
          <p:cNvSpPr>
            <a:spLocks noGrp="1"/>
          </p:cNvSpPr>
          <p:nvPr>
            <p:ph type="sldNum" sz="quarter" idx="12"/>
          </p:nvPr>
        </p:nvSpPr>
        <p:spPr/>
        <p:txBody>
          <a:bodyPr/>
          <a:lstStyle/>
          <a:p>
            <a:fld id="{7913CBDF-6929-4309-89C1-CA97001DB10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A709824B-90C0-4EB3-AD77-EA3B1A54AAC1}" type="datetime1">
              <a:rPr lang="it-IT" smtClean="0"/>
              <a:pPr/>
              <a:t>20/03/2016</a:t>
            </a:fld>
            <a:endParaRPr lang="it-IT"/>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6662E45-9F99-4FAD-B252-7DB722784CF7}" type="datetime1">
              <a:rPr lang="it-IT" smtClean="0"/>
              <a:pPr/>
              <a:t>20/03/2016</a:t>
            </a:fld>
            <a:endParaRPr lang="it-IT"/>
          </a:p>
        </p:txBody>
      </p:sp>
      <p:sp>
        <p:nvSpPr>
          <p:cNvPr id="3" name="Segnaposto piè di pagina 2"/>
          <p:cNvSpPr>
            <a:spLocks noGrp="1"/>
          </p:cNvSpPr>
          <p:nvPr>
            <p:ph type="ftr" sz="quarter" idx="11"/>
          </p:nvPr>
        </p:nvSpPr>
        <p:spPr/>
        <p:txBody>
          <a:bodyPr/>
          <a:lstStyle/>
          <a:p>
            <a:r>
              <a:rPr lang="it-IT" smtClean="0"/>
              <a:t>D.S.Prof. Marina Imperato</a:t>
            </a:r>
            <a:endParaRPr lang="it-IT"/>
          </a:p>
        </p:txBody>
      </p:sp>
      <p:sp>
        <p:nvSpPr>
          <p:cNvPr id="4" name="Segnaposto numero diapositiva 3"/>
          <p:cNvSpPr>
            <a:spLocks noGrp="1"/>
          </p:cNvSpPr>
          <p:nvPr>
            <p:ph type="sldNum" sz="quarter" idx="12"/>
          </p:nvPr>
        </p:nvSpPr>
        <p:spPr/>
        <p:txBody>
          <a:bodyPr/>
          <a:lstStyle/>
          <a:p>
            <a:fld id="{7913CBDF-6929-4309-89C1-CA97001DB10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E3910BF-C54C-4C46-B626-4F60FBD84ABE}" type="datetime1">
              <a:rPr lang="it-IT" smtClean="0"/>
              <a:pPr/>
              <a:t>20/03/2016</a:t>
            </a:fld>
            <a:endParaRPr lang="it-IT"/>
          </a:p>
        </p:txBody>
      </p:sp>
      <p:sp>
        <p:nvSpPr>
          <p:cNvPr id="6" name="Segnaposto piè di pagina 5"/>
          <p:cNvSpPr>
            <a:spLocks noGrp="1"/>
          </p:cNvSpPr>
          <p:nvPr>
            <p:ph type="ftr" sz="quarter" idx="11"/>
          </p:nvPr>
        </p:nvSpPr>
        <p:spPr/>
        <p:txBody>
          <a:bodyPr/>
          <a:lstStyle/>
          <a:p>
            <a:r>
              <a:rPr lang="it-IT" smtClean="0"/>
              <a:t>D.S.Prof. Marina Imperato</a:t>
            </a:r>
            <a:endParaRPr lang="it-IT"/>
          </a:p>
        </p:txBody>
      </p:sp>
      <p:sp>
        <p:nvSpPr>
          <p:cNvPr id="7" name="Segnaposto numero diapositiva 6"/>
          <p:cNvSpPr>
            <a:spLocks noGrp="1"/>
          </p:cNvSpPr>
          <p:nvPr>
            <p:ph type="sldNum" sz="quarter" idx="12"/>
          </p:nvPr>
        </p:nvSpPr>
        <p:spPr/>
        <p:txBody>
          <a:bodyPr/>
          <a:lstStyle/>
          <a:p>
            <a:fld id="{7913CBDF-6929-4309-89C1-CA97001DB10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EF40628D-98F0-4D3D-BA2F-14ABC6B35B6F}" type="datetime1">
              <a:rPr lang="it-IT" smtClean="0"/>
              <a:pPr/>
              <a:t>20/03/2016</a:t>
            </a:fld>
            <a:endParaRPr lang="it-IT"/>
          </a:p>
        </p:txBody>
      </p:sp>
      <p:sp>
        <p:nvSpPr>
          <p:cNvPr id="6" name="Segnaposto piè di pagina 5"/>
          <p:cNvSpPr>
            <a:spLocks noGrp="1"/>
          </p:cNvSpPr>
          <p:nvPr>
            <p:ph type="ftr" sz="quarter" idx="11"/>
          </p:nvPr>
        </p:nvSpPr>
        <p:spPr/>
        <p:txBody>
          <a:bodyPr/>
          <a:lstStyle/>
          <a:p>
            <a:r>
              <a:rPr lang="it-IT" smtClean="0"/>
              <a:t>D.S.Prof. Marina Imperato</a:t>
            </a:r>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7913CBDF-6929-4309-89C1-CA97001DB10C}"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824336-6BB7-4190-9BF7-5FE7623A5E5E}" type="datetime1">
              <a:rPr lang="it-IT" smtClean="0"/>
              <a:pPr/>
              <a:t>20/03/2016</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it-IT" smtClean="0"/>
              <a:t>D.S.Prof. Marina Imperato</a:t>
            </a:r>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913CBDF-6929-4309-89C1-CA97001DB10C}"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ctr"/>
            <a:r>
              <a:rPr lang="it-IT" sz="2800" dirty="0" err="1" smtClean="0">
                <a:solidFill>
                  <a:schemeClr val="tx2"/>
                </a:solidFill>
              </a:rPr>
              <a:t>I.I.S.S.</a:t>
            </a:r>
            <a:r>
              <a:rPr lang="it-IT" sz="2800" dirty="0" smtClean="0">
                <a:solidFill>
                  <a:schemeClr val="tx2"/>
                </a:solidFill>
              </a:rPr>
              <a:t> “ALFANO da TERMOLI”</a:t>
            </a:r>
            <a:endParaRPr lang="it-IT" sz="2800" dirty="0">
              <a:solidFill>
                <a:schemeClr val="tx2"/>
              </a:solidFill>
            </a:endParaRPr>
          </a:p>
        </p:txBody>
      </p:sp>
      <p:sp>
        <p:nvSpPr>
          <p:cNvPr id="3" name="Sottotitolo 2"/>
          <p:cNvSpPr>
            <a:spLocks noGrp="1"/>
          </p:cNvSpPr>
          <p:nvPr>
            <p:ph type="subTitle" idx="1"/>
          </p:nvPr>
        </p:nvSpPr>
        <p:spPr/>
        <p:txBody>
          <a:bodyPr/>
          <a:lstStyle/>
          <a:p>
            <a:pPr algn="ctr"/>
            <a:r>
              <a:rPr lang="it-IT" dirty="0" smtClean="0"/>
              <a:t>Corso di formazione per Docenti</a:t>
            </a:r>
          </a:p>
          <a:p>
            <a:pPr algn="ctr"/>
            <a:r>
              <a:rPr lang="it-IT" dirty="0" smtClean="0"/>
              <a:t>a.s</a:t>
            </a:r>
            <a:r>
              <a:rPr lang="it-IT" dirty="0" err="1" smtClean="0"/>
              <a:t>.201</a:t>
            </a:r>
            <a:r>
              <a:rPr lang="it-IT" dirty="0" smtClean="0"/>
              <a:t>5/2016</a:t>
            </a:r>
          </a:p>
          <a:p>
            <a:pPr algn="ctr"/>
            <a:r>
              <a:rPr lang="it-IT" dirty="0" smtClean="0"/>
              <a:t>III seminario – 22/03/2016</a:t>
            </a:r>
            <a:endParaRPr lang="it-IT" dirty="0"/>
          </a:p>
        </p:txBody>
      </p:sp>
      <p:sp>
        <p:nvSpPr>
          <p:cNvPr id="4" name="Segnaposto numero diapositiva 3"/>
          <p:cNvSpPr>
            <a:spLocks noGrp="1"/>
          </p:cNvSpPr>
          <p:nvPr>
            <p:ph type="sldNum" sz="quarter" idx="12"/>
          </p:nvPr>
        </p:nvSpPr>
        <p:spPr/>
        <p:txBody>
          <a:bodyPr/>
          <a:lstStyle/>
          <a:p>
            <a:fld id="{7913CBDF-6929-4309-89C1-CA97001DB10C}" type="slidenum">
              <a:rPr lang="it-IT" smtClean="0"/>
              <a:pPr/>
              <a:t>1</a:t>
            </a:fld>
            <a:endParaRPr lang="it-IT"/>
          </a:p>
        </p:txBody>
      </p:sp>
      <p:sp>
        <p:nvSpPr>
          <p:cNvPr id="5" name="Segnaposto piè di pagina 4"/>
          <p:cNvSpPr>
            <a:spLocks noGrp="1"/>
          </p:cNvSpPr>
          <p:nvPr>
            <p:ph type="ftr" sz="quarter" idx="11"/>
          </p:nvPr>
        </p:nvSpPr>
        <p:spPr/>
        <p:txBody>
          <a:bodyPr/>
          <a:lstStyle/>
          <a:p>
            <a:r>
              <a:rPr lang="it-IT" smtClean="0"/>
              <a:t>D.S.Prof. Marina Imperato</a:t>
            </a:r>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normAutofit/>
          </a:bodyPr>
          <a:lstStyle/>
          <a:p>
            <a:pPr algn="ctr">
              <a:buNone/>
            </a:pPr>
            <a:r>
              <a:rPr lang="it-IT" sz="2000" b="1" i="1" dirty="0" smtClean="0">
                <a:solidFill>
                  <a:srgbClr val="FF0000"/>
                </a:solidFill>
              </a:rPr>
              <a:t>Ciascuna disciplina  concorre ad integrare un percorso di acquisizione di conoscenze e di competenze molteplici</a:t>
            </a:r>
            <a:r>
              <a:rPr lang="it-IT" sz="2000" b="1" i="1" dirty="0" smtClean="0"/>
              <a:t>, la cui consistenza e coerenza è garantita dalla salvaguardia degli statuti epistemici dei singoli domini disciplinari.</a:t>
            </a:r>
          </a:p>
          <a:p>
            <a:pPr algn="ctr">
              <a:buNone/>
            </a:pPr>
            <a:endParaRPr lang="it-IT" sz="2000" b="1" i="1" dirty="0" smtClean="0"/>
          </a:p>
          <a:p>
            <a:pPr algn="ctr">
              <a:buNone/>
            </a:pPr>
            <a:r>
              <a:rPr lang="it-IT" sz="2000" b="1" dirty="0" smtClean="0"/>
              <a:t>OBIETTIVO dei Licei per gli studenti del 2020/2030:</a:t>
            </a:r>
          </a:p>
          <a:p>
            <a:pPr algn="just"/>
            <a:r>
              <a:rPr lang="it-IT" sz="2000" b="1" dirty="0" smtClean="0"/>
              <a:t>c</a:t>
            </a:r>
            <a:r>
              <a:rPr lang="it-IT" sz="2000" b="1" dirty="0" smtClean="0"/>
              <a:t>ollegare la classicità della tradizione con la contemporaneità, l’innovazione </a:t>
            </a:r>
            <a:r>
              <a:rPr lang="it-IT" sz="2000" b="1" dirty="0" err="1" smtClean="0"/>
              <a:t>metodologico-didattica</a:t>
            </a:r>
            <a:r>
              <a:rPr lang="it-IT" sz="2000" b="1" dirty="0" smtClean="0"/>
              <a:t> e l’ASL</a:t>
            </a:r>
          </a:p>
          <a:p>
            <a:pPr algn="just"/>
            <a:r>
              <a:rPr lang="it-IT" sz="2000" b="1" dirty="0" smtClean="0"/>
              <a:t>c</a:t>
            </a:r>
            <a:r>
              <a:rPr lang="it-IT" sz="2000" b="1" dirty="0" smtClean="0"/>
              <a:t>ontestualizzare i percorsi in una prospettiva socio-culturale</a:t>
            </a:r>
          </a:p>
          <a:p>
            <a:pPr algn="just"/>
            <a:r>
              <a:rPr lang="it-IT" sz="2000" b="1" dirty="0" smtClean="0"/>
              <a:t>elaborare un  nuovo modello culturale sulla base di saperi millenari da inserire in una dimensione globale</a:t>
            </a:r>
          </a:p>
          <a:p>
            <a:pPr algn="just"/>
            <a:r>
              <a:rPr lang="it-IT" sz="2000" b="1" dirty="0" smtClean="0"/>
              <a:t>r</a:t>
            </a:r>
            <a:r>
              <a:rPr lang="it-IT" sz="2000" b="1" dirty="0" smtClean="0"/>
              <a:t>isolvere problemi con una pluralità di metodi e strumenti</a:t>
            </a:r>
            <a:endParaRPr lang="it-IT" sz="2000" b="1"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10</a:t>
            </a:fld>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lgn="just">
              <a:buNone/>
            </a:pPr>
            <a:r>
              <a:rPr lang="it-IT" i="1" dirty="0" smtClean="0">
                <a:solidFill>
                  <a:srgbClr val="FF0000"/>
                </a:solidFill>
              </a:rPr>
              <a:t>“La cultura dei Licei deve essere in grado di elaborare una teoria e una prassi di integrazione tra il mondo della cultura della riflessione e quello della cultura dell’economia e della produzione. … Deve essere in grado di pensare una sorta di etica della tecnologia della comunicazione, per scongiurare il rischio, sempre più alto, di una subordinazione dell’uomo allo strumento”.</a:t>
            </a:r>
          </a:p>
          <a:p>
            <a:pPr algn="just">
              <a:buNone/>
            </a:pPr>
            <a:r>
              <a:rPr lang="it-IT" dirty="0" smtClean="0"/>
              <a:t>(Antonio Errico, </a:t>
            </a:r>
            <a:r>
              <a:rPr lang="it-IT" i="1" dirty="0" smtClean="0"/>
              <a:t>‘I licei tra prospettiva e tradizione’, </a:t>
            </a:r>
            <a:r>
              <a:rPr lang="it-IT" dirty="0" smtClean="0"/>
              <a:t>in: Scuola e Amministrazione, nov. 2010)</a:t>
            </a:r>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11</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normAutofit/>
          </a:bodyPr>
          <a:lstStyle/>
          <a:p>
            <a:pPr algn="ctr">
              <a:buNone/>
            </a:pPr>
            <a:r>
              <a:rPr lang="it-IT" sz="2800" b="1" dirty="0" smtClean="0"/>
              <a:t>Quali competenze?</a:t>
            </a:r>
          </a:p>
          <a:p>
            <a:pPr>
              <a:buNone/>
            </a:pPr>
            <a:r>
              <a:rPr lang="it-IT" sz="2800" dirty="0" smtClean="0"/>
              <a:t>Per esempio:</a:t>
            </a:r>
          </a:p>
          <a:p>
            <a:r>
              <a:rPr lang="it-IT" sz="2800" dirty="0" smtClean="0"/>
              <a:t>Padronanza della L1 e la capacità di produzione, </a:t>
            </a:r>
            <a:r>
              <a:rPr lang="it-IT" sz="2800" dirty="0" err="1" smtClean="0"/>
              <a:t>spt</a:t>
            </a:r>
            <a:r>
              <a:rPr lang="it-IT" sz="2800" dirty="0" smtClean="0"/>
              <a:t>. scritta</a:t>
            </a:r>
          </a:p>
          <a:p>
            <a:r>
              <a:rPr lang="it-IT" sz="2800" dirty="0" smtClean="0"/>
              <a:t>Padronanza delle discipline scientifiche e di indirizzo</a:t>
            </a:r>
          </a:p>
          <a:p>
            <a:r>
              <a:rPr lang="it-IT" sz="2800" dirty="0" smtClean="0"/>
              <a:t>Padronanza (</a:t>
            </a:r>
            <a:r>
              <a:rPr lang="it-IT" sz="2800" i="1" dirty="0" err="1" smtClean="0"/>
              <a:t>fluency</a:t>
            </a:r>
            <a:r>
              <a:rPr lang="it-IT" sz="2800" i="1" dirty="0" smtClean="0"/>
              <a:t>)</a:t>
            </a:r>
            <a:r>
              <a:rPr lang="it-IT" sz="2800" i="1" dirty="0" smtClean="0"/>
              <a:t> </a:t>
            </a:r>
            <a:r>
              <a:rPr lang="it-IT" sz="2800" dirty="0" smtClean="0"/>
              <a:t>della L2 (</a:t>
            </a:r>
            <a:r>
              <a:rPr lang="it-IT" sz="2800" dirty="0" err="1" smtClean="0"/>
              <a:t>spt</a:t>
            </a:r>
            <a:r>
              <a:rPr lang="it-IT" sz="2800" dirty="0" smtClean="0"/>
              <a:t>. Inglese), parlata e scritta</a:t>
            </a:r>
          </a:p>
          <a:p>
            <a:r>
              <a:rPr lang="it-IT" sz="2800" dirty="0" smtClean="0"/>
              <a:t>Padronanza degli strumenti informatici</a:t>
            </a:r>
          </a:p>
          <a:p>
            <a:pPr>
              <a:buNone/>
            </a:pPr>
            <a:endParaRPr lang="it-IT" sz="2800" b="1"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12</a:t>
            </a:fld>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lgn="ctr">
              <a:buNone/>
            </a:pPr>
            <a:r>
              <a:rPr lang="it-IT" sz="2400" b="1" dirty="0" smtClean="0"/>
              <a:t>Quali competenze</a:t>
            </a:r>
            <a:r>
              <a:rPr lang="it-IT" sz="2400" b="1" dirty="0" smtClean="0"/>
              <a:t>?</a:t>
            </a:r>
          </a:p>
          <a:p>
            <a:r>
              <a:rPr lang="it-IT" sz="2400" dirty="0" smtClean="0"/>
              <a:t>Saper progettare e realizzare prodotti (anche immateriali</a:t>
            </a:r>
            <a:r>
              <a:rPr lang="it-IT" sz="2400" dirty="0" smtClean="0"/>
              <a:t>)</a:t>
            </a:r>
          </a:p>
          <a:p>
            <a:r>
              <a:rPr lang="it-IT" sz="2400" dirty="0" smtClean="0"/>
              <a:t>Saper operare in gruppi anche multidisciplinari su diversi livelli e diversi ruoli di responsabilità</a:t>
            </a:r>
          </a:p>
          <a:p>
            <a:r>
              <a:rPr lang="it-IT" sz="2400" dirty="0" smtClean="0"/>
              <a:t>Saper lavorare </a:t>
            </a:r>
            <a:r>
              <a:rPr lang="it-IT" sz="2400" b="1" dirty="0" smtClean="0"/>
              <a:t>‘per obiettivi’, orientando la propria azione alla ‘cultura del risultato’, </a:t>
            </a:r>
            <a:r>
              <a:rPr lang="it-IT" sz="2400" dirty="0" smtClean="0"/>
              <a:t>imparando a rispettare determinati standard di prestazione, verificando e rispondendo in prima persona del proprio operato/contributo</a:t>
            </a:r>
            <a:endParaRPr lang="it-IT" sz="2400" b="1" dirty="0" smtClean="0"/>
          </a:p>
          <a:p>
            <a:pPr algn="ctr"/>
            <a:endParaRPr lang="it-IT"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13</a:t>
            </a:fld>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normAutofit fontScale="85000" lnSpcReduction="10000"/>
          </a:bodyPr>
          <a:lstStyle/>
          <a:p>
            <a:pPr algn="ctr">
              <a:buNone/>
            </a:pPr>
            <a:r>
              <a:rPr lang="it-IT" dirty="0" smtClean="0"/>
              <a:t>Come fare per riconoscere le competenze nello studente?</a:t>
            </a:r>
          </a:p>
          <a:p>
            <a:pPr>
              <a:buNone/>
            </a:pPr>
            <a:r>
              <a:rPr lang="it-IT" dirty="0" smtClean="0"/>
              <a:t>Un percorso possibile:</a:t>
            </a:r>
          </a:p>
          <a:p>
            <a:r>
              <a:rPr lang="it-IT" dirty="0" smtClean="0"/>
              <a:t>Definire una competenza: ipotizzando che uno studente è in grado di utilizzare conoscenze e abilità per produrre, per risolvere, per documentare, per definire, … </a:t>
            </a:r>
            <a:r>
              <a:rPr lang="it-IT" i="1" dirty="0" smtClean="0"/>
              <a:t>qualcosa in un contesto aperto o circoscritto</a:t>
            </a:r>
            <a:endParaRPr lang="it-IT" dirty="0" smtClean="0"/>
          </a:p>
          <a:p>
            <a:r>
              <a:rPr lang="it-IT" dirty="0" smtClean="0"/>
              <a:t>Ipotizzare una prova complessa, </a:t>
            </a:r>
            <a:r>
              <a:rPr lang="it-IT" i="1" dirty="0" smtClean="0"/>
              <a:t>un contesto complesso di operatività attorno al saper fare che si intende riconoscere, </a:t>
            </a:r>
            <a:r>
              <a:rPr lang="it-IT" dirty="0" smtClean="0"/>
              <a:t>nel </a:t>
            </a:r>
            <a:r>
              <a:rPr lang="it-IT" dirty="0" err="1" smtClean="0"/>
              <a:t>qaule</a:t>
            </a:r>
            <a:r>
              <a:rPr lang="it-IT" dirty="0" smtClean="0"/>
              <a:t> lo studente sarà impegnato in piena autonomia per un numero non contingentato di ore, </a:t>
            </a:r>
            <a:r>
              <a:rPr lang="it-IT" i="1" dirty="0" smtClean="0"/>
              <a:t>avendo cioè il tempo necessario ad operare in modo complesso, dimostrando la propria capacità di utilizzare conoscenze, strumenti, risorse mentali e comunicative per portare a termine il compito</a:t>
            </a:r>
            <a:endParaRPr lang="it-IT"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14</a:t>
            </a:fld>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lgn="ctr">
              <a:buNone/>
            </a:pPr>
            <a:r>
              <a:rPr lang="it-IT" dirty="0" smtClean="0"/>
              <a:t>Come fare per riconoscere le competenze nello studente?</a:t>
            </a:r>
          </a:p>
          <a:p>
            <a:endParaRPr lang="it-IT" dirty="0" smtClean="0"/>
          </a:p>
          <a:p>
            <a:r>
              <a:rPr lang="it-IT" dirty="0" smtClean="0"/>
              <a:t>Organizzare un sistema osservativo adeguato: un docente segue gli studenti nel lavoro, un altro osserva e registra le diverse evidenze significative</a:t>
            </a:r>
          </a:p>
          <a:p>
            <a:r>
              <a:rPr lang="it-IT" dirty="0" smtClean="0"/>
              <a:t>Far riflettere lo studente sul compito, sviluppando la dimensione </a:t>
            </a:r>
            <a:r>
              <a:rPr lang="it-IT" i="1" dirty="0" err="1" smtClean="0"/>
              <a:t>metacognitiva</a:t>
            </a:r>
            <a:r>
              <a:rPr lang="it-IT" i="1" dirty="0" smtClean="0"/>
              <a:t>.</a:t>
            </a:r>
            <a:endParaRPr lang="it-IT"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15</a:t>
            </a:fld>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normAutofit lnSpcReduction="10000"/>
          </a:bodyPr>
          <a:lstStyle/>
          <a:p>
            <a:pPr>
              <a:buNone/>
            </a:pPr>
            <a:r>
              <a:rPr lang="it-IT" dirty="0" smtClean="0">
                <a:solidFill>
                  <a:srgbClr val="FF0000"/>
                </a:solidFill>
              </a:rPr>
              <a:t>5 indicatori chiave per una valutazione delle competenze </a:t>
            </a:r>
            <a:r>
              <a:rPr lang="it-IT" dirty="0" smtClean="0"/>
              <a:t>nel contesto scolastico (R.D. </a:t>
            </a:r>
            <a:r>
              <a:rPr lang="it-IT" dirty="0" err="1" smtClean="0"/>
              <a:t>Mason</a:t>
            </a:r>
            <a:r>
              <a:rPr lang="it-IT" dirty="0" smtClean="0"/>
              <a:t>, 1996):</a:t>
            </a:r>
          </a:p>
          <a:p>
            <a:pPr marL="514350" indent="-514350">
              <a:buFont typeface="+mj-lt"/>
              <a:buAutoNum type="arabicPeriod"/>
            </a:pPr>
            <a:r>
              <a:rPr lang="it-IT" dirty="0" smtClean="0">
                <a:solidFill>
                  <a:srgbClr val="0070C0"/>
                </a:solidFill>
              </a:rPr>
              <a:t>Strutturazione della conoscenza sulla base dei quadri interpretativi generali</a:t>
            </a:r>
          </a:p>
          <a:p>
            <a:pPr marL="514350" indent="-514350">
              <a:buFont typeface="+mj-lt"/>
              <a:buAutoNum type="arabicPeriod"/>
            </a:pPr>
            <a:r>
              <a:rPr lang="it-IT" dirty="0" smtClean="0">
                <a:solidFill>
                  <a:srgbClr val="0070C0"/>
                </a:solidFill>
              </a:rPr>
              <a:t>Organicità e coerenza della conoscenza</a:t>
            </a:r>
          </a:p>
          <a:p>
            <a:pPr marL="514350" indent="-514350">
              <a:buFont typeface="+mj-lt"/>
              <a:buAutoNum type="arabicPeriod"/>
            </a:pPr>
            <a:r>
              <a:rPr lang="it-IT" dirty="0" smtClean="0">
                <a:solidFill>
                  <a:srgbClr val="0070C0"/>
                </a:solidFill>
              </a:rPr>
              <a:t>Sviluppo di </a:t>
            </a:r>
            <a:r>
              <a:rPr lang="it-IT" b="1" dirty="0" smtClean="0">
                <a:solidFill>
                  <a:srgbClr val="0070C0"/>
                </a:solidFill>
              </a:rPr>
              <a:t>conoscenze strategiche </a:t>
            </a:r>
            <a:r>
              <a:rPr lang="it-IT" i="1" dirty="0" smtClean="0"/>
              <a:t>(sapere quando), </a:t>
            </a:r>
            <a:r>
              <a:rPr lang="it-IT" dirty="0" smtClean="0"/>
              <a:t>connesse alle condizioni d’uso del sapere, in aggiunta alle </a:t>
            </a:r>
            <a:r>
              <a:rPr lang="it-IT" b="1" dirty="0" smtClean="0">
                <a:solidFill>
                  <a:srgbClr val="0070C0"/>
                </a:solidFill>
              </a:rPr>
              <a:t>conoscenze dichiarative </a:t>
            </a:r>
            <a:r>
              <a:rPr lang="it-IT" i="1" dirty="0" smtClean="0"/>
              <a:t>(sapere cosa)</a:t>
            </a:r>
            <a:r>
              <a:rPr lang="it-IT" i="1" dirty="0" smtClean="0"/>
              <a:t> </a:t>
            </a:r>
            <a:r>
              <a:rPr lang="it-IT" dirty="0" smtClean="0"/>
              <a:t>e alle </a:t>
            </a:r>
            <a:r>
              <a:rPr lang="it-IT" b="1" dirty="0" smtClean="0">
                <a:solidFill>
                  <a:srgbClr val="0070C0"/>
                </a:solidFill>
              </a:rPr>
              <a:t>conoscenze procedurali </a:t>
            </a:r>
            <a:r>
              <a:rPr lang="it-IT" i="1" dirty="0" smtClean="0"/>
              <a:t>(sapere come), </a:t>
            </a:r>
            <a:r>
              <a:rPr lang="it-IT" dirty="0" smtClean="0"/>
              <a:t>in modo da favorire un approccio pragmatico al sapere, orientato allo scopo</a:t>
            </a:r>
            <a:endParaRPr lang="it-IT" i="1"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16</a:t>
            </a:fld>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buNone/>
            </a:pPr>
            <a:r>
              <a:rPr lang="it-IT" dirty="0" smtClean="0">
                <a:solidFill>
                  <a:srgbClr val="FF0000"/>
                </a:solidFill>
              </a:rPr>
              <a:t>5 indicatori chiave per una valutazione delle competenze </a:t>
            </a:r>
            <a:r>
              <a:rPr lang="it-IT" dirty="0" smtClean="0"/>
              <a:t>nel contesto scolastico (R.D. </a:t>
            </a:r>
            <a:r>
              <a:rPr lang="it-IT" dirty="0" err="1" smtClean="0"/>
              <a:t>Mason</a:t>
            </a:r>
            <a:r>
              <a:rPr lang="it-IT" dirty="0" smtClean="0"/>
              <a:t>, 1996</a:t>
            </a:r>
            <a:r>
              <a:rPr lang="it-IT" dirty="0" smtClean="0"/>
              <a:t>):</a:t>
            </a:r>
          </a:p>
          <a:p>
            <a:pPr marL="514350" indent="-514350">
              <a:buNone/>
            </a:pPr>
            <a:r>
              <a:rPr lang="it-IT" dirty="0" smtClean="0">
                <a:solidFill>
                  <a:srgbClr val="0070C0"/>
                </a:solidFill>
              </a:rPr>
              <a:t>4. Capacità di produrre </a:t>
            </a:r>
            <a:r>
              <a:rPr lang="it-IT" i="1" dirty="0" smtClean="0">
                <a:solidFill>
                  <a:srgbClr val="0070C0"/>
                </a:solidFill>
              </a:rPr>
              <a:t>transfer</a:t>
            </a:r>
            <a:r>
              <a:rPr lang="it-IT" dirty="0" smtClean="0">
                <a:solidFill>
                  <a:srgbClr val="0070C0"/>
                </a:solidFill>
              </a:rPr>
              <a:t> </a:t>
            </a:r>
            <a:r>
              <a:rPr lang="it-IT" i="1" dirty="0" smtClean="0">
                <a:solidFill>
                  <a:srgbClr val="0070C0"/>
                </a:solidFill>
              </a:rPr>
              <a:t>(apprendere ad apprendere)</a:t>
            </a:r>
          </a:p>
          <a:p>
            <a:pPr marL="514350" indent="-514350">
              <a:buNone/>
            </a:pPr>
            <a:r>
              <a:rPr lang="it-IT" i="1" dirty="0" smtClean="0">
                <a:solidFill>
                  <a:srgbClr val="0070C0"/>
                </a:solidFill>
              </a:rPr>
              <a:t>5</a:t>
            </a:r>
            <a:r>
              <a:rPr lang="it-IT" dirty="0" smtClean="0">
                <a:solidFill>
                  <a:srgbClr val="0070C0"/>
                </a:solidFill>
              </a:rPr>
              <a:t>. Abilità di autoregolazione:</a:t>
            </a:r>
          </a:p>
          <a:p>
            <a:pPr marL="514350" indent="-514350"/>
            <a:r>
              <a:rPr lang="it-IT" dirty="0" smtClean="0">
                <a:solidFill>
                  <a:srgbClr val="0070C0"/>
                </a:solidFill>
              </a:rPr>
              <a:t> </a:t>
            </a:r>
            <a:r>
              <a:rPr lang="it-IT" i="1" dirty="0" smtClean="0">
                <a:solidFill>
                  <a:srgbClr val="0070C0"/>
                </a:solidFill>
              </a:rPr>
              <a:t>pianificazione strategica</a:t>
            </a:r>
            <a:r>
              <a:rPr lang="it-IT" dirty="0" smtClean="0">
                <a:solidFill>
                  <a:srgbClr val="0070C0"/>
                </a:solidFill>
              </a:rPr>
              <a:t>, </a:t>
            </a:r>
          </a:p>
          <a:p>
            <a:pPr marL="514350" indent="-514350"/>
            <a:r>
              <a:rPr lang="it-IT" i="1" dirty="0" smtClean="0">
                <a:solidFill>
                  <a:srgbClr val="0070C0"/>
                </a:solidFill>
              </a:rPr>
              <a:t>controllo</a:t>
            </a:r>
            <a:r>
              <a:rPr lang="it-IT" dirty="0" smtClean="0">
                <a:solidFill>
                  <a:srgbClr val="0070C0"/>
                </a:solidFill>
              </a:rPr>
              <a:t> </a:t>
            </a:r>
          </a:p>
          <a:p>
            <a:pPr marL="514350" indent="-514350"/>
            <a:r>
              <a:rPr lang="it-IT" i="1" dirty="0" smtClean="0">
                <a:solidFill>
                  <a:srgbClr val="0070C0"/>
                </a:solidFill>
              </a:rPr>
              <a:t>revisione</a:t>
            </a:r>
            <a:r>
              <a:rPr lang="it-IT" dirty="0" smtClean="0">
                <a:solidFill>
                  <a:srgbClr val="0070C0"/>
                </a:solidFill>
              </a:rPr>
              <a:t> dei propri comportamenti in rapporto all’interazione con il contesto d’azione</a:t>
            </a:r>
            <a:endParaRPr lang="it-IT" dirty="0" smtClean="0">
              <a:solidFill>
                <a:srgbClr val="0070C0"/>
              </a:solidFill>
            </a:endParaRPr>
          </a:p>
          <a:p>
            <a:endParaRPr lang="it-IT"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17</a:t>
            </a:fld>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lgn="ctr">
              <a:buNone/>
            </a:pPr>
            <a:r>
              <a:rPr lang="it-IT" b="1" dirty="0" smtClean="0">
                <a:solidFill>
                  <a:srgbClr val="FF0000"/>
                </a:solidFill>
              </a:rPr>
              <a:t>I compiti autentici: le caratteristiche</a:t>
            </a:r>
          </a:p>
          <a:p>
            <a:pPr algn="just"/>
            <a:r>
              <a:rPr lang="it-IT" dirty="0" smtClean="0"/>
              <a:t>Richiamano </a:t>
            </a:r>
            <a:r>
              <a:rPr lang="it-IT" b="1" dirty="0" smtClean="0"/>
              <a:t>contesti di realtà</a:t>
            </a:r>
            <a:r>
              <a:rPr lang="it-IT" dirty="0" smtClean="0"/>
              <a:t>, diretti o simulati</a:t>
            </a:r>
          </a:p>
          <a:p>
            <a:pPr algn="just"/>
            <a:r>
              <a:rPr lang="it-IT" dirty="0" smtClean="0"/>
              <a:t>Sollecitano l’</a:t>
            </a:r>
            <a:r>
              <a:rPr lang="it-IT" b="1" dirty="0" smtClean="0"/>
              <a:t>impiego di processi cognitivi complessi </a:t>
            </a:r>
            <a:r>
              <a:rPr lang="it-IT" dirty="0" smtClean="0"/>
              <a:t>(pensiero critico, ricerca di soluzioni originali, integrazione degli apprendimenti, …) </a:t>
            </a:r>
            <a:r>
              <a:rPr lang="it-IT" b="1" dirty="0" smtClean="0"/>
              <a:t>in</a:t>
            </a:r>
            <a:r>
              <a:rPr lang="it-IT" dirty="0" smtClean="0"/>
              <a:t> </a:t>
            </a:r>
            <a:r>
              <a:rPr lang="it-IT" b="1" dirty="0" smtClean="0"/>
              <a:t>funzione della soluzione del problema</a:t>
            </a:r>
          </a:p>
          <a:p>
            <a:pPr algn="just"/>
            <a:r>
              <a:rPr lang="it-IT" b="1" dirty="0" smtClean="0"/>
              <a:t>Situazioni sfidanti </a:t>
            </a:r>
            <a:r>
              <a:rPr lang="it-IT" dirty="0" smtClean="0"/>
              <a:t>in cui mettere alla prova individualmente o in gruppo/i per affrontare il problema</a:t>
            </a:r>
            <a:endParaRPr lang="it-IT" b="1"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18</a:t>
            </a:fld>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lgn="ctr">
              <a:buNone/>
            </a:pPr>
            <a:r>
              <a:rPr lang="it-IT" b="1" dirty="0" smtClean="0">
                <a:solidFill>
                  <a:srgbClr val="FF0000"/>
                </a:solidFill>
              </a:rPr>
              <a:t>I compiti autentici: l’elaborazione</a:t>
            </a:r>
          </a:p>
          <a:p>
            <a:pPr>
              <a:buNone/>
            </a:pPr>
            <a:r>
              <a:rPr lang="it-IT" dirty="0" smtClean="0"/>
              <a:t>Proposta di criteri di riferimento utili per la progettazione (</a:t>
            </a:r>
            <a:r>
              <a:rPr lang="it-IT" dirty="0" err="1" smtClean="0"/>
              <a:t>Wiggins</a:t>
            </a:r>
            <a:r>
              <a:rPr lang="it-IT" dirty="0" smtClean="0"/>
              <a:t>):</a:t>
            </a:r>
          </a:p>
          <a:p>
            <a:r>
              <a:rPr lang="it-IT" dirty="0" smtClean="0"/>
              <a:t>Autentici e significativi</a:t>
            </a:r>
          </a:p>
          <a:p>
            <a:r>
              <a:rPr lang="it-IT" dirty="0" smtClean="0"/>
              <a:t>Contesto in cui si inseriscono le prove dovrebbe essere vivido, realistico e piacevole</a:t>
            </a:r>
          </a:p>
          <a:p>
            <a:r>
              <a:rPr lang="it-IT" dirty="0" smtClean="0"/>
              <a:t>Specifico sull’insieme di conoscenze, abilità e disposizioni che intendono evidenziare</a:t>
            </a:r>
          </a:p>
          <a:p>
            <a:endParaRPr lang="it-IT"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19</a:t>
            </a:fld>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28596" y="704088"/>
            <a:ext cx="8258204" cy="1143000"/>
          </a:xfrm>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normAutofit fontScale="92500" lnSpcReduction="10000"/>
          </a:bodyPr>
          <a:lstStyle/>
          <a:p>
            <a:pPr algn="ctr">
              <a:buNone/>
            </a:pPr>
            <a:r>
              <a:rPr lang="it-IT" dirty="0" smtClean="0"/>
              <a:t>Nel D.P.R. n. 89 del 15/03/2010: </a:t>
            </a:r>
            <a:r>
              <a:rPr lang="it-IT" b="1" dirty="0" smtClean="0"/>
              <a:t>l’identità dei Licei (art.2)</a:t>
            </a:r>
          </a:p>
          <a:p>
            <a:pPr algn="just">
              <a:buNone/>
            </a:pPr>
            <a:r>
              <a:rPr lang="it-IT" i="1" dirty="0" smtClean="0"/>
              <a:t>I percorsi liceali “</a:t>
            </a:r>
            <a:r>
              <a:rPr lang="it-IT" b="1" i="1" dirty="0" smtClean="0"/>
              <a:t>forniscono allo studente </a:t>
            </a:r>
            <a:r>
              <a:rPr lang="it-IT" i="1" dirty="0" smtClean="0"/>
              <a:t>gli </a:t>
            </a:r>
            <a:r>
              <a:rPr lang="it-IT" b="1" i="1" dirty="0" smtClean="0"/>
              <a:t>strumenti</a:t>
            </a:r>
            <a:r>
              <a:rPr lang="it-IT" i="1" dirty="0" smtClean="0"/>
              <a:t> </a:t>
            </a:r>
            <a:r>
              <a:rPr lang="it-IT" b="1" i="1" dirty="0" smtClean="0"/>
              <a:t>culturali e metodologici </a:t>
            </a:r>
            <a:r>
              <a:rPr lang="it-IT" i="1" dirty="0" smtClean="0"/>
              <a:t>per una comprensione approfondita della realtà, affinché egli si ponga, con atteggiamento razionale, creativo, progettuale e critico, di fronte alle situazioni, ai fenomeni e ai problemi, ed </a:t>
            </a:r>
            <a:r>
              <a:rPr lang="it-IT" b="1" i="1" dirty="0" smtClean="0"/>
              <a:t>acquisisca conoscenze, abilità e competenze coerenti</a:t>
            </a:r>
            <a:r>
              <a:rPr lang="it-IT" i="1" dirty="0" smtClean="0"/>
              <a:t> con le capacità e le scelte personali e </a:t>
            </a:r>
            <a:r>
              <a:rPr lang="it-IT" b="1" i="1" dirty="0" smtClean="0"/>
              <a:t>adeguate</a:t>
            </a:r>
            <a:r>
              <a:rPr lang="it-IT" i="1" dirty="0" smtClean="0"/>
              <a:t> al </a:t>
            </a:r>
          </a:p>
          <a:p>
            <a:pPr marL="514350" indent="-514350" algn="just">
              <a:buAutoNum type="arabicParenR"/>
            </a:pPr>
            <a:r>
              <a:rPr lang="it-IT" i="1" dirty="0" smtClean="0"/>
              <a:t>perseguimento degli studi di ordine superiore,</a:t>
            </a:r>
          </a:p>
          <a:p>
            <a:pPr marL="514350" indent="-514350" algn="just">
              <a:buAutoNum type="arabicParenR"/>
            </a:pPr>
            <a:r>
              <a:rPr lang="it-IT" i="1" dirty="0" smtClean="0"/>
              <a:t> all’inserimento nella vita sociale e</a:t>
            </a:r>
          </a:p>
          <a:p>
            <a:pPr marL="514350" indent="-514350" algn="just">
              <a:buAutoNum type="arabicParenR"/>
            </a:pPr>
            <a:r>
              <a:rPr lang="it-IT" i="1" dirty="0" smtClean="0"/>
              <a:t> nel mondo del lavoro”.</a:t>
            </a:r>
            <a:endParaRPr lang="it-IT" i="1"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2</a:t>
            </a:fld>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normAutofit fontScale="92500" lnSpcReduction="20000"/>
          </a:bodyPr>
          <a:lstStyle/>
          <a:p>
            <a:pPr algn="ctr">
              <a:buNone/>
            </a:pPr>
            <a:r>
              <a:rPr lang="it-IT" sz="2000" b="1" dirty="0" smtClean="0"/>
              <a:t>Proposte di compiti autentici</a:t>
            </a:r>
          </a:p>
          <a:p>
            <a:pPr marL="514350" indent="-514350" algn="ctr">
              <a:buNone/>
            </a:pPr>
            <a:r>
              <a:rPr lang="it-IT" sz="2000" b="1" dirty="0" smtClean="0"/>
              <a:t>I proposta:</a:t>
            </a:r>
            <a:r>
              <a:rPr lang="it-IT" sz="2000" b="1" i="1" dirty="0" smtClean="0"/>
              <a:t> </a:t>
            </a:r>
            <a:endParaRPr lang="it-IT" sz="2000" b="1" i="1" dirty="0" smtClean="0"/>
          </a:p>
          <a:p>
            <a:pPr marL="514350" indent="-514350" algn="ctr">
              <a:buNone/>
            </a:pPr>
            <a:r>
              <a:rPr lang="it-IT" b="1" i="1" dirty="0" smtClean="0">
                <a:solidFill>
                  <a:srgbClr val="FF0000"/>
                </a:solidFill>
              </a:rPr>
              <a:t>“La sicurezza nella nostra città: intervista all’assessore alla viabilità”</a:t>
            </a:r>
          </a:p>
          <a:p>
            <a:pPr marL="514350" indent="-514350" algn="just">
              <a:buNone/>
            </a:pPr>
            <a:r>
              <a:rPr lang="it-IT" sz="2000" b="1" dirty="0" smtClean="0"/>
              <a:t>Classe: I Liceo</a:t>
            </a:r>
          </a:p>
          <a:p>
            <a:pPr marL="514350" indent="-514350" algn="just">
              <a:buNone/>
            </a:pPr>
            <a:r>
              <a:rPr lang="it-IT" sz="2000" b="1" dirty="0" smtClean="0"/>
              <a:t>Organizzazione: attività individuale</a:t>
            </a:r>
          </a:p>
          <a:p>
            <a:pPr marL="514350" indent="-514350" algn="just">
              <a:buNone/>
            </a:pPr>
            <a:r>
              <a:rPr lang="it-IT" sz="2000" b="1" dirty="0" smtClean="0"/>
              <a:t>Periodo scolastico: termine II quadrimestre</a:t>
            </a:r>
          </a:p>
          <a:p>
            <a:pPr marL="514350" indent="-514350" algn="just">
              <a:buNone/>
            </a:pPr>
            <a:r>
              <a:rPr lang="it-IT" sz="2000" b="1" dirty="0" smtClean="0"/>
              <a:t>Compiti: </a:t>
            </a:r>
          </a:p>
          <a:p>
            <a:pPr marL="514350" indent="-514350" algn="just"/>
            <a:r>
              <a:rPr lang="it-IT" sz="2000" dirty="0" smtClean="0"/>
              <a:t>formulare una serie di domande per l’intervista relative alla viabilità e alla sicurezza della viabilità a Termoli, con particolare riferimento a via Trieste e a via Asia  e all’uscita degli edifici scolastici del Liceo ‘Alfano’</a:t>
            </a:r>
          </a:p>
          <a:p>
            <a:pPr marL="514350" indent="-514350" algn="just"/>
            <a:r>
              <a:rPr lang="it-IT" sz="2100" dirty="0" smtClean="0"/>
              <a:t>elaborare </a:t>
            </a:r>
            <a:r>
              <a:rPr lang="it-IT" sz="2100" dirty="0" smtClean="0"/>
              <a:t>un articolo relativo all’intervista da pubblicare sul periodico della scuola e sul quotidiano </a:t>
            </a:r>
            <a:r>
              <a:rPr lang="it-IT" sz="2100" dirty="0" smtClean="0"/>
              <a:t>cittadino</a:t>
            </a:r>
          </a:p>
          <a:p>
            <a:pPr marL="514350" indent="-514350" algn="just"/>
            <a:r>
              <a:rPr lang="it-IT" sz="2100" dirty="0" smtClean="0"/>
              <a:t>scrivere una </a:t>
            </a:r>
            <a:r>
              <a:rPr lang="it-IT" sz="2100" dirty="0" smtClean="0"/>
              <a:t>lettera </a:t>
            </a:r>
            <a:r>
              <a:rPr lang="it-IT" sz="2100" dirty="0" smtClean="0"/>
              <a:t>in L2 ad </a:t>
            </a:r>
            <a:r>
              <a:rPr lang="it-IT" sz="2100" dirty="0" smtClean="0"/>
              <a:t>un conoscente per narrare l’esperienza vissuta</a:t>
            </a:r>
          </a:p>
          <a:p>
            <a:pPr marL="514350" indent="-514350" algn="just">
              <a:buNone/>
            </a:pPr>
            <a:endParaRPr lang="it-IT" b="1" dirty="0" smtClean="0"/>
          </a:p>
          <a:p>
            <a:pPr marL="514350" indent="-514350" algn="just">
              <a:buFont typeface="+mj-lt"/>
              <a:buAutoNum type="arabicPeriod"/>
            </a:pPr>
            <a:endParaRPr lang="it-IT" b="1"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20</a:t>
            </a:fld>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normAutofit fontScale="85000" lnSpcReduction="20000"/>
          </a:bodyPr>
          <a:lstStyle/>
          <a:p>
            <a:pPr marL="514350" indent="-514350" algn="ctr">
              <a:buNone/>
            </a:pPr>
            <a:r>
              <a:rPr lang="it-IT" b="1" dirty="0" smtClean="0"/>
              <a:t>I proposta:</a:t>
            </a:r>
            <a:r>
              <a:rPr lang="it-IT" b="1" i="1" dirty="0" smtClean="0"/>
              <a:t> </a:t>
            </a:r>
          </a:p>
          <a:p>
            <a:pPr marL="514350" indent="-514350" algn="ctr">
              <a:buNone/>
            </a:pPr>
            <a:r>
              <a:rPr lang="it-IT" b="1" i="1" dirty="0" smtClean="0">
                <a:solidFill>
                  <a:srgbClr val="FF0000"/>
                </a:solidFill>
              </a:rPr>
              <a:t>“La sicurezza nella nostra città: intervista all’assessore alla viabilità”</a:t>
            </a:r>
          </a:p>
          <a:p>
            <a:pPr>
              <a:buNone/>
            </a:pPr>
            <a:r>
              <a:rPr lang="it-IT" dirty="0" smtClean="0"/>
              <a:t>La proposta prevede </a:t>
            </a:r>
            <a:r>
              <a:rPr lang="it-IT" dirty="0" smtClean="0">
                <a:solidFill>
                  <a:srgbClr val="FF0000"/>
                </a:solidFill>
              </a:rPr>
              <a:t>6</a:t>
            </a:r>
            <a:r>
              <a:rPr lang="it-IT" dirty="0" smtClean="0"/>
              <a:t> </a:t>
            </a:r>
            <a:r>
              <a:rPr lang="it-IT" dirty="0" smtClean="0">
                <a:solidFill>
                  <a:srgbClr val="FF0000"/>
                </a:solidFill>
              </a:rPr>
              <a:t>f</a:t>
            </a:r>
            <a:r>
              <a:rPr lang="it-IT" dirty="0" smtClean="0">
                <a:solidFill>
                  <a:srgbClr val="FF0000"/>
                </a:solidFill>
              </a:rPr>
              <a:t>asi di lavoro</a:t>
            </a:r>
            <a:r>
              <a:rPr lang="it-IT" dirty="0" smtClean="0"/>
              <a:t>: </a:t>
            </a:r>
          </a:p>
          <a:p>
            <a:r>
              <a:rPr lang="it-IT" dirty="0" smtClean="0"/>
              <a:t> </a:t>
            </a:r>
            <a:r>
              <a:rPr lang="it-IT" dirty="0" smtClean="0"/>
              <a:t> studio della viabilità cittadina individuandone i punti critici (utilizzo dello stradario, di dati statistici relativi ai sinistri, degli orari dei trasporti pubblici, …)</a:t>
            </a:r>
          </a:p>
          <a:p>
            <a:r>
              <a:rPr lang="it-IT" dirty="0" smtClean="0"/>
              <a:t>studio della segnaletica per la sicurezza all’esterno dei 2 plessi scolastici</a:t>
            </a:r>
          </a:p>
          <a:p>
            <a:r>
              <a:rPr lang="it-IT" dirty="0" smtClean="0"/>
              <a:t>s</a:t>
            </a:r>
            <a:r>
              <a:rPr lang="it-IT" dirty="0" smtClean="0"/>
              <a:t>tesura di un </a:t>
            </a:r>
            <a:r>
              <a:rPr lang="it-IT" i="1" dirty="0" smtClean="0"/>
              <a:t>set</a:t>
            </a:r>
            <a:r>
              <a:rPr lang="it-IT" dirty="0" smtClean="0"/>
              <a:t> di domande per l’intervista</a:t>
            </a:r>
          </a:p>
          <a:p>
            <a:r>
              <a:rPr lang="it-IT" dirty="0" smtClean="0"/>
              <a:t>s</a:t>
            </a:r>
            <a:r>
              <a:rPr lang="it-IT" dirty="0" smtClean="0"/>
              <a:t>tesura delle risposte </a:t>
            </a:r>
          </a:p>
          <a:p>
            <a:r>
              <a:rPr lang="it-IT" dirty="0" smtClean="0"/>
              <a:t> elaborazione dei 2 articoli (con titolo, sottotitolo, repertorio fotografico)</a:t>
            </a:r>
          </a:p>
          <a:p>
            <a:r>
              <a:rPr lang="it-IT" dirty="0" smtClean="0"/>
              <a:t>e</a:t>
            </a:r>
            <a:r>
              <a:rPr lang="it-IT" dirty="0" smtClean="0"/>
              <a:t>laborazione di una lettera personale  in  L2</a:t>
            </a:r>
          </a:p>
          <a:p>
            <a:endParaRPr lang="it-IT" dirty="0" smtClean="0"/>
          </a:p>
          <a:p>
            <a:pPr>
              <a:buFontTx/>
              <a:buChar char="-"/>
            </a:pPr>
            <a:endParaRPr lang="it-IT" dirty="0" smtClean="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21</a:t>
            </a:fld>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buNone/>
            </a:pPr>
            <a:r>
              <a:rPr lang="it-IT" dirty="0" smtClean="0"/>
              <a:t>Le competenze:</a:t>
            </a:r>
          </a:p>
          <a:p>
            <a:r>
              <a:rPr lang="it-IT" sz="2400" dirty="0" smtClean="0"/>
              <a:t>Padronanza della L1 e la capacità di produzione, </a:t>
            </a:r>
            <a:r>
              <a:rPr lang="it-IT" sz="2400" dirty="0" err="1" smtClean="0"/>
              <a:t>spt</a:t>
            </a:r>
            <a:r>
              <a:rPr lang="it-IT" sz="2400" dirty="0" smtClean="0"/>
              <a:t>. s</a:t>
            </a:r>
            <a:r>
              <a:rPr lang="it-IT" sz="2400" dirty="0" smtClean="0"/>
              <a:t>critta</a:t>
            </a:r>
            <a:endParaRPr lang="it-IT" sz="2400" dirty="0" smtClean="0"/>
          </a:p>
          <a:p>
            <a:r>
              <a:rPr lang="it-IT" sz="2400" dirty="0" smtClean="0"/>
              <a:t>Padronanza </a:t>
            </a:r>
            <a:r>
              <a:rPr lang="it-IT" sz="2400" dirty="0" smtClean="0"/>
              <a:t>(</a:t>
            </a:r>
            <a:r>
              <a:rPr lang="it-IT" sz="2400" i="1" dirty="0" err="1" smtClean="0"/>
              <a:t>fluency</a:t>
            </a:r>
            <a:r>
              <a:rPr lang="it-IT" sz="2400" i="1" dirty="0" smtClean="0"/>
              <a:t>) </a:t>
            </a:r>
            <a:r>
              <a:rPr lang="it-IT" sz="2400" dirty="0" smtClean="0"/>
              <a:t>della L2 (</a:t>
            </a:r>
            <a:r>
              <a:rPr lang="it-IT" sz="2400" dirty="0" err="1" smtClean="0"/>
              <a:t>spt</a:t>
            </a:r>
            <a:r>
              <a:rPr lang="it-IT" sz="2400" dirty="0" smtClean="0"/>
              <a:t>. </a:t>
            </a:r>
            <a:r>
              <a:rPr lang="it-IT" sz="2400" dirty="0" smtClean="0"/>
              <a:t>Inglese) in forma scritta</a:t>
            </a:r>
            <a:endParaRPr lang="it-IT" sz="2400" dirty="0" smtClean="0"/>
          </a:p>
          <a:p>
            <a:r>
              <a:rPr lang="it-IT" sz="2400" dirty="0" smtClean="0"/>
              <a:t>Padronanza degli strumenti </a:t>
            </a:r>
            <a:r>
              <a:rPr lang="it-IT" sz="2400" dirty="0" smtClean="0"/>
              <a:t>informatici</a:t>
            </a:r>
          </a:p>
          <a:p>
            <a:r>
              <a:rPr lang="it-IT" sz="2400" dirty="0" smtClean="0"/>
              <a:t>Padronanza della lettura, comprensione e decodifica di ‘testi’ significativi non ‘letterari’ </a:t>
            </a:r>
          </a:p>
          <a:p>
            <a:r>
              <a:rPr lang="it-IT" sz="2400" dirty="0" smtClean="0"/>
              <a:t>Padronanza della lettura e comprensione di testi statistici</a:t>
            </a:r>
          </a:p>
          <a:p>
            <a:endParaRPr lang="it-IT" sz="2400" dirty="0" smtClean="0"/>
          </a:p>
          <a:p>
            <a:endParaRPr lang="it-IT" sz="2400" dirty="0" smtClean="0"/>
          </a:p>
          <a:p>
            <a:pPr>
              <a:buNone/>
            </a:pPr>
            <a:endParaRPr lang="it-IT"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22</a:t>
            </a:fld>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normAutofit fontScale="85000" lnSpcReduction="20000"/>
          </a:bodyPr>
          <a:lstStyle/>
          <a:p>
            <a:pPr algn="ctr">
              <a:buNone/>
            </a:pPr>
            <a:r>
              <a:rPr lang="it-IT" dirty="0" smtClean="0"/>
              <a:t>Proposta di costruzione di una </a:t>
            </a:r>
            <a:r>
              <a:rPr lang="it-IT" b="1" dirty="0" smtClean="0"/>
              <a:t>rubrica</a:t>
            </a:r>
            <a:r>
              <a:rPr lang="it-IT" dirty="0" smtClean="0"/>
              <a:t>:</a:t>
            </a:r>
          </a:p>
          <a:p>
            <a:pPr algn="ctr">
              <a:buNone/>
            </a:pPr>
            <a:r>
              <a:rPr lang="it-IT" b="1" dirty="0" smtClean="0">
                <a:solidFill>
                  <a:srgbClr val="FF0000"/>
                </a:solidFill>
              </a:rPr>
              <a:t>4 sezioni fondamentali</a:t>
            </a:r>
          </a:p>
          <a:p>
            <a:pPr marL="514350" indent="-514350">
              <a:buFont typeface="+mj-lt"/>
              <a:buAutoNum type="arabicPeriod"/>
            </a:pPr>
            <a:r>
              <a:rPr lang="it-IT" b="1" dirty="0" smtClean="0">
                <a:solidFill>
                  <a:srgbClr val="FF0000"/>
                </a:solidFill>
              </a:rPr>
              <a:t>Presentazione del compito di apprendimento</a:t>
            </a:r>
          </a:p>
          <a:p>
            <a:pPr marL="514350" indent="-514350">
              <a:buFont typeface="+mj-lt"/>
              <a:buAutoNum type="arabicPeriod"/>
            </a:pPr>
            <a:r>
              <a:rPr lang="it-IT" b="1" dirty="0" smtClean="0">
                <a:solidFill>
                  <a:srgbClr val="FF0000"/>
                </a:solidFill>
              </a:rPr>
              <a:t>Individuazione delle dimensioni valutative (aspetti del compito che costituiranno gli ‘ambiti di valutazione’)</a:t>
            </a:r>
          </a:p>
          <a:p>
            <a:pPr marL="514350" indent="-514350">
              <a:buFont typeface="+mj-lt"/>
              <a:buAutoNum type="arabicPeriod"/>
            </a:pPr>
            <a:r>
              <a:rPr lang="it-IT" b="1" dirty="0" smtClean="0">
                <a:solidFill>
                  <a:srgbClr val="FF0000"/>
                </a:solidFill>
              </a:rPr>
              <a:t>Indicazione dei criteri di valutazione</a:t>
            </a:r>
          </a:p>
          <a:p>
            <a:pPr marL="514350" indent="-514350">
              <a:buFont typeface="+mj-lt"/>
              <a:buAutoNum type="arabicPeriod"/>
            </a:pPr>
            <a:r>
              <a:rPr lang="it-IT" b="1" dirty="0" smtClean="0">
                <a:solidFill>
                  <a:srgbClr val="FF0000"/>
                </a:solidFill>
              </a:rPr>
              <a:t>Determinazione dei livelli di valutazione</a:t>
            </a:r>
          </a:p>
          <a:p>
            <a:pPr>
              <a:buNone/>
            </a:pPr>
            <a:r>
              <a:rPr lang="it-IT" dirty="0" smtClean="0"/>
              <a:t> </a:t>
            </a:r>
            <a:r>
              <a:rPr lang="it-IT" b="1" dirty="0" smtClean="0">
                <a:solidFill>
                  <a:srgbClr val="FF0000"/>
                </a:solidFill>
              </a:rPr>
              <a:t>5 indicatori </a:t>
            </a:r>
            <a:r>
              <a:rPr lang="it-IT" dirty="0" smtClean="0"/>
              <a:t>(partecipazione, capacità di reperire materiali utili, capacità di utilizzare tali materiali per il compito, uso del tempo, qualità del prodotto complessivo realizzato, qualità dei singoli prodotti realizzati (3), correttezza dei contenuti negli elaborati prodotti)  </a:t>
            </a:r>
          </a:p>
          <a:p>
            <a:pPr>
              <a:buNone/>
            </a:pPr>
            <a:r>
              <a:rPr lang="it-IT" b="1" dirty="0" smtClean="0">
                <a:solidFill>
                  <a:srgbClr val="FF0000"/>
                </a:solidFill>
              </a:rPr>
              <a:t>4 livelli con descrittori </a:t>
            </a:r>
            <a:r>
              <a:rPr lang="it-IT" b="1" dirty="0" smtClean="0"/>
              <a:t>(non accettabile, minimo accettabile, medio, alto)</a:t>
            </a:r>
            <a:endParaRPr lang="it-IT" b="1" dirty="0">
              <a:solidFill>
                <a:srgbClr val="FF0000"/>
              </a:solidFill>
            </a:endParaRPr>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23</a:t>
            </a:fld>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normAutofit fontScale="77500" lnSpcReduction="20000"/>
          </a:bodyPr>
          <a:lstStyle/>
          <a:p>
            <a:pPr algn="ctr"/>
            <a:r>
              <a:rPr lang="it-IT" b="1" dirty="0" smtClean="0"/>
              <a:t>II </a:t>
            </a:r>
            <a:r>
              <a:rPr lang="it-IT" b="1" dirty="0" smtClean="0"/>
              <a:t>proposta:</a:t>
            </a:r>
            <a:r>
              <a:rPr lang="it-IT" b="1" i="1" dirty="0" smtClean="0"/>
              <a:t> </a:t>
            </a:r>
            <a:endParaRPr lang="it-IT" b="1" i="1" dirty="0" smtClean="0"/>
          </a:p>
          <a:p>
            <a:pPr algn="ctr">
              <a:buNone/>
            </a:pPr>
            <a:r>
              <a:rPr lang="it-IT" b="1" i="1" dirty="0" smtClean="0">
                <a:solidFill>
                  <a:srgbClr val="FF0000"/>
                </a:solidFill>
              </a:rPr>
              <a:t>‘Progettare un </a:t>
            </a:r>
            <a:r>
              <a:rPr lang="it-IT" b="1" i="1" dirty="0" err="1" smtClean="0">
                <a:solidFill>
                  <a:srgbClr val="FF0000"/>
                </a:solidFill>
              </a:rPr>
              <a:t>viaggio’</a:t>
            </a:r>
            <a:endParaRPr lang="it-IT" b="1" i="1" dirty="0" smtClean="0">
              <a:solidFill>
                <a:srgbClr val="FF0000"/>
              </a:solidFill>
            </a:endParaRPr>
          </a:p>
          <a:p>
            <a:pPr marL="514350" indent="-514350" algn="just">
              <a:buNone/>
            </a:pPr>
            <a:r>
              <a:rPr lang="it-IT" sz="2800" b="1" dirty="0" smtClean="0"/>
              <a:t>Classi: II - III – IV Liceo</a:t>
            </a:r>
            <a:endParaRPr lang="it-IT" sz="2800" b="1" dirty="0" smtClean="0"/>
          </a:p>
          <a:p>
            <a:pPr marL="514350" indent="-514350" algn="just">
              <a:buNone/>
            </a:pPr>
            <a:r>
              <a:rPr lang="it-IT" sz="2800" b="1" dirty="0" smtClean="0"/>
              <a:t>Organizzazione: attività </a:t>
            </a:r>
            <a:r>
              <a:rPr lang="it-IT" sz="2800" b="1" dirty="0" smtClean="0"/>
              <a:t>di gruppo</a:t>
            </a:r>
            <a:endParaRPr lang="it-IT" sz="2800" b="1" dirty="0" smtClean="0"/>
          </a:p>
          <a:p>
            <a:pPr marL="514350" indent="-514350" algn="just">
              <a:buNone/>
            </a:pPr>
            <a:r>
              <a:rPr lang="it-IT" sz="2800" b="1" dirty="0" smtClean="0"/>
              <a:t>Periodo scolastico: </a:t>
            </a:r>
            <a:r>
              <a:rPr lang="it-IT" sz="2800" b="1" dirty="0" smtClean="0"/>
              <a:t>inizio </a:t>
            </a:r>
            <a:r>
              <a:rPr lang="it-IT" sz="2800" b="1" dirty="0" smtClean="0"/>
              <a:t>II quadrimestre</a:t>
            </a:r>
          </a:p>
          <a:p>
            <a:pPr marL="514350" indent="-514350" algn="just">
              <a:buNone/>
            </a:pPr>
            <a:r>
              <a:rPr lang="it-IT" sz="2800" b="1" dirty="0" smtClean="0"/>
              <a:t>Compiti: </a:t>
            </a:r>
            <a:endParaRPr lang="it-IT" sz="2800" b="1" dirty="0" smtClean="0"/>
          </a:p>
          <a:p>
            <a:pPr marL="514350" indent="-514350" algn="just"/>
            <a:r>
              <a:rPr lang="it-IT" sz="2800" dirty="0" smtClean="0"/>
              <a:t>elaborare un progetto completo di viaggio didattico da svolgersi nel mese di febbraio in una località della regione (classe II), in Toscana (classe III), in Provenza (F) (classe IV), individuando la meta archeologica/geologica più significativa </a:t>
            </a:r>
          </a:p>
          <a:p>
            <a:pPr marL="514350" indent="-514350" algn="just"/>
            <a:r>
              <a:rPr lang="it-IT" sz="2800" dirty="0" smtClean="0"/>
              <a:t>r</a:t>
            </a:r>
            <a:r>
              <a:rPr lang="it-IT" sz="2800" dirty="0" smtClean="0"/>
              <a:t>ealizzare un depliant (anche informatico) in L1 e L2 sulle caratteristiche culturali, artistiche, produttive/geomorfologiche, climatiche</a:t>
            </a:r>
            <a:endParaRPr lang="it-IT" sz="2800" dirty="0" smtClean="0"/>
          </a:p>
          <a:p>
            <a:pPr algn="just"/>
            <a:endParaRPr lang="it-IT" sz="2800" b="1" dirty="0" smtClean="0"/>
          </a:p>
          <a:p>
            <a:endParaRPr lang="it-IT"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24</a:t>
            </a:fld>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normAutofit fontScale="25000" lnSpcReduction="20000"/>
          </a:bodyPr>
          <a:lstStyle/>
          <a:p>
            <a:pPr>
              <a:buNone/>
            </a:pPr>
            <a:r>
              <a:rPr lang="it-IT" sz="9800" dirty="0" smtClean="0"/>
              <a:t>La proposta prevede </a:t>
            </a:r>
            <a:r>
              <a:rPr lang="it-IT" sz="9800" dirty="0" smtClean="0">
                <a:solidFill>
                  <a:srgbClr val="FF0000"/>
                </a:solidFill>
              </a:rPr>
              <a:t>….</a:t>
            </a:r>
            <a:r>
              <a:rPr lang="it-IT" sz="9800" dirty="0" smtClean="0"/>
              <a:t> </a:t>
            </a:r>
            <a:r>
              <a:rPr lang="it-IT" sz="9800" dirty="0" smtClean="0">
                <a:solidFill>
                  <a:srgbClr val="FF0000"/>
                </a:solidFill>
              </a:rPr>
              <a:t>fasi di lavoro</a:t>
            </a:r>
            <a:r>
              <a:rPr lang="it-IT" sz="9800" dirty="0" smtClean="0"/>
              <a:t>:</a:t>
            </a:r>
          </a:p>
          <a:p>
            <a:r>
              <a:rPr lang="it-IT" sz="9800" dirty="0" err="1" smtClean="0"/>
              <a:t>………………</a:t>
            </a:r>
            <a:endParaRPr lang="it-IT" sz="9800" dirty="0" smtClean="0"/>
          </a:p>
          <a:p>
            <a:r>
              <a:rPr lang="it-IT" sz="9800" dirty="0" err="1" smtClean="0"/>
              <a:t>………………</a:t>
            </a:r>
            <a:r>
              <a:rPr lang="it-IT" sz="9800" dirty="0" smtClean="0"/>
              <a:t>.</a:t>
            </a:r>
          </a:p>
          <a:p>
            <a:r>
              <a:rPr lang="it-IT" sz="9800" dirty="0" err="1" smtClean="0"/>
              <a:t>………………</a:t>
            </a:r>
            <a:r>
              <a:rPr lang="it-IT" sz="9800" dirty="0" smtClean="0"/>
              <a:t>..</a:t>
            </a:r>
          </a:p>
          <a:p>
            <a:r>
              <a:rPr lang="it-IT" sz="9800" dirty="0" err="1" smtClean="0"/>
              <a:t>…………………</a:t>
            </a:r>
            <a:r>
              <a:rPr lang="it-IT" sz="9800" dirty="0" smtClean="0"/>
              <a:t>..</a:t>
            </a:r>
          </a:p>
          <a:p>
            <a:r>
              <a:rPr lang="it-IT" sz="9800" dirty="0" err="1" smtClean="0"/>
              <a:t>……………………</a:t>
            </a:r>
            <a:r>
              <a:rPr lang="it-IT" sz="9800" dirty="0" smtClean="0"/>
              <a:t>..</a:t>
            </a:r>
          </a:p>
          <a:p>
            <a:r>
              <a:rPr lang="it-IT" sz="9800" dirty="0" err="1" smtClean="0"/>
              <a:t>…………………………</a:t>
            </a:r>
            <a:r>
              <a:rPr lang="it-IT" sz="9800" dirty="0" smtClean="0"/>
              <a:t>..</a:t>
            </a:r>
          </a:p>
          <a:p>
            <a:r>
              <a:rPr lang="it-IT" sz="9800" dirty="0" err="1" smtClean="0"/>
              <a:t>……………………………</a:t>
            </a:r>
            <a:r>
              <a:rPr lang="it-IT" sz="9800" dirty="0" smtClean="0"/>
              <a:t>..</a:t>
            </a:r>
          </a:p>
          <a:p>
            <a:r>
              <a:rPr lang="it-IT" sz="9800" dirty="0" err="1" smtClean="0"/>
              <a:t>…………………………………</a:t>
            </a:r>
            <a:endParaRPr lang="it-IT" sz="9800" dirty="0" smtClean="0"/>
          </a:p>
          <a:p>
            <a:r>
              <a:rPr lang="it-IT" sz="9800" dirty="0" err="1" smtClean="0"/>
              <a:t>………………………………………</a:t>
            </a:r>
            <a:r>
              <a:rPr lang="it-IT" sz="9800" dirty="0" smtClean="0"/>
              <a:t>.</a:t>
            </a:r>
          </a:p>
          <a:p>
            <a:pPr>
              <a:buNone/>
            </a:pPr>
            <a:endParaRPr lang="it-IT" sz="6000" dirty="0" smtClean="0"/>
          </a:p>
          <a:p>
            <a:pPr>
              <a:buNone/>
            </a:pPr>
            <a:endParaRPr lang="it-IT" sz="4400" dirty="0" smtClean="0"/>
          </a:p>
          <a:p>
            <a:endParaRPr lang="it-IT" dirty="0" smtClean="0"/>
          </a:p>
          <a:p>
            <a:pPr>
              <a:buNone/>
            </a:pPr>
            <a:endParaRPr lang="it-IT" dirty="0" smtClean="0"/>
          </a:p>
          <a:p>
            <a:pPr>
              <a:buNone/>
            </a:pPr>
            <a:r>
              <a:rPr lang="it-IT" dirty="0" smtClean="0"/>
              <a:t> </a:t>
            </a:r>
            <a:endParaRPr lang="it-IT" dirty="0" smtClean="0"/>
          </a:p>
          <a:p>
            <a:endParaRPr lang="it-IT"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25</a:t>
            </a:fld>
            <a:endParaRPr lang="it-I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buNone/>
            </a:pPr>
            <a:r>
              <a:rPr lang="it-IT" dirty="0" smtClean="0"/>
              <a:t>Le competenze:</a:t>
            </a:r>
          </a:p>
          <a:p>
            <a:r>
              <a:rPr lang="it-IT" sz="2400" dirty="0" smtClean="0"/>
              <a:t>Padronanza della L1 e la capacità di produzione, </a:t>
            </a:r>
            <a:r>
              <a:rPr lang="it-IT" sz="2400" dirty="0" err="1" smtClean="0"/>
              <a:t>spt</a:t>
            </a:r>
            <a:r>
              <a:rPr lang="it-IT" sz="2400" dirty="0" smtClean="0"/>
              <a:t>. s</a:t>
            </a:r>
            <a:r>
              <a:rPr lang="it-IT" sz="2400" dirty="0" smtClean="0"/>
              <a:t>critta</a:t>
            </a:r>
            <a:endParaRPr lang="it-IT" sz="2400" dirty="0" smtClean="0"/>
          </a:p>
          <a:p>
            <a:r>
              <a:rPr lang="it-IT" sz="2400" dirty="0" smtClean="0"/>
              <a:t>Padronanza </a:t>
            </a:r>
            <a:r>
              <a:rPr lang="it-IT" sz="2400" dirty="0" smtClean="0"/>
              <a:t>(</a:t>
            </a:r>
            <a:r>
              <a:rPr lang="it-IT" sz="2400" i="1" dirty="0" err="1" smtClean="0"/>
              <a:t>fluency</a:t>
            </a:r>
            <a:r>
              <a:rPr lang="it-IT" sz="2400" i="1" dirty="0" smtClean="0"/>
              <a:t>) </a:t>
            </a:r>
            <a:r>
              <a:rPr lang="it-IT" sz="2400" dirty="0" smtClean="0"/>
              <a:t>della L2 (</a:t>
            </a:r>
            <a:r>
              <a:rPr lang="it-IT" sz="2400" dirty="0" err="1" smtClean="0"/>
              <a:t>spt</a:t>
            </a:r>
            <a:r>
              <a:rPr lang="it-IT" sz="2400" dirty="0" smtClean="0"/>
              <a:t>. </a:t>
            </a:r>
            <a:r>
              <a:rPr lang="it-IT" sz="2400" dirty="0" smtClean="0"/>
              <a:t>Inglese) in forma scritta</a:t>
            </a:r>
            <a:endParaRPr lang="it-IT" sz="2400" dirty="0" smtClean="0"/>
          </a:p>
          <a:p>
            <a:r>
              <a:rPr lang="it-IT" sz="2400" dirty="0" smtClean="0"/>
              <a:t>Padronanza degli strumenti </a:t>
            </a:r>
            <a:r>
              <a:rPr lang="it-IT" sz="2400" dirty="0" smtClean="0"/>
              <a:t>informatici</a:t>
            </a:r>
          </a:p>
          <a:p>
            <a:r>
              <a:rPr lang="it-IT" sz="2400" dirty="0" err="1" smtClean="0"/>
              <a:t>…………………</a:t>
            </a:r>
            <a:r>
              <a:rPr lang="it-IT" sz="2400" dirty="0" smtClean="0"/>
              <a:t>......</a:t>
            </a:r>
          </a:p>
          <a:p>
            <a:r>
              <a:rPr lang="it-IT" sz="2400" dirty="0" err="1" smtClean="0"/>
              <a:t>………………………</a:t>
            </a:r>
            <a:r>
              <a:rPr lang="it-IT" sz="2400" dirty="0" smtClean="0"/>
              <a:t>.</a:t>
            </a:r>
          </a:p>
          <a:p>
            <a:r>
              <a:rPr lang="it-IT" sz="2400" dirty="0" err="1" smtClean="0"/>
              <a:t>………………………</a:t>
            </a:r>
            <a:endParaRPr lang="it-IT" sz="2400" dirty="0" smtClean="0"/>
          </a:p>
          <a:p>
            <a:r>
              <a:rPr lang="it-IT" sz="2400" dirty="0" err="1" smtClean="0"/>
              <a:t>………………………</a:t>
            </a:r>
            <a:r>
              <a:rPr lang="it-IT" sz="2400" dirty="0" smtClean="0"/>
              <a:t>..</a:t>
            </a:r>
          </a:p>
          <a:p>
            <a:endParaRPr lang="it-IT" sz="2400" dirty="0" smtClean="0"/>
          </a:p>
          <a:p>
            <a:endParaRPr lang="it-IT" sz="2400" dirty="0" smtClean="0"/>
          </a:p>
          <a:p>
            <a:pPr>
              <a:buNone/>
            </a:pPr>
            <a:endParaRPr lang="it-IT"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26</a:t>
            </a:fld>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buNone/>
            </a:pPr>
            <a:r>
              <a:rPr lang="it-IT" dirty="0" smtClean="0"/>
              <a:t>Studente:</a:t>
            </a:r>
          </a:p>
          <a:p>
            <a:r>
              <a:rPr lang="it-IT" dirty="0" smtClean="0"/>
              <a:t>colto</a:t>
            </a:r>
          </a:p>
          <a:p>
            <a:r>
              <a:rPr lang="it-IT" dirty="0" smtClean="0"/>
              <a:t>critico</a:t>
            </a:r>
          </a:p>
          <a:p>
            <a:r>
              <a:rPr lang="it-IT" dirty="0" smtClean="0"/>
              <a:t>creativo</a:t>
            </a:r>
          </a:p>
          <a:p>
            <a:r>
              <a:rPr lang="it-IT" dirty="0" smtClean="0"/>
              <a:t>autonomo</a:t>
            </a:r>
          </a:p>
          <a:p>
            <a:r>
              <a:rPr lang="it-IT" dirty="0" smtClean="0"/>
              <a:t>attivo</a:t>
            </a:r>
          </a:p>
          <a:p>
            <a:r>
              <a:rPr lang="it-IT" dirty="0" smtClean="0"/>
              <a:t>consapevole</a:t>
            </a:r>
          </a:p>
          <a:p>
            <a:r>
              <a:rPr lang="it-IT" dirty="0" smtClean="0"/>
              <a:t>t</a:t>
            </a:r>
            <a:r>
              <a:rPr lang="it-IT" dirty="0" smtClean="0"/>
              <a:t>ecnologicamente attrezzato </a:t>
            </a:r>
          </a:p>
          <a:p>
            <a:r>
              <a:rPr lang="it-IT" dirty="0" smtClean="0"/>
              <a:t>c</a:t>
            </a:r>
            <a:r>
              <a:rPr lang="it-IT" dirty="0" smtClean="0"/>
              <a:t>apace di lavorare in/per un gruppo</a:t>
            </a:r>
          </a:p>
          <a:p>
            <a:endParaRPr lang="it-IT" dirty="0" smtClean="0"/>
          </a:p>
          <a:p>
            <a:endParaRPr lang="it-IT" dirty="0" smtClean="0"/>
          </a:p>
          <a:p>
            <a:endParaRPr lang="it-IT" dirty="0" smtClean="0"/>
          </a:p>
          <a:p>
            <a:endParaRPr lang="it-IT" dirty="0" smtClean="0"/>
          </a:p>
          <a:p>
            <a:endParaRPr lang="it-IT" dirty="0" smtClean="0"/>
          </a:p>
          <a:p>
            <a:endParaRPr lang="it-IT"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3</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lgn="ctr">
              <a:buNone/>
            </a:pPr>
            <a:r>
              <a:rPr lang="it-IT" b="1" dirty="0" smtClean="0"/>
              <a:t>I BIENNIO:</a:t>
            </a:r>
          </a:p>
          <a:p>
            <a:pPr algn="ctr">
              <a:buNone/>
            </a:pPr>
            <a:r>
              <a:rPr lang="it-IT" dirty="0" smtClean="0"/>
              <a:t>Finalizzato a:</a:t>
            </a:r>
          </a:p>
          <a:p>
            <a:pPr algn="just"/>
            <a:r>
              <a:rPr lang="it-IT" b="1" dirty="0" smtClean="0"/>
              <a:t>approfondimento iniziale relativo alle singole discipline</a:t>
            </a:r>
          </a:p>
          <a:p>
            <a:pPr algn="just"/>
            <a:r>
              <a:rPr lang="it-IT" b="1" dirty="0" smtClean="0"/>
              <a:t>s</a:t>
            </a:r>
            <a:r>
              <a:rPr lang="it-IT" b="1" dirty="0" smtClean="0"/>
              <a:t>viluppo delle conoscenze e abilità</a:t>
            </a:r>
          </a:p>
          <a:p>
            <a:pPr algn="just"/>
            <a:r>
              <a:rPr lang="it-IT" b="1" dirty="0" smtClean="0"/>
              <a:t>p</a:t>
            </a:r>
            <a:r>
              <a:rPr lang="it-IT" b="1" dirty="0" smtClean="0"/>
              <a:t>rima maturazione delle COMPETENZE caratterizzanti le singole articolazioni del sistema liceale</a:t>
            </a:r>
            <a:endParaRPr lang="it-IT" b="1"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4</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lgn="ctr"/>
            <a:r>
              <a:rPr lang="it-IT" b="1" dirty="0" smtClean="0"/>
              <a:t>II BIENNIO:</a:t>
            </a:r>
          </a:p>
          <a:p>
            <a:pPr>
              <a:buNone/>
            </a:pPr>
            <a:r>
              <a:rPr lang="it-IT" dirty="0" smtClean="0"/>
              <a:t>Finalizzato a:</a:t>
            </a:r>
          </a:p>
          <a:p>
            <a:r>
              <a:rPr lang="it-IT" b="1" dirty="0" smtClean="0"/>
              <a:t>approfondimento/sviluppo delle conoscenze e delle abilità</a:t>
            </a:r>
          </a:p>
          <a:p>
            <a:r>
              <a:rPr lang="it-IT" b="1" dirty="0" smtClean="0"/>
              <a:t>m</a:t>
            </a:r>
            <a:r>
              <a:rPr lang="it-IT" b="1" dirty="0" smtClean="0"/>
              <a:t>aturazione delle COMPETENZE caratterizzanti le singole articolazioni del sistema liceale</a:t>
            </a:r>
            <a:endParaRPr lang="it-IT" b="1"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5</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lgn="ctr"/>
            <a:r>
              <a:rPr lang="it-IT" b="1" dirty="0" smtClean="0"/>
              <a:t>V Anno:</a:t>
            </a:r>
          </a:p>
          <a:p>
            <a:pPr>
              <a:buNone/>
            </a:pPr>
            <a:r>
              <a:rPr lang="it-IT" dirty="0" smtClean="0"/>
              <a:t>Si persegue:</a:t>
            </a:r>
          </a:p>
          <a:p>
            <a:r>
              <a:rPr lang="it-IT" b="1" dirty="0" smtClean="0"/>
              <a:t>piena realizzazione del profilo educativo, culturale e professionale (All. A)</a:t>
            </a:r>
          </a:p>
          <a:p>
            <a:r>
              <a:rPr lang="it-IT" b="1" dirty="0" smtClean="0"/>
              <a:t>c</a:t>
            </a:r>
            <a:r>
              <a:rPr lang="it-IT" b="1" dirty="0" smtClean="0"/>
              <a:t>ompleto raggiungimento degli obiettivi specifici di apprendimento</a:t>
            </a:r>
          </a:p>
          <a:p>
            <a:r>
              <a:rPr lang="it-IT" b="1" dirty="0" smtClean="0"/>
              <a:t>c</a:t>
            </a:r>
            <a:r>
              <a:rPr lang="it-IT" b="1" dirty="0" smtClean="0"/>
              <a:t>onsolidamento del percorso di orientamento agli studi successivi e all’inserimento nel mondo del lavoro </a:t>
            </a:r>
            <a:endParaRPr lang="it-IT" b="1"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6</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normAutofit/>
          </a:bodyPr>
          <a:lstStyle/>
          <a:p>
            <a:pPr algn="ctr">
              <a:buNone/>
            </a:pPr>
            <a:r>
              <a:rPr lang="it-IT" sz="2000" dirty="0" smtClean="0"/>
              <a:t>Quali sono gli </a:t>
            </a:r>
            <a:r>
              <a:rPr lang="it-IT" sz="2000" b="1" dirty="0" smtClean="0"/>
              <a:t>elementi caratterizzanti </a:t>
            </a:r>
            <a:r>
              <a:rPr lang="it-IT" sz="2000" dirty="0" smtClean="0"/>
              <a:t>di un percorso liceale?</a:t>
            </a:r>
          </a:p>
          <a:p>
            <a:r>
              <a:rPr lang="it-IT" sz="2000" dirty="0" smtClean="0"/>
              <a:t>Piena valorizzazione di tutti gli aspetti del lavoro scolastico</a:t>
            </a:r>
          </a:p>
          <a:p>
            <a:r>
              <a:rPr lang="it-IT" sz="2000" dirty="0" smtClean="0"/>
              <a:t>Studio delle discipline in una prospettiva sistematica, storica e critica</a:t>
            </a:r>
          </a:p>
          <a:p>
            <a:r>
              <a:rPr lang="it-IT" sz="2000" dirty="0" smtClean="0"/>
              <a:t>Esercizio di lettura, analisi, traduzione di testi letterari, filosofici, storici, scientifici, saggistici e di interpretazione di opere d’arte</a:t>
            </a:r>
          </a:p>
          <a:p>
            <a:r>
              <a:rPr lang="it-IT" sz="2000" dirty="0" smtClean="0"/>
              <a:t>Uso costante del laboratorio per l’insegnamento delle discipline scientifiche</a:t>
            </a:r>
          </a:p>
          <a:p>
            <a:r>
              <a:rPr lang="it-IT" sz="2000" dirty="0" smtClean="0"/>
              <a:t>Pratica dell’argomentazione e del confronto</a:t>
            </a:r>
          </a:p>
          <a:p>
            <a:r>
              <a:rPr lang="it-IT" sz="2000" dirty="0" smtClean="0"/>
              <a:t>Cura di una modalità espositiva scritta e orale corretta, pertinente, efficace e personale</a:t>
            </a:r>
          </a:p>
          <a:p>
            <a:r>
              <a:rPr lang="it-IT" sz="2000" dirty="0" smtClean="0"/>
              <a:t>Uso degli strumenti multimediali a supporto dello studio e della ricerca </a:t>
            </a:r>
          </a:p>
          <a:p>
            <a:pPr>
              <a:buNone/>
            </a:pPr>
            <a:r>
              <a:rPr lang="it-IT" sz="2000" dirty="0" smtClean="0"/>
              <a:t>(All. A – Profilo culturale, educativo e professionale)</a:t>
            </a:r>
          </a:p>
          <a:p>
            <a:endParaRPr lang="it-IT" sz="2400" dirty="0" smtClean="0"/>
          </a:p>
          <a:p>
            <a:endParaRPr lang="it-IT"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7</a:t>
            </a:fld>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lgn="ctr">
              <a:buNone/>
            </a:pPr>
            <a:endParaRPr lang="it-IT" b="1" dirty="0" smtClean="0"/>
          </a:p>
          <a:p>
            <a:pPr algn="ctr">
              <a:buNone/>
            </a:pPr>
            <a:r>
              <a:rPr lang="it-IT" dirty="0" smtClean="0"/>
              <a:t>A fare da sfondo ci sono le:</a:t>
            </a:r>
            <a:endParaRPr lang="it-IT" dirty="0" smtClean="0"/>
          </a:p>
          <a:p>
            <a:pPr algn="ctr">
              <a:buNone/>
            </a:pPr>
            <a:endParaRPr lang="it-IT" b="1" dirty="0" smtClean="0"/>
          </a:p>
          <a:p>
            <a:pPr algn="ctr">
              <a:buNone/>
            </a:pPr>
            <a:r>
              <a:rPr lang="it-IT" b="1" dirty="0" smtClean="0"/>
              <a:t>Competenze chiave europee per l’apprendimento permanente (18 dicembre 2006)</a:t>
            </a:r>
          </a:p>
          <a:p>
            <a:pPr algn="ctr">
              <a:buNone/>
            </a:pPr>
            <a:endParaRPr lang="it-IT" b="1" dirty="0" smtClean="0"/>
          </a:p>
          <a:p>
            <a:pPr algn="ctr">
              <a:buNone/>
            </a:pPr>
            <a:r>
              <a:rPr lang="it-IT" sz="2400" dirty="0" smtClean="0"/>
              <a:t>I Licei come presidi culturali al servizio di un nuovo umanesimo tecnologico</a:t>
            </a:r>
          </a:p>
          <a:p>
            <a:pPr algn="ctr">
              <a:buNone/>
            </a:pPr>
            <a:endParaRPr lang="it-IT" b="1"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8</a:t>
            </a:fld>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latin typeface="+mn-lt"/>
              </a:rPr>
              <a:t>La didattica per competenze: quali gli obiettivi del Liceo ‘Alfano’ per costruire il successo scolastico?</a:t>
            </a:r>
            <a:endParaRPr lang="it-IT" sz="2800" dirty="0">
              <a:latin typeface="+mn-lt"/>
            </a:endParaRPr>
          </a:p>
        </p:txBody>
      </p:sp>
      <p:sp>
        <p:nvSpPr>
          <p:cNvPr id="3" name="Segnaposto contenuto 2"/>
          <p:cNvSpPr>
            <a:spLocks noGrp="1"/>
          </p:cNvSpPr>
          <p:nvPr>
            <p:ph idx="1"/>
          </p:nvPr>
        </p:nvSpPr>
        <p:spPr/>
        <p:txBody>
          <a:bodyPr/>
          <a:lstStyle/>
          <a:p>
            <a:pPr algn="ctr">
              <a:buNone/>
            </a:pPr>
            <a:r>
              <a:rPr lang="it-IT" b="1" dirty="0" smtClean="0"/>
              <a:t>PECUP: </a:t>
            </a:r>
          </a:p>
          <a:p>
            <a:pPr algn="ctr">
              <a:buNone/>
            </a:pPr>
            <a:r>
              <a:rPr lang="it-IT" dirty="0" smtClean="0"/>
              <a:t>declina</a:t>
            </a:r>
            <a:r>
              <a:rPr lang="it-IT" dirty="0" smtClean="0"/>
              <a:t>, in forma discorsiva, le </a:t>
            </a:r>
            <a:r>
              <a:rPr lang="it-IT" dirty="0" smtClean="0"/>
              <a:t>competenze, le abilità e </a:t>
            </a:r>
            <a:r>
              <a:rPr lang="it-IT" dirty="0" smtClean="0"/>
              <a:t>le conoscenze che lo studente deve </a:t>
            </a:r>
            <a:r>
              <a:rPr lang="it-IT" dirty="0" smtClean="0"/>
              <a:t>possedere </a:t>
            </a:r>
            <a:r>
              <a:rPr lang="it-IT" dirty="0" smtClean="0"/>
              <a:t>al termine del </a:t>
            </a:r>
            <a:r>
              <a:rPr lang="it-IT" dirty="0" smtClean="0"/>
              <a:t>corso di studi</a:t>
            </a:r>
            <a:endParaRPr lang="it-IT" dirty="0" smtClean="0"/>
          </a:p>
          <a:p>
            <a:pPr algn="just">
              <a:buNone/>
            </a:pPr>
            <a:endParaRPr lang="it-IT" dirty="0" smtClean="0"/>
          </a:p>
          <a:p>
            <a:pPr algn="just">
              <a:buNone/>
            </a:pPr>
            <a:r>
              <a:rPr lang="it-IT" dirty="0" smtClean="0"/>
              <a:t>Il PECUP dei Licei è caratterizzato dal possesso di strumenti metodologici e culturali per una ‘</a:t>
            </a:r>
            <a:r>
              <a:rPr lang="it-IT" b="1" i="1" dirty="0" smtClean="0"/>
              <a:t>comprensione approfondita</a:t>
            </a:r>
            <a:r>
              <a:rPr lang="it-IT" i="1" dirty="0" smtClean="0"/>
              <a:t> della realtà’</a:t>
            </a:r>
          </a:p>
          <a:p>
            <a:pPr algn="just">
              <a:buNone/>
            </a:pPr>
            <a:endParaRPr lang="it-IT" dirty="0"/>
          </a:p>
        </p:txBody>
      </p:sp>
      <p:sp>
        <p:nvSpPr>
          <p:cNvPr id="4" name="Segnaposto piè di pagina 3"/>
          <p:cNvSpPr>
            <a:spLocks noGrp="1"/>
          </p:cNvSpPr>
          <p:nvPr>
            <p:ph type="ftr" sz="quarter" idx="11"/>
          </p:nvPr>
        </p:nvSpPr>
        <p:spPr/>
        <p:txBody>
          <a:bodyPr/>
          <a:lstStyle/>
          <a:p>
            <a:r>
              <a:rPr lang="it-IT" smtClean="0"/>
              <a:t>D.S.Prof. Marina Imperato</a:t>
            </a:r>
            <a:endParaRPr lang="it-IT"/>
          </a:p>
        </p:txBody>
      </p:sp>
      <p:sp>
        <p:nvSpPr>
          <p:cNvPr id="5" name="Segnaposto numero diapositiva 4"/>
          <p:cNvSpPr>
            <a:spLocks noGrp="1"/>
          </p:cNvSpPr>
          <p:nvPr>
            <p:ph type="sldNum" sz="quarter" idx="12"/>
          </p:nvPr>
        </p:nvSpPr>
        <p:spPr/>
        <p:txBody>
          <a:bodyPr/>
          <a:lstStyle/>
          <a:p>
            <a:fld id="{7913CBDF-6929-4309-89C1-CA97001DB10C}" type="slidenum">
              <a:rPr lang="it-IT" smtClean="0"/>
              <a:pPr/>
              <a:t>9</a:t>
            </a:fld>
            <a:endParaRPr lang="it-IT"/>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369</TotalTime>
  <Words>2176</Words>
  <Application>Microsoft Office PowerPoint</Application>
  <PresentationFormat>Presentazione su schermo (4:3)</PresentationFormat>
  <Paragraphs>244</Paragraphs>
  <Slides>26</Slides>
  <Notes>0</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Equinozio</vt:lpstr>
      <vt:lpstr>I.I.S.S. “ALFANO da TERMOLI”</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lpstr>La didattica per competenze: quali gli obiettivi del Liceo ‘Alfano’ per costruire il successo scolastico?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I.I.S.S. “ALFANO da TERMOLI”</dc:title>
  <dc:creator>Franco</dc:creator>
  <cp:lastModifiedBy>Franco</cp:lastModifiedBy>
  <cp:revision>38</cp:revision>
  <dcterms:created xsi:type="dcterms:W3CDTF">2016-03-20T10:03:24Z</dcterms:created>
  <dcterms:modified xsi:type="dcterms:W3CDTF">2016-03-20T23:50:37Z</dcterms:modified>
</cp:coreProperties>
</file>