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8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57" r:id="rId17"/>
    <p:sldId id="259" r:id="rId18"/>
    <p:sldId id="260" r:id="rId19"/>
    <p:sldId id="283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97" r:id="rId28"/>
    <p:sldId id="298" r:id="rId29"/>
    <p:sldId id="299" r:id="rId30"/>
    <p:sldId id="301" r:id="rId31"/>
    <p:sldId id="302" r:id="rId32"/>
    <p:sldId id="303" r:id="rId33"/>
    <p:sldId id="304" r:id="rId34"/>
    <p:sldId id="305" r:id="rId35"/>
    <p:sldId id="306" r:id="rId36"/>
    <p:sldId id="308" r:id="rId37"/>
    <p:sldId id="315" r:id="rId38"/>
    <p:sldId id="309" r:id="rId39"/>
    <p:sldId id="311" r:id="rId40"/>
    <p:sldId id="313" r:id="rId41"/>
    <p:sldId id="314" r:id="rId42"/>
    <p:sldId id="316" r:id="rId43"/>
    <p:sldId id="317" r:id="rId44"/>
    <p:sldId id="318" r:id="rId4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>
      <p:cViewPr>
        <p:scale>
          <a:sx n="99" d="100"/>
          <a:sy n="99" d="100"/>
        </p:scale>
        <p:origin x="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1F3D5-5EAC-4544-9D80-391AE10E9957}" type="datetimeFigureOut">
              <a:rPr lang="it-IT" smtClean="0"/>
              <a:t>18/04/2016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46284-A444-49F5-AEC5-99234AC618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804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F61EB-825B-4491-9A52-F27C8AECCE47}" type="datetimeFigureOut">
              <a:rPr lang="it-IT" smtClean="0"/>
              <a:pPr/>
              <a:t>18/04/2016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91533-06EF-41FB-806E-DD29CBC34ED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A0F770-1A23-4D45-BD12-3E842206FF88}" type="slidenum">
              <a:rPr lang="it-IT" altLang="it-IT" smtClean="0">
                <a:latin typeface="Arial" pitchFamily="34" charset="0"/>
              </a:rPr>
              <a:pPr/>
              <a:t>38</a:t>
            </a:fld>
            <a:endParaRPr lang="it-IT" altLang="it-IT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1AD6-D847-4043-82EA-8D97DDF56985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221D-5DC9-44F2-A1AB-66A4F7EDE244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5841-2B87-40D0-9B9C-4C1C0F18D7A2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lvl="0"/>
            <a:endParaRPr lang="it-IT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F4BD6-41EA-428A-BB57-8EED6915AAB0}" type="datetime1">
              <a:rPr lang="it-IT"/>
              <a:pPr>
                <a:defRPr/>
              </a:pPr>
              <a:t>18/04/2016</a:t>
            </a:fld>
            <a:endParaRPr lang="it-IT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LUISA GIORDANI Anp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2D5A-59B8-48F1-BF9E-F91EF92CE9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C7A9-9252-458E-BDC6-4BBD5D555498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7E41-C651-418A-97C3-1A78C62744A4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901F5-8866-4488-931C-6E47BF488A22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EE0F5-2FFE-4D05-A6D5-55EC173DF840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824B-90C0-4EB3-AD77-EA3B1A54AAC1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62E45-9F99-4FAD-B252-7DB722784CF7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10BF-C54C-4C46-B626-4F60FBD84ABE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628D-98F0-4D3D-BA2F-14ABC6B35B6F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824336-6BB7-4190-9BF7-5FE7623A5E5E}" type="datetime1">
              <a:rPr lang="it-IT" smtClean="0"/>
              <a:pPr/>
              <a:t>18/04/2016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3CBDF-6929-4309-89C1-CA97001DB10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err="1" smtClean="0">
                <a:solidFill>
                  <a:schemeClr val="tx2"/>
                </a:solidFill>
              </a:rPr>
              <a:t>I.I.S.S.</a:t>
            </a:r>
            <a:r>
              <a:rPr lang="it-IT" sz="2800" dirty="0" smtClean="0">
                <a:solidFill>
                  <a:schemeClr val="tx2"/>
                </a:solidFill>
              </a:rPr>
              <a:t> “ALFANO da TERMOLI”</a:t>
            </a:r>
            <a:endParaRPr lang="it-IT" sz="2800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 smtClean="0"/>
              <a:t>Corso di formazione per Docenti</a:t>
            </a:r>
          </a:p>
          <a:p>
            <a:pPr algn="ctr"/>
            <a:r>
              <a:rPr lang="it-IT" dirty="0" smtClean="0"/>
              <a:t>a.s</a:t>
            </a:r>
            <a:r>
              <a:rPr lang="it-IT" dirty="0" err="1" smtClean="0"/>
              <a:t>.201</a:t>
            </a:r>
            <a:r>
              <a:rPr lang="it-IT" dirty="0" smtClean="0"/>
              <a:t>5/2016</a:t>
            </a:r>
          </a:p>
          <a:p>
            <a:pPr algn="ctr"/>
            <a:r>
              <a:rPr lang="it-IT" dirty="0" smtClean="0"/>
              <a:t>IV sessione seminariale – 19/04/2016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 algn="ctr">
              <a:buNone/>
            </a:pPr>
            <a:r>
              <a:rPr lang="it-IT" sz="2800" b="1" smtClean="0">
                <a:solidFill>
                  <a:srgbClr val="FF0000"/>
                </a:solidFill>
              </a:rPr>
              <a:t>7. OBIETTIVI SPECIFICI </a:t>
            </a:r>
            <a:r>
              <a:rPr lang="it-IT" sz="2800" b="1" smtClean="0"/>
              <a:t>di</a:t>
            </a:r>
            <a:r>
              <a:rPr lang="it-IT" sz="2800" b="1" smtClean="0">
                <a:solidFill>
                  <a:srgbClr val="FF0000"/>
                </a:solidFill>
              </a:rPr>
              <a:t> APPRENDIMENTO </a:t>
            </a:r>
            <a:r>
              <a:rPr lang="it-IT" sz="2800" smtClean="0"/>
              <a:t>(</a:t>
            </a:r>
            <a:r>
              <a:rPr lang="it-IT" sz="2000" smtClean="0"/>
              <a:t>DPR 275/99, art.8, c.1) sono:</a:t>
            </a:r>
          </a:p>
          <a:p>
            <a:pPr algn="ctr">
              <a:buNone/>
            </a:pPr>
            <a:r>
              <a:rPr lang="it-IT" sz="2800" b="1" smtClean="0">
                <a:solidFill>
                  <a:srgbClr val="FF0000"/>
                </a:solidFill>
              </a:rPr>
              <a:t>relativi alle COMPETENZE</a:t>
            </a:r>
          </a:p>
          <a:p>
            <a:pPr algn="ctr">
              <a:buNone/>
            </a:pPr>
            <a:r>
              <a:rPr lang="it-IT" sz="2800" b="1" smtClean="0">
                <a:solidFill>
                  <a:srgbClr val="FF0000"/>
                </a:solidFill>
              </a:rPr>
              <a:t>una volta raggiunti gli OSA</a:t>
            </a:r>
          </a:p>
          <a:p>
            <a:pPr algn="ctr">
              <a:buNone/>
            </a:pPr>
            <a:r>
              <a:rPr lang="it-IT" sz="2800" b="1" smtClean="0">
                <a:solidFill>
                  <a:srgbClr val="FF0000"/>
                </a:solidFill>
              </a:rPr>
              <a:t>livelli essenziali delle prestazione del servizio</a:t>
            </a:r>
          </a:p>
          <a:p>
            <a:pPr algn="ctr">
              <a:buNone/>
            </a:pPr>
            <a:r>
              <a:rPr lang="it-IT" sz="2800" b="1" smtClean="0">
                <a:solidFill>
                  <a:srgbClr val="FF0000"/>
                </a:solidFill>
              </a:rPr>
              <a:t>misurabili mediante le prove INVALSI</a:t>
            </a:r>
          </a:p>
          <a:p>
            <a:pPr>
              <a:buNone/>
            </a:pPr>
            <a:endParaRPr lang="it-IT" sz="2800" b="1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8. OBIETTIVI FORMATIVI:</a:t>
            </a:r>
          </a:p>
          <a:p>
            <a:r>
              <a:rPr lang="it-IT" sz="2800" b="1" smtClean="0"/>
              <a:t>sintesi del processo culturale/educativo di ciascuna ISA</a:t>
            </a:r>
          </a:p>
          <a:p>
            <a:r>
              <a:rPr lang="it-IT" sz="2800" b="1" smtClean="0"/>
              <a:t>da formulare in situazione</a:t>
            </a:r>
          </a:p>
          <a:p>
            <a:r>
              <a:rPr lang="it-IT" sz="2800" b="1" smtClean="0"/>
              <a:t>da concretizzare rispetto a specifiche conoscenze, competenze e abilità da far maturare agli studenti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9. ATTIVITA’</a:t>
            </a:r>
          </a:p>
          <a:p>
            <a:r>
              <a:rPr lang="it-IT" sz="2800" b="1" smtClean="0"/>
              <a:t>Laboratoriali </a:t>
            </a:r>
          </a:p>
          <a:p>
            <a:r>
              <a:rPr lang="it-IT" sz="2800" b="1" smtClean="0"/>
              <a:t>…….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10. MATERIALI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11. TEMPI 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12. FASI:</a:t>
            </a:r>
          </a:p>
          <a:p>
            <a:r>
              <a:rPr lang="it-IT" sz="2800" b="1" smtClean="0"/>
              <a:t>Progettazione</a:t>
            </a:r>
          </a:p>
          <a:p>
            <a:r>
              <a:rPr lang="it-IT" sz="2800" b="1" smtClean="0"/>
              <a:t>Realizzazione</a:t>
            </a:r>
          </a:p>
          <a:p>
            <a:r>
              <a:rPr lang="it-IT" sz="2800" b="1" smtClean="0"/>
              <a:t>Controllo</a:t>
            </a:r>
          </a:p>
          <a:p>
            <a:endParaRPr lang="it-IT" sz="2800" b="1" smtClean="0"/>
          </a:p>
          <a:p>
            <a:pPr algn="ctr">
              <a:buNone/>
            </a:pPr>
            <a:endParaRPr lang="it-IT" sz="2800" b="1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>
              <a:buNone/>
            </a:pPr>
            <a:endParaRPr lang="it-IT" sz="2800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13. VERIFICA = </a:t>
            </a:r>
            <a:r>
              <a:rPr lang="it-IT" sz="2800" b="1" smtClean="0"/>
              <a:t>ratifica del raggiungimento degli obiettivi prefissati con strumenti di:</a:t>
            </a:r>
          </a:p>
          <a:p>
            <a:r>
              <a:rPr lang="it-IT" sz="2800" b="1" smtClean="0"/>
              <a:t> osservazione</a:t>
            </a:r>
          </a:p>
          <a:p>
            <a:r>
              <a:rPr lang="it-IT" sz="2800" b="1" smtClean="0"/>
              <a:t>misurazione </a:t>
            </a:r>
          </a:p>
          <a:p>
            <a:r>
              <a:rPr lang="it-IT" sz="2800" b="1" smtClean="0"/>
              <a:t>rilevazione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>
              <a:buNone/>
            </a:pPr>
            <a:r>
              <a:rPr lang="it-IT" sz="2000" b="1" smtClean="0">
                <a:solidFill>
                  <a:srgbClr val="FF0000"/>
                </a:solidFill>
              </a:rPr>
              <a:t>14. VALUTAZIONE: </a:t>
            </a:r>
            <a:r>
              <a:rPr lang="it-IT" sz="2000" b="1" smtClean="0"/>
              <a:t>indicare criteri/indicatori x:</a:t>
            </a:r>
          </a:p>
          <a:p>
            <a:r>
              <a:rPr lang="it-IT" sz="2000" b="1" smtClean="0">
                <a:solidFill>
                  <a:srgbClr val="FF0000"/>
                </a:solidFill>
              </a:rPr>
              <a:t>V. di processo</a:t>
            </a:r>
          </a:p>
          <a:p>
            <a:r>
              <a:rPr lang="it-IT" sz="2000" b="1" smtClean="0">
                <a:solidFill>
                  <a:srgbClr val="FF0000"/>
                </a:solidFill>
              </a:rPr>
              <a:t>V. di prodotto</a:t>
            </a:r>
          </a:p>
          <a:p>
            <a:r>
              <a:rPr lang="it-IT" sz="2000" b="1" smtClean="0">
                <a:solidFill>
                  <a:srgbClr val="FF0000"/>
                </a:solidFill>
              </a:rPr>
              <a:t>tarati su livelli di C. nella ‘performance’</a:t>
            </a:r>
          </a:p>
          <a:p>
            <a:r>
              <a:rPr lang="it-IT" sz="2000" b="1" smtClean="0">
                <a:solidFill>
                  <a:srgbClr val="FF0000"/>
                </a:solidFill>
              </a:rPr>
              <a:t>tarati su livelli di efficienza/efficacia nello svolgimento </a:t>
            </a:r>
          </a:p>
          <a:p>
            <a:pPr>
              <a:buNone/>
            </a:pPr>
            <a:r>
              <a:rPr lang="it-IT" sz="2000" b="1" smtClean="0"/>
              <a:t>La V. </a:t>
            </a:r>
            <a:r>
              <a:rPr lang="it-IT" sz="2000" b="1" smtClean="0">
                <a:solidFill>
                  <a:srgbClr val="FF0000"/>
                </a:solidFill>
              </a:rPr>
              <a:t>DEVE tener conto di:</a:t>
            </a:r>
          </a:p>
          <a:p>
            <a:r>
              <a:rPr lang="it-IT" sz="2000" b="1" smtClean="0">
                <a:solidFill>
                  <a:srgbClr val="FF0000"/>
                </a:solidFill>
              </a:rPr>
              <a:t>condizioni di partenza</a:t>
            </a:r>
          </a:p>
          <a:p>
            <a:r>
              <a:rPr lang="it-IT" sz="2000" b="1" smtClean="0">
                <a:solidFill>
                  <a:srgbClr val="FF0000"/>
                </a:solidFill>
              </a:rPr>
              <a:t>condizioni di contesto</a:t>
            </a:r>
          </a:p>
          <a:p>
            <a:r>
              <a:rPr lang="it-IT" sz="2000" b="1" smtClean="0">
                <a:solidFill>
                  <a:srgbClr val="FF0000"/>
                </a:solidFill>
              </a:rPr>
              <a:t>Obiettivi</a:t>
            </a:r>
          </a:p>
          <a:p>
            <a:pPr>
              <a:buNone/>
            </a:pPr>
            <a:r>
              <a:rPr lang="it-IT" sz="2000" b="1" smtClean="0"/>
              <a:t>La V. si avvale di:</a:t>
            </a:r>
          </a:p>
          <a:p>
            <a:r>
              <a:rPr lang="it-IT" sz="2000" b="1" smtClean="0">
                <a:solidFill>
                  <a:srgbClr val="FF0000"/>
                </a:solidFill>
              </a:rPr>
              <a:t>rubriche multilivello</a:t>
            </a:r>
          </a:p>
          <a:p>
            <a:r>
              <a:rPr lang="it-IT" sz="2800" b="1" smtClean="0">
                <a:solidFill>
                  <a:srgbClr val="FF0000"/>
                </a:solidFill>
              </a:rPr>
              <a:t>EQF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15. MONITORAGGIO:</a:t>
            </a:r>
          </a:p>
          <a:p>
            <a:r>
              <a:rPr lang="it-IT" sz="2800" b="1" smtClean="0"/>
              <a:t>Strumenti</a:t>
            </a:r>
          </a:p>
          <a:p>
            <a:r>
              <a:rPr lang="it-IT" sz="2800" b="1" smtClean="0"/>
              <a:t>Strategie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16. DISSEMINAZIONE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17. Creazione di un REPERTORIO di Istituto</a:t>
            </a:r>
          </a:p>
          <a:p>
            <a:pPr marL="452628" indent="-342900" algn="just">
              <a:buNone/>
              <a:defRPr/>
            </a:pPr>
            <a:r>
              <a:rPr lang="it-IT" sz="2800" smtClean="0">
                <a:solidFill>
                  <a:srgbClr val="00B050"/>
                </a:solidFill>
              </a:rPr>
              <a:t>Prevede </a:t>
            </a:r>
            <a:r>
              <a:rPr lang="it-IT" sz="2800" b="1" smtClean="0">
                <a:solidFill>
                  <a:srgbClr val="00B050"/>
                </a:solidFill>
              </a:rPr>
              <a:t>sempre</a:t>
            </a:r>
            <a:r>
              <a:rPr lang="it-IT" sz="2800" smtClean="0">
                <a:solidFill>
                  <a:srgbClr val="00B050"/>
                </a:solidFill>
              </a:rPr>
              <a:t> compiti di realtà o simulazioni</a:t>
            </a:r>
          </a:p>
          <a:p>
            <a:pPr marL="452628" indent="-342900" algn="just">
              <a:buNone/>
              <a:defRPr/>
            </a:pPr>
            <a:r>
              <a:rPr lang="it-IT" sz="2800" smtClean="0">
                <a:solidFill>
                  <a:srgbClr val="00B050"/>
                </a:solidFill>
              </a:rPr>
              <a:t>E’ ad </a:t>
            </a:r>
            <a:r>
              <a:rPr lang="it-IT" sz="2800" b="1" smtClean="0">
                <a:solidFill>
                  <a:srgbClr val="00B050"/>
                </a:solidFill>
              </a:rPr>
              <a:t>ampiezza massima </a:t>
            </a:r>
            <a:r>
              <a:rPr lang="it-IT" sz="2800" smtClean="0">
                <a:solidFill>
                  <a:srgbClr val="00B050"/>
                </a:solidFill>
              </a:rPr>
              <a:t>(tutti i docenti), </a:t>
            </a:r>
            <a:r>
              <a:rPr lang="it-IT" sz="2800" b="1" smtClean="0">
                <a:solidFill>
                  <a:srgbClr val="00B050"/>
                </a:solidFill>
              </a:rPr>
              <a:t>media</a:t>
            </a:r>
            <a:r>
              <a:rPr lang="it-IT" sz="2800" smtClean="0">
                <a:solidFill>
                  <a:srgbClr val="00B050"/>
                </a:solidFill>
              </a:rPr>
              <a:t> (alcuni), </a:t>
            </a:r>
            <a:r>
              <a:rPr lang="it-IT" sz="2800" b="1" smtClean="0">
                <a:solidFill>
                  <a:srgbClr val="00B050"/>
                </a:solidFill>
              </a:rPr>
              <a:t>minima</a:t>
            </a:r>
            <a:r>
              <a:rPr lang="it-IT" sz="2800" smtClean="0">
                <a:solidFill>
                  <a:srgbClr val="00B050"/>
                </a:solidFill>
              </a:rPr>
              <a:t> (area formativa)</a:t>
            </a:r>
          </a:p>
          <a:p>
            <a:pPr>
              <a:buNone/>
            </a:pPr>
            <a:endParaRPr lang="it-IT" sz="2800" b="1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sz="2800" b="1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357314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mtClean="0"/>
              <a:t> </a:t>
            </a:r>
            <a:r>
              <a:rPr lang="it-IT" b="1" smtClean="0"/>
              <a:t>COMPITO</a:t>
            </a:r>
            <a:endParaRPr lang="it-IT" b="1" dirty="0" smtClean="0"/>
          </a:p>
          <a:p>
            <a:pPr algn="ctr">
              <a:buNone/>
            </a:pPr>
            <a:r>
              <a:rPr lang="it-IT" i="1" dirty="0" smtClean="0"/>
              <a:t>“Realizzare un’intervista impossibile”</a:t>
            </a:r>
          </a:p>
          <a:p>
            <a:pPr algn="ctr">
              <a:buNone/>
            </a:pPr>
            <a:r>
              <a:rPr lang="it-IT" dirty="0" smtClean="0"/>
              <a:t>(Prof. M. </a:t>
            </a:r>
            <a:r>
              <a:rPr lang="it-IT" dirty="0" err="1" smtClean="0"/>
              <a:t>Castoldi</a:t>
            </a:r>
            <a:r>
              <a:rPr lang="it-IT" dirty="0" smtClean="0"/>
              <a:t>)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Format progettuale:</a:t>
            </a:r>
          </a:p>
          <a:p>
            <a:pPr algn="ctr">
              <a:buNone/>
            </a:pPr>
            <a:r>
              <a:rPr lang="it-IT" dirty="0" smtClean="0"/>
              <a:t>Deve presentare i caratteri distintivi di una progettazione orientata verso le competenze: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Analisi della competenza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Rubrica valutativa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Focus su un ‘problema’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Articolazione del percorso didattico con passaggi-chiave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Valutazione </a:t>
            </a:r>
            <a:r>
              <a:rPr lang="it-IT" dirty="0" err="1" smtClean="0"/>
              <a:t>trifocale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it-IT" sz="3200" b="1" smtClean="0"/>
              <a:t>COMPITO</a:t>
            </a:r>
          </a:p>
          <a:p>
            <a:pPr algn="ctr">
              <a:lnSpc>
                <a:spcPct val="90000"/>
              </a:lnSpc>
              <a:buNone/>
            </a:pPr>
            <a:r>
              <a:rPr lang="it-IT" sz="3200" b="1" smtClean="0"/>
              <a:t>  </a:t>
            </a:r>
            <a:r>
              <a:rPr lang="it-IT" sz="3200" b="1" dirty="0" smtClean="0"/>
              <a:t>classi </a:t>
            </a:r>
            <a:r>
              <a:rPr lang="it-IT" sz="3200" b="1" smtClean="0"/>
              <a:t>quarte -4 percorsi liceali + 1 integrato:</a:t>
            </a:r>
            <a:endParaRPr lang="it-IT" sz="3200" b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3200" b="1" dirty="0" smtClean="0"/>
              <a:t>Classico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3200" b="1" dirty="0" smtClean="0"/>
              <a:t>Scientifico tradizionale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3200" b="1" dirty="0" smtClean="0"/>
              <a:t>Scientifico OSA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3200" b="1" dirty="0" smtClean="0"/>
              <a:t>Scientifico Sportivo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3200" b="1" dirty="0" smtClean="0"/>
              <a:t>Integrato: C/S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it-IT" sz="3200" b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SCANSIONE OPERATIVA PROPEDEUTICA: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Inquadramento della classe</a:t>
            </a:r>
            <a:r>
              <a:rPr lang="it-IT" dirty="0" smtClean="0"/>
              <a:t>:</a:t>
            </a:r>
          </a:p>
          <a:p>
            <a:pPr marL="514350" indent="-514350"/>
            <a:r>
              <a:rPr lang="it-IT" dirty="0" smtClean="0"/>
              <a:t>Numero studenti (indicare anche il) genere</a:t>
            </a:r>
          </a:p>
          <a:p>
            <a:pPr marL="514350" indent="-514350"/>
            <a:r>
              <a:rPr lang="it-IT" dirty="0" smtClean="0"/>
              <a:t>Percorso scolastico della classe (continuità, eventuali nuove immissioni di studenti, eventuale presenza studenti stranieri, eventuale presenza studenti con BES/DSA/DA)</a:t>
            </a:r>
          </a:p>
          <a:p>
            <a:pPr marL="514350" indent="-514350"/>
            <a:r>
              <a:rPr lang="it-IT" dirty="0" smtClean="0"/>
              <a:t>Profilo della classe sulla base di rilevazioni sistematiche (livelli con numero di studenti appartenenti a ciascun livello)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dirty="0" smtClean="0"/>
              <a:t>La didattica per competenze: </a:t>
            </a:r>
            <a:br>
              <a:rPr lang="it-IT" sz="2800" dirty="0" smtClean="0"/>
            </a:br>
            <a:r>
              <a:rPr lang="it-IT" sz="2800" dirty="0" smtClean="0"/>
              <a:t>quali gli obiettivi dell’</a:t>
            </a:r>
            <a:r>
              <a:rPr lang="it-IT" sz="2800" dirty="0" err="1" smtClean="0"/>
              <a:t>I.I.S.S.</a:t>
            </a:r>
            <a:r>
              <a:rPr lang="it-IT" sz="2800" dirty="0" smtClean="0"/>
              <a:t> ‘Alfano’ per costruire il successo scolastico?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dirty="0" smtClean="0"/>
              <a:t> ORGANIZZAZIONE del LAVORO DIDATTICO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Definizione degli ambiti disciplinari coinvolti</a:t>
            </a:r>
          </a:p>
          <a:p>
            <a:pPr marL="514350" indent="-514350" algn="ctr">
              <a:buNone/>
            </a:pPr>
            <a:r>
              <a:rPr lang="it-IT" dirty="0" smtClean="0"/>
              <a:t>(almeno 5)</a:t>
            </a:r>
          </a:p>
          <a:p>
            <a:pPr marL="514350" indent="-514350">
              <a:buNone/>
            </a:pPr>
            <a:r>
              <a:rPr lang="it-IT" dirty="0" smtClean="0"/>
              <a:t>2. Luogo di svolgimento</a:t>
            </a:r>
          </a:p>
          <a:p>
            <a:pPr marL="514350" indent="-514350">
              <a:buNone/>
            </a:pPr>
            <a:r>
              <a:rPr lang="it-IT" dirty="0" smtClean="0"/>
              <a:t>3. Strumenti (digitali, cartacei, …)</a:t>
            </a:r>
          </a:p>
          <a:p>
            <a:pPr marL="514350" indent="-514350">
              <a:buNone/>
            </a:pPr>
            <a:r>
              <a:rPr lang="it-IT" dirty="0" smtClean="0"/>
              <a:t>4. Fonti</a:t>
            </a:r>
          </a:p>
          <a:p>
            <a:pPr marL="514350" indent="-514350">
              <a:buNone/>
            </a:pPr>
            <a:r>
              <a:rPr lang="it-IT" dirty="0" smtClean="0"/>
              <a:t>5. Periodizzazione motivata</a:t>
            </a:r>
          </a:p>
          <a:p>
            <a:pPr marL="514350" indent="-514350">
              <a:buNone/>
            </a:pPr>
            <a:r>
              <a:rPr lang="it-IT" dirty="0" smtClean="0"/>
              <a:t>6. Tempi: almeno ….. Ore</a:t>
            </a:r>
          </a:p>
          <a:p>
            <a:pPr marL="514350" indent="-514350">
              <a:buNone/>
            </a:pPr>
            <a:r>
              <a:rPr lang="it-IT" dirty="0" smtClean="0"/>
              <a:t>7. </a:t>
            </a:r>
            <a:r>
              <a:rPr lang="it-IT" dirty="0" err="1" smtClean="0"/>
              <a:t>Cronoprogramma</a:t>
            </a:r>
            <a:r>
              <a:rPr lang="it-IT" dirty="0" smtClean="0"/>
              <a:t>: …..</a:t>
            </a:r>
          </a:p>
          <a:p>
            <a:pPr marL="514350" indent="-514350">
              <a:buNone/>
            </a:pPr>
            <a:r>
              <a:rPr lang="it-IT" dirty="0" smtClean="0"/>
              <a:t>8. Orario: curricolare, extracurricolare, misto</a:t>
            </a:r>
          </a:p>
          <a:p>
            <a:pPr marL="514350" indent="-514350">
              <a:buNone/>
            </a:pPr>
            <a:r>
              <a:rPr lang="it-IT" dirty="0" smtClean="0"/>
              <a:t>9. Modalità organizzative: singolo docente, codocenza, …</a:t>
            </a:r>
          </a:p>
          <a:p>
            <a:pPr marL="514350" indent="-514350">
              <a:buNone/>
            </a:pPr>
            <a:r>
              <a:rPr lang="it-IT" dirty="0" smtClean="0"/>
              <a:t>10. Modalità organizzative: suddivisione classe in gruppi (max. 4 alunni)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2582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 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b="1" i="1" dirty="0" smtClean="0"/>
          </a:p>
          <a:p>
            <a:pPr algn="ctr">
              <a:buNone/>
            </a:pPr>
            <a:r>
              <a:rPr lang="it-IT" b="1" i="1" dirty="0" smtClean="0"/>
              <a:t>FOCUS:</a:t>
            </a:r>
          </a:p>
          <a:p>
            <a:pPr algn="ctr">
              <a:buNone/>
            </a:pPr>
            <a:r>
              <a:rPr lang="it-IT" b="1" i="1" dirty="0" err="1" smtClean="0"/>
              <a:t>UdA</a:t>
            </a:r>
            <a:r>
              <a:rPr lang="it-IT" b="1" i="1" dirty="0" smtClean="0"/>
              <a:t> e valutazione degli apprendimenti</a:t>
            </a:r>
          </a:p>
          <a:p>
            <a:pPr algn="ctr">
              <a:buNone/>
            </a:pPr>
            <a:endParaRPr lang="it-IT" b="1" i="1" dirty="0" smtClean="0"/>
          </a:p>
          <a:p>
            <a:pPr algn="ctr">
              <a:buNone/>
            </a:pPr>
            <a:r>
              <a:rPr lang="it-IT" b="1" i="1" dirty="0" smtClean="0"/>
              <a:t>LABORATORIO:</a:t>
            </a:r>
          </a:p>
          <a:p>
            <a:pPr algn="ctr">
              <a:buNone/>
            </a:pPr>
            <a:r>
              <a:rPr lang="it-IT" b="1" i="1" dirty="0" smtClean="0"/>
              <a:t>Compiti autentici</a:t>
            </a:r>
            <a:endParaRPr lang="it-IT" b="1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2800" b="1" smtClean="0"/>
              <a:t>Compito</a:t>
            </a:r>
            <a:endParaRPr lang="it-IT" sz="2800" b="1" dirty="0" smtClean="0"/>
          </a:p>
          <a:p>
            <a:pPr marL="514350" indent="-514350" algn="ctr">
              <a:buNone/>
            </a:pPr>
            <a:r>
              <a:rPr lang="it-IT" sz="2800" dirty="0" smtClean="0"/>
              <a:t>“</a:t>
            </a:r>
            <a:r>
              <a:rPr lang="it-IT" sz="2800" i="1" dirty="0" smtClean="0"/>
              <a:t>Realizzare </a:t>
            </a:r>
            <a:r>
              <a:rPr lang="it-IT" sz="2800" i="1" smtClean="0"/>
              <a:t>un’intervista impossibile”:</a:t>
            </a:r>
            <a:endParaRPr lang="it-IT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800" i="1" dirty="0" smtClean="0"/>
              <a:t>Architetto dell’antica Grecia </a:t>
            </a:r>
            <a:r>
              <a:rPr lang="it-IT" sz="2800" i="1" dirty="0" smtClean="0">
                <a:solidFill>
                  <a:srgbClr val="FF0000"/>
                </a:solidFill>
              </a:rPr>
              <a:t>(LC)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i="1" dirty="0" smtClean="0"/>
              <a:t>Architetto inglese del Rinascimento </a:t>
            </a:r>
            <a:r>
              <a:rPr lang="it-IT" sz="2800" i="1" dirty="0" smtClean="0">
                <a:solidFill>
                  <a:srgbClr val="FF0000"/>
                </a:solidFill>
              </a:rPr>
              <a:t>(LS)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i="1" dirty="0" smtClean="0"/>
              <a:t>Architetto del Rinascimento italiano </a:t>
            </a:r>
            <a:r>
              <a:rPr lang="it-IT" sz="2800" i="1" dirty="0" smtClean="0">
                <a:solidFill>
                  <a:srgbClr val="FF0000"/>
                </a:solidFill>
              </a:rPr>
              <a:t>(LS – OSA)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i="1" dirty="0" smtClean="0"/>
              <a:t>Architetto dell’Empire </a:t>
            </a:r>
            <a:r>
              <a:rPr lang="it-IT" sz="2800" i="1" dirty="0" err="1" smtClean="0"/>
              <a:t>Stadium</a:t>
            </a:r>
            <a:r>
              <a:rPr lang="it-IT" sz="2800" i="1" dirty="0" smtClean="0"/>
              <a:t> di Londra </a:t>
            </a:r>
            <a:r>
              <a:rPr lang="it-IT" sz="2800" i="1" dirty="0" smtClean="0">
                <a:solidFill>
                  <a:srgbClr val="FF0000"/>
                </a:solidFill>
              </a:rPr>
              <a:t>(LS – S)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i="1" dirty="0" smtClean="0"/>
              <a:t>Architetto dell’antica Roma </a:t>
            </a:r>
            <a:r>
              <a:rPr lang="it-IT" sz="2800" i="1" dirty="0" smtClean="0">
                <a:solidFill>
                  <a:srgbClr val="FF0000"/>
                </a:solidFill>
              </a:rPr>
              <a:t>(LC – LS)</a:t>
            </a:r>
            <a:endParaRPr lang="it-IT" sz="2800" i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 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2400" b="1" dirty="0" smtClean="0"/>
              <a:t>FASI</a:t>
            </a:r>
            <a:r>
              <a:rPr lang="it-IT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rgbClr val="FF0000"/>
                </a:solidFill>
              </a:rPr>
              <a:t>INTRODUZIONE (h. ???)</a:t>
            </a:r>
          </a:p>
          <a:p>
            <a:pPr marL="457200" indent="-457200">
              <a:buNone/>
            </a:pPr>
            <a:r>
              <a:rPr lang="it-IT" sz="2400" dirty="0" smtClean="0"/>
              <a:t>- Individuare traguardi di conoscenza e abilità in: L1, L2, </a:t>
            </a:r>
            <a:r>
              <a:rPr lang="it-IT" sz="2400" dirty="0" err="1" smtClean="0"/>
              <a:t>StA</a:t>
            </a:r>
            <a:r>
              <a:rPr lang="it-IT" sz="2400" dirty="0" smtClean="0"/>
              <a:t>,  disciplina/e di indirizzo</a:t>
            </a:r>
          </a:p>
          <a:p>
            <a:pPr marL="457200" indent="-457200">
              <a:buFontTx/>
              <a:buChar char="-"/>
            </a:pPr>
            <a:r>
              <a:rPr lang="it-IT" sz="2400" dirty="0" smtClean="0"/>
              <a:t>Informare gli studenti sulle motivazioni della scelta didattica (</a:t>
            </a:r>
            <a:r>
              <a:rPr lang="it-IT" sz="2400" dirty="0" err="1" smtClean="0"/>
              <a:t>+D</a:t>
            </a:r>
            <a:r>
              <a:rPr lang="it-IT" sz="24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it-IT" sz="2400" dirty="0" smtClean="0"/>
              <a:t>Illustrare la interdisciplinarietà del compito (</a:t>
            </a:r>
            <a:r>
              <a:rPr lang="it-IT" sz="2400" dirty="0" err="1" smtClean="0"/>
              <a:t>+D</a:t>
            </a:r>
            <a:r>
              <a:rPr lang="it-IT" sz="24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it-IT" sz="2400" dirty="0" smtClean="0"/>
              <a:t>Indirizzare gli studenti verso l’individuazione degli ambiti disciplinari da coinvolgere (</a:t>
            </a:r>
            <a:r>
              <a:rPr lang="it-IT" sz="2400" dirty="0" err="1" smtClean="0"/>
              <a:t>+D</a:t>
            </a:r>
            <a:r>
              <a:rPr lang="it-IT" sz="2400" dirty="0" smtClean="0"/>
              <a:t>/S)</a:t>
            </a:r>
          </a:p>
          <a:p>
            <a:pPr marL="457200" indent="-457200">
              <a:buFontTx/>
              <a:buChar char="-"/>
            </a:pPr>
            <a:r>
              <a:rPr lang="it-IT" sz="2400" dirty="0" smtClean="0"/>
              <a:t>Individuare il ‘luogo’ della pubblicazione dell’intervista impossibile (D/S), motivando la scelta</a:t>
            </a:r>
          </a:p>
          <a:p>
            <a:pPr marL="457200" indent="-457200">
              <a:buFontTx/>
              <a:buChar char="-"/>
            </a:pPr>
            <a:r>
              <a:rPr lang="it-IT" sz="2400" dirty="0" smtClean="0"/>
              <a:t>Illustrare la tematica generale (‘Architettura’) nel senso di elemento fondamentale per la cultura occidentale (D)</a:t>
            </a:r>
          </a:p>
          <a:p>
            <a:pPr marL="457200" indent="-457200">
              <a:buNone/>
            </a:pPr>
            <a:r>
              <a:rPr lang="it-IT" sz="2000" b="1" dirty="0" smtClean="0"/>
              <a:t>A partire dalla prima fase ha inizio l’osservazione da parte di </a:t>
            </a:r>
            <a:r>
              <a:rPr lang="it-IT" sz="2000" b="1" dirty="0" err="1" smtClean="0"/>
              <a:t>+D</a:t>
            </a:r>
            <a:endParaRPr lang="it-IT" sz="2000" b="1" dirty="0" smtClean="0"/>
          </a:p>
          <a:p>
            <a:pPr marL="457200" indent="-457200">
              <a:buNone/>
            </a:pPr>
            <a:endParaRPr lang="it-IT" sz="2000" dirty="0" smtClean="0"/>
          </a:p>
          <a:p>
            <a:pPr algn="ctr">
              <a:buNone/>
            </a:pPr>
            <a:endParaRPr lang="it-IT" sz="20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/>
              <a:t>FASI:</a:t>
            </a:r>
          </a:p>
          <a:p>
            <a:pPr>
              <a:buNone/>
            </a:pPr>
            <a:r>
              <a:rPr lang="it-IT" dirty="0" smtClean="0"/>
              <a:t>2. </a:t>
            </a:r>
            <a:r>
              <a:rPr lang="it-IT" dirty="0" smtClean="0">
                <a:solidFill>
                  <a:srgbClr val="FF0000"/>
                </a:solidFill>
              </a:rPr>
              <a:t>SVILUPPO dei CONTENUTI: (h. ???)</a:t>
            </a:r>
          </a:p>
          <a:p>
            <a:pPr>
              <a:buNone/>
            </a:pPr>
            <a:r>
              <a:rPr lang="it-IT" dirty="0" smtClean="0"/>
              <a:t>- Presentare alcune fonti utili alla realizzazione del compito (</a:t>
            </a:r>
            <a:r>
              <a:rPr lang="it-IT" dirty="0" err="1" smtClean="0"/>
              <a:t>+D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 - Mostrare filmati brevi sulla tematica (</a:t>
            </a:r>
            <a:r>
              <a:rPr lang="it-IT" dirty="0" err="1" smtClean="0"/>
              <a:t>+D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Individuare personaggio da intervistare (</a:t>
            </a:r>
            <a:r>
              <a:rPr lang="it-IT" dirty="0" err="1" smtClean="0"/>
              <a:t>+D</a:t>
            </a:r>
            <a:r>
              <a:rPr lang="it-IT" dirty="0" smtClean="0"/>
              <a:t>/S)</a:t>
            </a:r>
          </a:p>
          <a:p>
            <a:pPr>
              <a:buFontTx/>
              <a:buChar char="-"/>
            </a:pPr>
            <a:r>
              <a:rPr lang="it-IT" dirty="0" smtClean="0"/>
              <a:t>Procedere alla documentazione e all’approfondimento biografico del personaggio prescelto (S/D)</a:t>
            </a:r>
          </a:p>
          <a:p>
            <a:pPr>
              <a:buFontTx/>
              <a:buChar char="-"/>
            </a:pPr>
            <a:r>
              <a:rPr lang="it-IT" dirty="0" smtClean="0"/>
              <a:t>Illustrare le caratteristiche testuali di una intervista (D)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it-IT" sz="2800" dirty="0" smtClean="0"/>
              <a:t> </a:t>
            </a:r>
            <a:br>
              <a:rPr lang="it-IT" sz="2800" dirty="0" smtClean="0"/>
            </a:br>
            <a:r>
              <a:rPr lang="it-IT" sz="2800" b="1" dirty="0" smtClean="0"/>
              <a:t>FASI:</a:t>
            </a:r>
          </a:p>
          <a:p>
            <a:pPr>
              <a:buNone/>
            </a:pPr>
            <a:r>
              <a:rPr lang="it-IT" sz="2800" dirty="0" smtClean="0"/>
              <a:t>3. </a:t>
            </a:r>
            <a:r>
              <a:rPr lang="it-IT" sz="2800" dirty="0" smtClean="0">
                <a:solidFill>
                  <a:srgbClr val="FF0000"/>
                </a:solidFill>
              </a:rPr>
              <a:t>INTEGRAZIONE DATI ACQUISITI e SVILUPPO OPERATIVO: (h. ???)</a:t>
            </a:r>
          </a:p>
          <a:p>
            <a:pPr>
              <a:buFontTx/>
              <a:buChar char="-"/>
            </a:pPr>
            <a:r>
              <a:rPr lang="it-IT" sz="2800" dirty="0" smtClean="0"/>
              <a:t>Scrivere intervista in L1 sulla base delle caratteristiche illustrate dal D nella fase 1 e 2 (I C.A.) (</a:t>
            </a:r>
            <a:r>
              <a:rPr lang="it-IT" sz="2800" dirty="0" err="1" smtClean="0"/>
              <a:t>Sg</a:t>
            </a:r>
            <a:r>
              <a:rPr lang="it-IT" sz="2800" dirty="0" smtClean="0"/>
              <a:t>)</a:t>
            </a:r>
          </a:p>
          <a:p>
            <a:pPr>
              <a:buFontTx/>
              <a:buChar char="-"/>
            </a:pPr>
            <a:r>
              <a:rPr lang="it-IT" sz="2800" dirty="0" smtClean="0"/>
              <a:t>Scrivere intervista in L2 sulla base delle caratteristiche illustrate dal D nella fase 1 e 2 (I C.A.) inserendo parole-chiave individuate dal D (</a:t>
            </a:r>
            <a:r>
              <a:rPr lang="it-IT" sz="2800" dirty="0" err="1" smtClean="0"/>
              <a:t>Sg</a:t>
            </a:r>
            <a:r>
              <a:rPr lang="it-IT" sz="2800" dirty="0" smtClean="0"/>
              <a:t>)</a:t>
            </a:r>
          </a:p>
          <a:p>
            <a:pPr>
              <a:buFontTx/>
              <a:buChar char="-"/>
            </a:pPr>
            <a:r>
              <a:rPr lang="it-IT" sz="2800" dirty="0" smtClean="0"/>
              <a:t>Drammatizzare intervista a coppie (</a:t>
            </a:r>
            <a:r>
              <a:rPr lang="it-IT" sz="2800" dirty="0" err="1" smtClean="0"/>
              <a:t>Sg</a:t>
            </a:r>
            <a:r>
              <a:rPr lang="it-IT" sz="2800" dirty="0" smtClean="0"/>
              <a:t>)</a:t>
            </a:r>
          </a:p>
          <a:p>
            <a:pPr>
              <a:buFontTx/>
              <a:buChar char="-"/>
            </a:pPr>
            <a:r>
              <a:rPr lang="it-IT" sz="2800" dirty="0" smtClean="0"/>
              <a:t>Registrare drammatizzazione (</a:t>
            </a:r>
            <a:r>
              <a:rPr lang="it-IT" sz="2800" dirty="0" err="1" smtClean="0"/>
              <a:t>Sg</a:t>
            </a:r>
            <a:r>
              <a:rPr lang="it-IT" sz="2800" dirty="0" smtClean="0"/>
              <a:t>/D)</a:t>
            </a:r>
          </a:p>
          <a:p>
            <a:pPr>
              <a:buFontTx/>
              <a:buChar char="-"/>
            </a:pPr>
            <a:r>
              <a:rPr lang="it-IT" sz="2800" dirty="0" smtClean="0"/>
              <a:t>Attivare autocorrezione (</a:t>
            </a:r>
            <a:r>
              <a:rPr lang="it-IT" sz="2800" dirty="0" err="1" smtClean="0"/>
              <a:t>Sg</a:t>
            </a:r>
            <a:r>
              <a:rPr lang="it-IT" sz="2800" dirty="0" smtClean="0"/>
              <a:t>) relativa a:</a:t>
            </a:r>
          </a:p>
          <a:p>
            <a:pPr>
              <a:buNone/>
            </a:pPr>
            <a:r>
              <a:rPr lang="it-IT" sz="2800" dirty="0" smtClean="0"/>
              <a:t>Correttezza formale in L1</a:t>
            </a:r>
          </a:p>
          <a:p>
            <a:pPr>
              <a:buNone/>
            </a:pPr>
            <a:r>
              <a:rPr lang="it-IT" sz="2800" dirty="0" smtClean="0"/>
              <a:t>Correttezza formale in L2</a:t>
            </a:r>
          </a:p>
          <a:p>
            <a:pPr>
              <a:buNone/>
            </a:pPr>
            <a:r>
              <a:rPr lang="it-IT" sz="2800" dirty="0" smtClean="0"/>
              <a:t>Coerenza con compito assegnato</a:t>
            </a:r>
          </a:p>
          <a:p>
            <a:pPr>
              <a:buNone/>
            </a:pPr>
            <a:r>
              <a:rPr lang="it-IT" sz="2800" dirty="0" smtClean="0"/>
              <a:t>Interdisciplinarietà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endParaRPr lang="it-IT" sz="2800" dirty="0" smtClean="0"/>
          </a:p>
          <a:p>
            <a:pPr>
              <a:buFontTx/>
              <a:buChar char="-"/>
            </a:pPr>
            <a:endParaRPr lang="it-IT" sz="2800" dirty="0" smtClean="0"/>
          </a:p>
          <a:p>
            <a:pPr>
              <a:buFontTx/>
              <a:buChar char="-"/>
            </a:pPr>
            <a:endParaRPr lang="it-IT" sz="2800" dirty="0" smtClean="0"/>
          </a:p>
          <a:p>
            <a:pPr>
              <a:buFontTx/>
              <a:buChar char="-"/>
            </a:pPr>
            <a:endParaRPr lang="it-IT" sz="2800" dirty="0" smtClean="0"/>
          </a:p>
          <a:p>
            <a:pPr algn="ctr">
              <a:buNone/>
            </a:pPr>
            <a:endParaRPr lang="it-IT" sz="28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quali gli obiettivi dell’</a:t>
            </a:r>
            <a:r>
              <a:rPr lang="it-IT" sz="2800" dirty="0" err="1" smtClean="0">
                <a:latin typeface="+mn-lt"/>
              </a:rPr>
              <a:t>I.I.S.S.</a:t>
            </a:r>
            <a:r>
              <a:rPr lang="it-IT" sz="2800" dirty="0" smtClean="0">
                <a:latin typeface="+mn-lt"/>
              </a:rPr>
              <a:t>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sz="2000" dirty="0" smtClean="0">
              <a:latin typeface="Calibri" pitchFamily="34" charset="0"/>
              <a:ea typeface="Calibri" pitchFamily="34" charset="0"/>
              <a:cs typeface="BookAntiqua"/>
            </a:endParaRPr>
          </a:p>
          <a:p>
            <a:pPr algn="ctr">
              <a:buNone/>
            </a:pPr>
            <a:r>
              <a:rPr lang="it-IT" sz="2000" b="1" dirty="0" smtClean="0"/>
              <a:t>FASI:</a:t>
            </a:r>
          </a:p>
          <a:p>
            <a:pPr>
              <a:buNone/>
            </a:pPr>
            <a:r>
              <a:rPr lang="it-IT" sz="2000" dirty="0" smtClean="0"/>
              <a:t>4.</a:t>
            </a:r>
            <a:r>
              <a:rPr lang="it-IT" sz="2000" b="1" dirty="0" smtClean="0"/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AUTOVALUTAZIONE: (h. 2) </a:t>
            </a:r>
            <a:r>
              <a:rPr lang="it-IT" sz="2000" dirty="0" smtClean="0"/>
              <a:t>(</a:t>
            </a:r>
            <a:r>
              <a:rPr lang="it-IT" sz="2000" dirty="0" err="1" smtClean="0"/>
              <a:t>Sg</a:t>
            </a:r>
            <a:r>
              <a:rPr lang="it-IT" sz="2000" dirty="0" smtClean="0"/>
              <a:t>)</a:t>
            </a:r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r>
              <a:rPr lang="it-IT" sz="2000" dirty="0" smtClean="0"/>
              <a:t>5.</a:t>
            </a:r>
            <a:r>
              <a:rPr lang="it-IT" sz="2000" b="1" dirty="0" smtClean="0"/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VALUTAZIONE: (h. 2) </a:t>
            </a:r>
            <a:r>
              <a:rPr lang="it-IT" sz="2000" dirty="0" smtClean="0"/>
              <a:t>(</a:t>
            </a:r>
            <a:r>
              <a:rPr lang="it-IT" sz="2000" dirty="0" err="1" smtClean="0"/>
              <a:t>+D</a:t>
            </a:r>
            <a:r>
              <a:rPr lang="it-IT" sz="2000" b="1" dirty="0" smtClean="0"/>
              <a:t>) </a:t>
            </a:r>
            <a:r>
              <a:rPr lang="it-IT" sz="2000" dirty="0" smtClean="0"/>
              <a:t>sulla base degli indicatori della rubrica valutativa predisposta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6.</a:t>
            </a:r>
            <a:r>
              <a:rPr lang="it-IT" sz="2000" b="1" dirty="0" smtClean="0"/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RIFLESSIONE: (h. 2) </a:t>
            </a:r>
            <a:r>
              <a:rPr lang="it-IT" sz="2000" dirty="0" smtClean="0"/>
              <a:t>(</a:t>
            </a:r>
            <a:r>
              <a:rPr lang="it-IT" sz="2000" dirty="0" err="1" smtClean="0"/>
              <a:t>+D</a:t>
            </a:r>
            <a:r>
              <a:rPr lang="it-IT" sz="2000" dirty="0" smtClean="0"/>
              <a:t>/S) per individuare:</a:t>
            </a:r>
          </a:p>
          <a:p>
            <a:pPr>
              <a:buNone/>
            </a:pPr>
            <a:r>
              <a:rPr lang="it-IT" sz="2000" dirty="0" smtClean="0"/>
              <a:t>La misura della corrispondenza con le finalità generali e specifiche </a:t>
            </a:r>
          </a:p>
          <a:p>
            <a:pPr>
              <a:buNone/>
            </a:pPr>
            <a:r>
              <a:rPr lang="it-IT" sz="2000" dirty="0" smtClean="0"/>
              <a:t>I punti di forza</a:t>
            </a:r>
          </a:p>
          <a:p>
            <a:pPr>
              <a:buNone/>
            </a:pPr>
            <a:r>
              <a:rPr lang="it-IT" sz="2000" dirty="0" smtClean="0"/>
              <a:t>I punti di debolezza</a:t>
            </a:r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r>
              <a:rPr lang="it-IT" sz="2000" dirty="0" smtClean="0"/>
              <a:t> 7. </a:t>
            </a:r>
            <a:r>
              <a:rPr lang="it-IT" sz="2000" dirty="0" smtClean="0">
                <a:solidFill>
                  <a:srgbClr val="FF0000"/>
                </a:solidFill>
              </a:rPr>
              <a:t>RACCOLTA DOCUMENTAZIONE ATTIVITA’ per CREAZIONE ARCHIVIO delle </a:t>
            </a:r>
            <a:r>
              <a:rPr lang="it-IT" sz="2000" dirty="0" err="1" smtClean="0">
                <a:solidFill>
                  <a:srgbClr val="FF0000"/>
                </a:solidFill>
              </a:rPr>
              <a:t>UdA</a:t>
            </a:r>
            <a:r>
              <a:rPr lang="it-IT" sz="2000" dirty="0" smtClean="0">
                <a:solidFill>
                  <a:srgbClr val="FF0000"/>
                </a:solidFill>
              </a:rPr>
              <a:t> da parte dell’</a:t>
            </a:r>
            <a:r>
              <a:rPr lang="it-IT" sz="2000" dirty="0" err="1" smtClean="0">
                <a:solidFill>
                  <a:srgbClr val="FF0000"/>
                </a:solidFill>
              </a:rPr>
              <a:t>I.S.A.</a:t>
            </a:r>
            <a:endParaRPr lang="it-IT" sz="2000" dirty="0" smtClean="0"/>
          </a:p>
          <a:p>
            <a:pPr algn="ctr">
              <a:buNone/>
            </a:pPr>
            <a:endParaRPr lang="it-IT" sz="20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b="1" dirty="0" smtClean="0">
                <a:solidFill>
                  <a:srgbClr val="FF0000"/>
                </a:solidFill>
              </a:rPr>
              <a:t>RUBRICA VALUTATIVA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sz="2800" b="1" smtClean="0"/>
              <a:t>Quadro europeo dei Titoli e delle Qualifiche (</a:t>
            </a:r>
            <a:r>
              <a:rPr lang="it-IT" sz="2800" b="1" smtClean="0">
                <a:solidFill>
                  <a:srgbClr val="FF0000"/>
                </a:solidFill>
              </a:rPr>
              <a:t>EQF</a:t>
            </a:r>
            <a:r>
              <a:rPr lang="it-IT" sz="2800" b="1" smtClean="0"/>
              <a:t>)(European Qualification Framework) </a:t>
            </a:r>
          </a:p>
          <a:p>
            <a:pPr>
              <a:buNone/>
            </a:pPr>
            <a:r>
              <a:rPr lang="it-IT" sz="2800" b="1" smtClean="0"/>
              <a:t>• “Conoscenze”: indicano il risultato dell’assimilazione di informazioni attraverso l’apprendimento. Le conoscenze sono l’insieme di fatti, principi, teorie e pratiche, relative a un settore di studio o di lavoro; le conoscenze sono descritte come teoriche e/o pratiche. </a:t>
            </a:r>
          </a:p>
          <a:p>
            <a:pPr>
              <a:buNone/>
            </a:pPr>
            <a:r>
              <a:rPr lang="it-IT" sz="2800" b="1" smtClean="0"/>
              <a:t>• “Abilità”, indicano le capacità di applicare conoscenze e di usare know-how per portare a termine compiti e risolvere problemi; le abilità sono descritte come cognitive (uso del pensiero logico, intuitivo e creativo) e pratiche (che implicano l’abilità manuale e l’uso di metodi, materiali, strumenti). </a:t>
            </a:r>
          </a:p>
          <a:p>
            <a:pPr>
              <a:buNone/>
            </a:pPr>
            <a:r>
              <a:rPr lang="it-IT" sz="2800" b="1" smtClean="0"/>
              <a:t>• “Competenze” indicano la comprovata capacità di usare conoscenze, abilità e capacità personali, sociali e/o metodologiche, in situazioni di lavoro o di studio e nello sviluppo professionale e/o personale; le competenze sono descritte in termine di responsabilità e autonomia. </a:t>
            </a:r>
          </a:p>
          <a:p>
            <a:pPr>
              <a:buNone/>
            </a:pPr>
            <a:endParaRPr lang="it-IT" sz="28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fontAlgn="t">
              <a:buNone/>
            </a:pPr>
            <a:r>
              <a:rPr lang="it-IT" sz="2400" b="1" smtClean="0"/>
              <a:t>Differenze tra test tipici e compiti autentici</a:t>
            </a:r>
          </a:p>
          <a:p>
            <a:pPr fontAlgn="t">
              <a:buNone/>
            </a:pPr>
            <a:r>
              <a:rPr lang="it-IT" sz="2200" b="1" smtClean="0"/>
              <a:t>TEST TIPICI </a:t>
            </a:r>
          </a:p>
          <a:p>
            <a:pPr fontAlgn="t"/>
            <a:r>
              <a:rPr lang="it-IT" sz="2200" smtClean="0"/>
              <a:t>1 risposta corretta</a:t>
            </a:r>
          </a:p>
          <a:p>
            <a:pPr fontAlgn="t"/>
            <a:r>
              <a:rPr lang="it-IT" sz="2200" b="1" smtClean="0"/>
              <a:t>NON</a:t>
            </a:r>
            <a:r>
              <a:rPr lang="it-IT" sz="2200" smtClean="0"/>
              <a:t> devono essere noti in anticipo</a:t>
            </a:r>
          </a:p>
          <a:p>
            <a:pPr fontAlgn="t"/>
            <a:r>
              <a:rPr lang="it-IT" sz="2200" smtClean="0"/>
              <a:t>Sono disconnessi da un contesto realistico</a:t>
            </a:r>
          </a:p>
          <a:p>
            <a:pPr fontAlgn="t"/>
            <a:r>
              <a:rPr lang="it-IT" sz="2200" smtClean="0"/>
              <a:t>Contengono item isolati, disconnessi tra loro </a:t>
            </a:r>
          </a:p>
          <a:p>
            <a:pPr fontAlgn="t"/>
            <a:r>
              <a:rPr lang="it-IT" sz="2200" smtClean="0"/>
              <a:t>Sono semplificati in modo da poter essere esaminati in modo facile e sicuro</a:t>
            </a:r>
          </a:p>
          <a:p>
            <a:pPr fontAlgn="t"/>
            <a:r>
              <a:rPr lang="it-IT" sz="2200" smtClean="0"/>
              <a:t>Sono eseguiti in un arco temporale prestabilito, ‘chiuso’</a:t>
            </a:r>
          </a:p>
          <a:p>
            <a:pPr fontAlgn="t"/>
            <a:r>
              <a:rPr lang="it-IT" sz="2200" smtClean="0"/>
              <a:t> Viene attribuito un punteggio dal singolo docente</a:t>
            </a:r>
          </a:p>
          <a:p>
            <a:pPr fontAlgn="t"/>
            <a:r>
              <a:rPr lang="it-IT" sz="2200" smtClean="0"/>
              <a:t>Di solito non interdisciplinari</a:t>
            </a:r>
            <a:endParaRPr lang="it-IT" sz="22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400" b="1" smtClean="0"/>
              <a:t>Differenze tra test tipici e compiti autentici</a:t>
            </a:r>
            <a:r>
              <a:rPr lang="it-IT" sz="2400" smtClean="0"/>
              <a:t> </a:t>
            </a:r>
            <a:endParaRPr lang="it-IT" sz="2400" b="1" smtClean="0"/>
          </a:p>
          <a:p>
            <a:pPr>
              <a:buNone/>
            </a:pPr>
            <a:r>
              <a:rPr lang="it-IT" sz="2400" b="1" smtClean="0"/>
              <a:t>COMPITI AUTENTICI</a:t>
            </a:r>
          </a:p>
          <a:p>
            <a:r>
              <a:rPr lang="it-IT" sz="2400" smtClean="0"/>
              <a:t>Richiedono un prodotto di qualità e/o una prestazione e una giustificazione</a:t>
            </a:r>
          </a:p>
          <a:p>
            <a:r>
              <a:rPr lang="it-IT" sz="2400" smtClean="0"/>
              <a:t>Devono essere conosciuti il più possibile in anticipo</a:t>
            </a:r>
          </a:p>
          <a:p>
            <a:r>
              <a:rPr lang="it-IT" sz="2400" b="1" smtClean="0"/>
              <a:t>NON</a:t>
            </a:r>
            <a:r>
              <a:rPr lang="it-IT" sz="2400" smtClean="0"/>
              <a:t> sono esperienze di ‘fortuna’</a:t>
            </a:r>
          </a:p>
          <a:p>
            <a:r>
              <a:rPr lang="it-IT" sz="2400" smtClean="0"/>
              <a:t>Richiedono l’utilizzo della conoscenza del mondo reale: lo studente deve «fare» storia, scienze, ecc. in simulazioni realistiche o di uso reale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400" b="1" smtClean="0"/>
              <a:t>Differenze tra test tipici e compiti autentici</a:t>
            </a:r>
            <a:r>
              <a:rPr lang="it-IT" sz="2400" smtClean="0"/>
              <a:t> </a:t>
            </a:r>
          </a:p>
          <a:p>
            <a:pPr>
              <a:buNone/>
            </a:pPr>
            <a:r>
              <a:rPr lang="it-IT" sz="2400" smtClean="0"/>
              <a:t>Sono sfide integrate nelle quali la conoscenza e il giudizio devono essere usati in modo innovativo per confezionare un prodotto o una prestazione</a:t>
            </a:r>
          </a:p>
          <a:p>
            <a:pPr>
              <a:buNone/>
            </a:pPr>
            <a:r>
              <a:rPr lang="it-IT" sz="2400" smtClean="0"/>
              <a:t>Implicano compiti complessi e non arbitrari, criteri e standard.</a:t>
            </a:r>
          </a:p>
          <a:p>
            <a:pPr>
              <a:buNone/>
            </a:pPr>
            <a:r>
              <a:rPr lang="it-IT" sz="2400" smtClean="0"/>
              <a:t>Sono iterativi: contengono compiti essenziali ricorrenti, generi e standard</a:t>
            </a:r>
          </a:p>
          <a:p>
            <a:pPr>
              <a:buNone/>
            </a:pPr>
            <a:r>
              <a:rPr lang="it-IT" sz="2400" smtClean="0"/>
              <a:t>Offrono un’evidenza diretta</a:t>
            </a:r>
          </a:p>
          <a:p>
            <a:pPr>
              <a:buNone/>
            </a:pPr>
            <a:r>
              <a:rPr lang="it-IT" sz="2400" smtClean="0"/>
              <a:t>Offrono un feedback utilizzabile, diagnostico</a:t>
            </a:r>
          </a:p>
          <a:p>
            <a:pPr>
              <a:buNone/>
            </a:pPr>
            <a:endParaRPr lang="it-IT" sz="2400" b="1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b="1" smtClean="0"/>
              <a:t>Che cosa è una</a:t>
            </a:r>
          </a:p>
          <a:p>
            <a:pPr algn="ctr">
              <a:buNone/>
            </a:pP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r>
              <a:rPr lang="it-IT" sz="2800" b="1" smtClean="0">
                <a:solidFill>
                  <a:srgbClr val="FF0000"/>
                </a:solidFill>
              </a:rPr>
              <a:t>Piano di lavoro educativo </a:t>
            </a:r>
          </a:p>
          <a:p>
            <a:r>
              <a:rPr lang="it-IT" sz="2800" b="1" smtClean="0"/>
              <a:t>che illustra un percorso</a:t>
            </a:r>
          </a:p>
          <a:p>
            <a:pPr algn="just"/>
            <a:r>
              <a:rPr lang="it-IT" sz="2800" b="1" smtClean="0"/>
              <a:t>attraverso cui </a:t>
            </a:r>
            <a:r>
              <a:rPr lang="it-IT" sz="2800" b="1" smtClean="0">
                <a:solidFill>
                  <a:srgbClr val="FF0000"/>
                </a:solidFill>
              </a:rPr>
              <a:t>le abilità/conoscenze </a:t>
            </a:r>
            <a:r>
              <a:rPr lang="it-IT" sz="2800" b="1" smtClean="0"/>
              <a:t>degli studenti si concretizzano e </a:t>
            </a:r>
            <a:r>
              <a:rPr lang="it-IT" sz="2800" b="1" smtClean="0">
                <a:solidFill>
                  <a:srgbClr val="FF0000"/>
                </a:solidFill>
              </a:rPr>
              <a:t>si trasformano in competenze</a:t>
            </a:r>
            <a:endParaRPr lang="it-IT" sz="2800" b="1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400" smtClean="0"/>
              <a:t> </a:t>
            </a:r>
            <a:r>
              <a:rPr lang="it-IT" sz="2400" smtClean="0">
                <a:solidFill>
                  <a:srgbClr val="FF0000"/>
                </a:solidFill>
              </a:rPr>
              <a:t>Rubriche valutative </a:t>
            </a:r>
          </a:p>
          <a:p>
            <a:pPr algn="just">
              <a:buNone/>
            </a:pPr>
            <a:r>
              <a:rPr lang="it-IT" sz="2400" i="1" smtClean="0"/>
              <a:t>«La rubrica consiste in una scala di </a:t>
            </a:r>
            <a:r>
              <a:rPr lang="it-IT" sz="2400" b="1" i="1" smtClean="0"/>
              <a:t>punteggi</a:t>
            </a:r>
            <a:r>
              <a:rPr lang="it-IT" sz="2400" i="1" smtClean="0"/>
              <a:t> prefissati e in una </a:t>
            </a:r>
            <a:r>
              <a:rPr lang="it-IT" sz="2400" b="1" i="1" smtClean="0"/>
              <a:t>lista</a:t>
            </a:r>
            <a:r>
              <a:rPr lang="it-IT" sz="2400" i="1" smtClean="0"/>
              <a:t> di </a:t>
            </a:r>
            <a:r>
              <a:rPr lang="it-IT" sz="2400" b="1" i="1" smtClean="0"/>
              <a:t>criteri</a:t>
            </a:r>
            <a:r>
              <a:rPr lang="it-IT" sz="2400" i="1" smtClean="0"/>
              <a:t> che descrivono le caratteristiche di ogni punteggio della scala»</a:t>
            </a:r>
          </a:p>
          <a:p>
            <a:pPr algn="r">
              <a:buNone/>
            </a:pPr>
            <a:r>
              <a:rPr lang="it-IT" sz="2400" i="1" smtClean="0"/>
              <a:t>                                 </a:t>
            </a:r>
            <a:r>
              <a:rPr lang="en-US" sz="2400" smtClean="0"/>
              <a:t>Cit.: Mc Tighe J., Ferrara S.,</a:t>
            </a:r>
            <a:r>
              <a:rPr lang="en-US" sz="2400" i="1" smtClean="0"/>
              <a:t>Performance-based Assessment in the Classroom: A Planning framework</a:t>
            </a:r>
            <a:r>
              <a:rPr lang="en-US" sz="2400" smtClean="0"/>
              <a:t>, </a:t>
            </a:r>
          </a:p>
          <a:p>
            <a:pPr algn="r">
              <a:buNone/>
            </a:pPr>
            <a:r>
              <a:rPr lang="en-US" sz="2400" smtClean="0"/>
              <a:t>in: Blum R. E., Arter J. A. (eds.), </a:t>
            </a:r>
            <a:r>
              <a:rPr lang="en-US" sz="2400" i="1" smtClean="0"/>
              <a:t>A Handbook for student performance assessment in an era of restructuring, </a:t>
            </a:r>
            <a:r>
              <a:rPr lang="en-US" sz="2400" smtClean="0"/>
              <a:t>1996 </a:t>
            </a:r>
            <a:endParaRPr lang="it-IT" sz="240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400" smtClean="0"/>
              <a:t> </a:t>
            </a:r>
            <a:r>
              <a:rPr lang="it-IT" sz="2400" smtClean="0">
                <a:solidFill>
                  <a:srgbClr val="FF0000"/>
                </a:solidFill>
              </a:rPr>
              <a:t>Perché una rubrica valutativa?</a:t>
            </a:r>
          </a:p>
          <a:p>
            <a:pPr marL="365760" indent="-256032" algn="just">
              <a:buNone/>
              <a:defRPr/>
            </a:pPr>
            <a:r>
              <a:rPr lang="it-IT" sz="2400" smtClean="0"/>
              <a:t>La definizione chiara e sistematica dei criteri di valutazione serve:</a:t>
            </a:r>
          </a:p>
          <a:p>
            <a:pPr marL="365760" indent="-256032" algn="just">
              <a:defRPr/>
            </a:pPr>
            <a:r>
              <a:rPr lang="it-IT" sz="2400" b="1" smtClean="0">
                <a:solidFill>
                  <a:schemeClr val="accent4">
                    <a:lumMod val="75000"/>
                  </a:schemeClr>
                </a:solidFill>
              </a:rPr>
              <a:t>agli studenti</a:t>
            </a:r>
            <a:r>
              <a:rPr lang="it-IT" sz="2400" b="1" smtClean="0">
                <a:solidFill>
                  <a:srgbClr val="FFC000"/>
                </a:solidFill>
              </a:rPr>
              <a:t> </a:t>
            </a:r>
            <a:r>
              <a:rPr lang="it-IT" sz="2400" smtClean="0"/>
              <a:t>per avere punti di riferimento precisi su cui orientare le proprie prestazioni, apprendere dai propri errori e migliorarsi</a:t>
            </a:r>
          </a:p>
          <a:p>
            <a:pPr marL="0" indent="0" algn="just">
              <a:buNone/>
              <a:defRPr/>
            </a:pPr>
            <a:endParaRPr lang="it-IT" sz="2400" smtClean="0"/>
          </a:p>
          <a:p>
            <a:pPr marL="365760" indent="-256032" algn="just">
              <a:defRPr/>
            </a:pPr>
            <a:r>
              <a:rPr lang="it-IT" sz="2400" b="1" smtClean="0">
                <a:solidFill>
                  <a:schemeClr val="accent4">
                    <a:lumMod val="75000"/>
                  </a:schemeClr>
                </a:solidFill>
              </a:rPr>
              <a:t>ai docenti</a:t>
            </a:r>
            <a:r>
              <a:rPr lang="it-IT" sz="2400" b="1" smtClean="0">
                <a:solidFill>
                  <a:srgbClr val="FFC000"/>
                </a:solidFill>
              </a:rPr>
              <a:t> </a:t>
            </a:r>
            <a:r>
              <a:rPr lang="it-IT" sz="2400" smtClean="0"/>
              <a:t>per stabilire una comunicazione più chiara ed orientare la propria azione educativa e didattica</a:t>
            </a:r>
            <a:endParaRPr lang="it-IT" sz="24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400" smtClean="0"/>
              <a:t> </a:t>
            </a:r>
            <a:r>
              <a:rPr lang="it-IT" sz="2400" smtClean="0">
                <a:solidFill>
                  <a:srgbClr val="FF0000"/>
                </a:solidFill>
              </a:rPr>
              <a:t>Costruire una rubrica valutativa</a:t>
            </a:r>
          </a:p>
          <a:p>
            <a:pPr>
              <a:buNone/>
            </a:pPr>
            <a:r>
              <a:rPr lang="it-IT" altLang="it-IT" sz="2400" b="1" smtClean="0"/>
              <a:t>Le dimensioni: </a:t>
            </a:r>
            <a:r>
              <a:rPr lang="it-IT" altLang="it-IT" sz="2400" i="1" smtClean="0"/>
              <a:t>quali aspetti  devono essere considerati nel valutare una determinata prestazione? </a:t>
            </a:r>
          </a:p>
          <a:p>
            <a:pPr>
              <a:buNone/>
            </a:pPr>
            <a:r>
              <a:rPr lang="it-IT" altLang="it-IT" sz="2400" b="1" smtClean="0"/>
              <a:t>I criteri</a:t>
            </a:r>
            <a:r>
              <a:rPr lang="it-IT" altLang="it-IT" sz="2400" smtClean="0"/>
              <a:t>:  </a:t>
            </a:r>
            <a:r>
              <a:rPr lang="it-IT" altLang="it-IT" sz="2400" i="1" smtClean="0"/>
              <a:t>in base a che cosa si possono apprezzare le prestazioni?</a:t>
            </a:r>
          </a:p>
          <a:p>
            <a:pPr>
              <a:buNone/>
            </a:pPr>
            <a:r>
              <a:rPr lang="it-IT" altLang="it-IT" sz="2400" b="1" smtClean="0"/>
              <a:t>Gli indicatori</a:t>
            </a:r>
            <a:r>
              <a:rPr lang="it-IT" altLang="it-IT" sz="2400" smtClean="0"/>
              <a:t>: </a:t>
            </a:r>
            <a:r>
              <a:rPr lang="it-IT" altLang="it-IT" sz="2400" i="1" smtClean="0"/>
              <a:t>quali evidenze osservabili consentono di rilevare il grado di presenza del criterio di giudizio prescelto?</a:t>
            </a:r>
          </a:p>
          <a:p>
            <a:pPr>
              <a:buNone/>
            </a:pPr>
            <a:r>
              <a:rPr lang="it-IT" altLang="it-IT" sz="2400" b="1" smtClean="0"/>
              <a:t>I livelli: </a:t>
            </a:r>
            <a:r>
              <a:rPr lang="it-IT" altLang="it-IT" sz="2400" smtClean="0"/>
              <a:t> </a:t>
            </a:r>
            <a:r>
              <a:rPr lang="it-IT" altLang="it-IT" sz="2400" i="1" smtClean="0"/>
              <a:t>quale grado è stato raggiunto in relazione ai criteri considerati, sulla base di una scala ordinale (numeri, lettere o aggettivi)?</a:t>
            </a:r>
            <a:endParaRPr lang="it-IT" altLang="it-IT" sz="2400" b="1" i="1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32</a:t>
            </a:fld>
            <a:endParaRPr lang="it-IT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2400" smtClean="0"/>
              <a:t> </a:t>
            </a:r>
            <a:r>
              <a:rPr lang="it-IT" sz="2800" smtClean="0">
                <a:solidFill>
                  <a:srgbClr val="FF0000"/>
                </a:solidFill>
              </a:rPr>
              <a:t>Qualità di una rubrica valutativa </a:t>
            </a:r>
          </a:p>
          <a:p>
            <a:r>
              <a:rPr lang="it-IT" altLang="it-IT" b="1" smtClean="0"/>
              <a:t>Validità: </a:t>
            </a:r>
            <a:r>
              <a:rPr lang="it-IT" altLang="it-IT" smtClean="0"/>
              <a:t>sono state esplorati gli aspetti più significativi della meta educativa prescelta?</a:t>
            </a:r>
          </a:p>
          <a:p>
            <a:r>
              <a:rPr lang="it-IT" altLang="it-IT" b="1" smtClean="0"/>
              <a:t>Articolazione: </a:t>
            </a:r>
            <a:r>
              <a:rPr lang="it-IT" altLang="it-IT" smtClean="0"/>
              <a:t>i criteri e gli indicatori sviluppano gli aspetti salienti della dimensione?</a:t>
            </a:r>
          </a:p>
          <a:p>
            <a:r>
              <a:rPr lang="it-IT" altLang="it-IT" b="1" smtClean="0"/>
              <a:t>Fattibilità: </a:t>
            </a:r>
            <a:r>
              <a:rPr lang="it-IT" altLang="it-IT" smtClean="0"/>
              <a:t>i livelli di competenza sono adeguati alle caratteristiche degli allievi?</a:t>
            </a:r>
          </a:p>
          <a:p>
            <a:r>
              <a:rPr lang="it-IT" altLang="it-IT" b="1" smtClean="0"/>
              <a:t>Chiarezza: </a:t>
            </a:r>
            <a:r>
              <a:rPr lang="it-IT" altLang="it-IT" smtClean="0"/>
              <a:t>i livelli di competenza proposti sono chiari e precisi?</a:t>
            </a:r>
          </a:p>
          <a:p>
            <a:r>
              <a:rPr lang="it-IT" altLang="it-IT" b="1" smtClean="0"/>
              <a:t>Attendibilità: </a:t>
            </a:r>
            <a:r>
              <a:rPr lang="it-IT" altLang="it-IT" smtClean="0"/>
              <a:t>la rubrica fornisce punti di riferimento che consentono valutazioni omogenee tra i docenti?</a:t>
            </a:r>
          </a:p>
          <a:p>
            <a:r>
              <a:rPr lang="it-IT" altLang="it-IT" b="1" smtClean="0"/>
              <a:t>Utilità: </a:t>
            </a:r>
            <a:r>
              <a:rPr lang="it-IT" altLang="it-IT" smtClean="0"/>
              <a:t>la rubrica fornisce punti di riferimento utili alla valutazione di studenti (e genitori)?</a:t>
            </a:r>
          </a:p>
          <a:p>
            <a:r>
              <a:rPr lang="it-IT" altLang="it-IT" b="1" smtClean="0"/>
              <a:t>Promozionalità: </a:t>
            </a:r>
            <a:r>
              <a:rPr lang="it-IT" altLang="it-IT" smtClean="0"/>
              <a:t>i livelli di competenza proposti evidenziano i progressi? (non solo le carenze!)</a:t>
            </a:r>
          </a:p>
          <a:p>
            <a:pPr>
              <a:buNone/>
            </a:pPr>
            <a:endParaRPr lang="it-IT" sz="240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7544" y="2348880"/>
            <a:ext cx="83529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rmAutofit/>
          </a:bodyPr>
          <a:lstStyle/>
          <a:p>
            <a:pPr algn="ctr">
              <a:buNone/>
            </a:pPr>
            <a:r>
              <a:rPr lang="it-IT" sz="4400">
                <a:solidFill>
                  <a:srgbClr val="FF0000"/>
                </a:solidFill>
                <a:latin typeface="Garamond" pitchFamily="18" charset="0"/>
              </a:rPr>
              <a:t>R</a:t>
            </a:r>
            <a:r>
              <a:rPr lang="it-IT" sz="4400" smtClean="0">
                <a:solidFill>
                  <a:srgbClr val="FF0000"/>
                </a:solidFill>
                <a:latin typeface="Garamond" pitchFamily="18" charset="0"/>
              </a:rPr>
              <a:t>ubriche</a:t>
            </a:r>
            <a:r>
              <a:rPr lang="it-IT" sz="4400">
                <a:solidFill>
                  <a:srgbClr val="FF0000"/>
                </a:solidFill>
                <a:latin typeface="Garamond" pitchFamily="18" charset="0"/>
              </a:rPr>
              <a:t>: </a:t>
            </a:r>
            <a:r>
              <a:rPr lang="it-IT" sz="4400" i="1">
                <a:solidFill>
                  <a:srgbClr val="FF0000"/>
                </a:solidFill>
                <a:latin typeface="Garamond" pitchFamily="18" charset="0"/>
              </a:rPr>
              <a:t>tipi di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35</a:t>
            </a:fld>
            <a:endParaRPr lang="it-IT"/>
          </a:p>
        </p:txBody>
      </p:sp>
      <p:grpSp>
        <p:nvGrpSpPr>
          <p:cNvPr id="7" name="Group 28"/>
          <p:cNvGrpSpPr>
            <a:grpSpLocks noGrp="1"/>
          </p:cNvGrpSpPr>
          <p:nvPr/>
        </p:nvGrpSpPr>
        <p:grpSpPr bwMode="auto">
          <a:xfrm>
            <a:off x="395536" y="1988840"/>
            <a:ext cx="8496175" cy="1080120"/>
            <a:chOff x="144" y="768"/>
            <a:chExt cx="5229" cy="906"/>
          </a:xfrm>
        </p:grpSpPr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147" y="1066"/>
              <a:ext cx="1089" cy="304"/>
              <a:chOff x="0" y="393"/>
              <a:chExt cx="977" cy="403"/>
            </a:xfrm>
          </p:grpSpPr>
          <p:sp>
            <p:nvSpPr>
              <p:cNvPr id="39" name="Rectangle 30"/>
              <p:cNvSpPr>
                <a:spLocks noChangeArrowheads="1"/>
              </p:cNvSpPr>
              <p:nvPr/>
            </p:nvSpPr>
            <p:spPr bwMode="auto">
              <a:xfrm>
                <a:off x="28" y="393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0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40" name="Rectangle 31"/>
              <p:cNvSpPr>
                <a:spLocks noChangeArrowheads="1"/>
              </p:cNvSpPr>
              <p:nvPr/>
            </p:nvSpPr>
            <p:spPr bwMode="auto">
              <a:xfrm>
                <a:off x="0" y="393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1236" y="1066"/>
              <a:ext cx="1088" cy="304"/>
              <a:chOff x="977" y="393"/>
              <a:chExt cx="977" cy="403"/>
            </a:xfrm>
          </p:grpSpPr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1005" y="393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1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977" y="393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2324" y="1066"/>
              <a:ext cx="1089" cy="304"/>
              <a:chOff x="1954" y="393"/>
              <a:chExt cx="977" cy="403"/>
            </a:xfrm>
          </p:grpSpPr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1982" y="393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2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36" name="Rectangle 37"/>
              <p:cNvSpPr>
                <a:spLocks noChangeArrowheads="1"/>
              </p:cNvSpPr>
              <p:nvPr/>
            </p:nvSpPr>
            <p:spPr bwMode="auto">
              <a:xfrm>
                <a:off x="1954" y="393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3413" y="1066"/>
              <a:ext cx="871" cy="304"/>
              <a:chOff x="2931" y="393"/>
              <a:chExt cx="782" cy="403"/>
            </a:xfrm>
          </p:grpSpPr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2959" y="393"/>
                <a:ext cx="726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3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2931" y="393"/>
                <a:ext cx="782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4284" y="1066"/>
              <a:ext cx="1089" cy="304"/>
              <a:chOff x="3713" y="393"/>
              <a:chExt cx="977" cy="403"/>
            </a:xfrm>
          </p:grpSpPr>
          <p:sp>
            <p:nvSpPr>
              <p:cNvPr id="31" name="Rectangle 42"/>
              <p:cNvSpPr>
                <a:spLocks noChangeArrowheads="1"/>
              </p:cNvSpPr>
              <p:nvPr/>
            </p:nvSpPr>
            <p:spPr bwMode="auto">
              <a:xfrm>
                <a:off x="3741" y="393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4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/>
            </p:nvSpPr>
            <p:spPr bwMode="auto">
              <a:xfrm>
                <a:off x="3713" y="393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3" name="Group 44"/>
            <p:cNvGrpSpPr>
              <a:grpSpLocks/>
            </p:cNvGrpSpPr>
            <p:nvPr/>
          </p:nvGrpSpPr>
          <p:grpSpPr bwMode="auto">
            <a:xfrm>
              <a:off x="147" y="1370"/>
              <a:ext cx="1089" cy="304"/>
              <a:chOff x="0" y="796"/>
              <a:chExt cx="977" cy="403"/>
            </a:xfrm>
          </p:grpSpPr>
          <p:sp>
            <p:nvSpPr>
              <p:cNvPr id="29" name="Rectangle 45"/>
              <p:cNvSpPr>
                <a:spLocks noChangeArrowheads="1"/>
              </p:cNvSpPr>
              <p:nvPr/>
            </p:nvSpPr>
            <p:spPr bwMode="auto">
              <a:xfrm>
                <a:off x="28" y="796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1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30" name="Rectangle 46"/>
              <p:cNvSpPr>
                <a:spLocks noChangeArrowheads="1"/>
              </p:cNvSpPr>
              <p:nvPr/>
            </p:nvSpPr>
            <p:spPr bwMode="auto">
              <a:xfrm>
                <a:off x="0" y="796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4" name="Group 47"/>
            <p:cNvGrpSpPr>
              <a:grpSpLocks/>
            </p:cNvGrpSpPr>
            <p:nvPr/>
          </p:nvGrpSpPr>
          <p:grpSpPr bwMode="auto">
            <a:xfrm>
              <a:off x="1236" y="1370"/>
              <a:ext cx="1088" cy="304"/>
              <a:chOff x="977" y="796"/>
              <a:chExt cx="977" cy="403"/>
            </a:xfrm>
          </p:grpSpPr>
          <p:sp>
            <p:nvSpPr>
              <p:cNvPr id="27" name="Rectangle 48"/>
              <p:cNvSpPr>
                <a:spLocks noChangeArrowheads="1"/>
              </p:cNvSpPr>
              <p:nvPr/>
            </p:nvSpPr>
            <p:spPr bwMode="auto">
              <a:xfrm>
                <a:off x="1005" y="796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2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28" name="Rectangle 49"/>
              <p:cNvSpPr>
                <a:spLocks noChangeArrowheads="1"/>
              </p:cNvSpPr>
              <p:nvPr/>
            </p:nvSpPr>
            <p:spPr bwMode="auto">
              <a:xfrm>
                <a:off x="977" y="796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5" name="Group 50"/>
            <p:cNvGrpSpPr>
              <a:grpSpLocks/>
            </p:cNvGrpSpPr>
            <p:nvPr/>
          </p:nvGrpSpPr>
          <p:grpSpPr bwMode="auto">
            <a:xfrm>
              <a:off x="2324" y="1370"/>
              <a:ext cx="1089" cy="304"/>
              <a:chOff x="1954" y="796"/>
              <a:chExt cx="977" cy="403"/>
            </a:xfrm>
          </p:grpSpPr>
          <p:sp>
            <p:nvSpPr>
              <p:cNvPr id="25" name="Rectangle 51"/>
              <p:cNvSpPr>
                <a:spLocks noChangeArrowheads="1"/>
              </p:cNvSpPr>
              <p:nvPr/>
            </p:nvSpPr>
            <p:spPr bwMode="auto">
              <a:xfrm>
                <a:off x="1982" y="796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3</a:t>
                </a:r>
                <a:endParaRPr lang="it-IT" b="1">
                  <a:latin typeface="Bookman Old Style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Rectangle 52"/>
              <p:cNvSpPr>
                <a:spLocks noChangeArrowheads="1"/>
              </p:cNvSpPr>
              <p:nvPr/>
            </p:nvSpPr>
            <p:spPr bwMode="auto">
              <a:xfrm>
                <a:off x="1954" y="796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53"/>
            <p:cNvGrpSpPr>
              <a:grpSpLocks/>
            </p:cNvGrpSpPr>
            <p:nvPr/>
          </p:nvGrpSpPr>
          <p:grpSpPr bwMode="auto">
            <a:xfrm>
              <a:off x="3413" y="1370"/>
              <a:ext cx="871" cy="304"/>
              <a:chOff x="2931" y="796"/>
              <a:chExt cx="782" cy="403"/>
            </a:xfrm>
          </p:grpSpPr>
          <p:sp>
            <p:nvSpPr>
              <p:cNvPr id="23" name="Rectangle 54"/>
              <p:cNvSpPr>
                <a:spLocks noChangeArrowheads="1"/>
              </p:cNvSpPr>
              <p:nvPr/>
            </p:nvSpPr>
            <p:spPr bwMode="auto">
              <a:xfrm>
                <a:off x="2959" y="796"/>
                <a:ext cx="726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4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24" name="Rectangle 55"/>
              <p:cNvSpPr>
                <a:spLocks noChangeArrowheads="1"/>
              </p:cNvSpPr>
              <p:nvPr/>
            </p:nvSpPr>
            <p:spPr bwMode="auto">
              <a:xfrm>
                <a:off x="2931" y="796"/>
                <a:ext cx="782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7" name="Group 56"/>
            <p:cNvGrpSpPr>
              <a:grpSpLocks/>
            </p:cNvGrpSpPr>
            <p:nvPr/>
          </p:nvGrpSpPr>
          <p:grpSpPr bwMode="auto">
            <a:xfrm>
              <a:off x="4284" y="1370"/>
              <a:ext cx="1089" cy="304"/>
              <a:chOff x="3713" y="796"/>
              <a:chExt cx="977" cy="403"/>
            </a:xfrm>
          </p:grpSpPr>
          <p:sp>
            <p:nvSpPr>
              <p:cNvPr id="21" name="Rectangle 57"/>
              <p:cNvSpPr>
                <a:spLocks noChangeArrowheads="1"/>
              </p:cNvSpPr>
              <p:nvPr/>
            </p:nvSpPr>
            <p:spPr bwMode="auto">
              <a:xfrm>
                <a:off x="3741" y="796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b="1">
                    <a:latin typeface="Bookman Old Style" pitchFamily="18" charset="0"/>
                  </a:rPr>
                  <a:t>5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22" name="Rectangle 58"/>
              <p:cNvSpPr>
                <a:spLocks noChangeArrowheads="1"/>
              </p:cNvSpPr>
              <p:nvPr/>
            </p:nvSpPr>
            <p:spPr bwMode="auto">
              <a:xfrm>
                <a:off x="3713" y="796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8" name="Group 59"/>
            <p:cNvGrpSpPr>
              <a:grpSpLocks/>
            </p:cNvGrpSpPr>
            <p:nvPr/>
          </p:nvGrpSpPr>
          <p:grpSpPr bwMode="auto">
            <a:xfrm>
              <a:off x="144" y="768"/>
              <a:ext cx="5226" cy="296"/>
              <a:chOff x="0" y="0"/>
              <a:chExt cx="4690" cy="393"/>
            </a:xfrm>
          </p:grpSpPr>
          <p:sp>
            <p:nvSpPr>
              <p:cNvPr id="19" name="Rectangle 60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4634" cy="39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bIns="0" anchor="ctr"/>
              <a:lstStyle/>
              <a:p>
                <a:pPr algn="ctr"/>
                <a:r>
                  <a:rPr lang="it-IT" sz="2400" b="1">
                    <a:latin typeface="Bookman Old Style" pitchFamily="18" charset="0"/>
                  </a:rPr>
                  <a:t>Numerica</a:t>
                </a:r>
                <a:endParaRPr lang="it-IT" sz="4000" b="1">
                  <a:latin typeface="Bookman Old Style" pitchFamily="18" charset="0"/>
                </a:endParaRPr>
              </a:p>
            </p:txBody>
          </p:sp>
          <p:sp>
            <p:nvSpPr>
              <p:cNvPr id="20" name="Rectangle 6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690" cy="39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41" name="Group 62"/>
          <p:cNvGrpSpPr>
            <a:grpSpLocks/>
          </p:cNvGrpSpPr>
          <p:nvPr/>
        </p:nvGrpSpPr>
        <p:grpSpPr bwMode="auto">
          <a:xfrm>
            <a:off x="323528" y="3284984"/>
            <a:ext cx="8568952" cy="1368152"/>
            <a:chOff x="144" y="1674"/>
            <a:chExt cx="5229" cy="1222"/>
          </a:xfrm>
        </p:grpSpPr>
        <p:grpSp>
          <p:nvGrpSpPr>
            <p:cNvPr id="42" name="Group 63"/>
            <p:cNvGrpSpPr>
              <a:grpSpLocks/>
            </p:cNvGrpSpPr>
            <p:nvPr/>
          </p:nvGrpSpPr>
          <p:grpSpPr bwMode="auto">
            <a:xfrm>
              <a:off x="147" y="1674"/>
              <a:ext cx="5226" cy="296"/>
              <a:chOff x="0" y="1199"/>
              <a:chExt cx="4690" cy="393"/>
            </a:xfrm>
          </p:grpSpPr>
          <p:sp>
            <p:nvSpPr>
              <p:cNvPr id="88" name="Rectangle 64"/>
              <p:cNvSpPr>
                <a:spLocks noChangeArrowheads="1"/>
              </p:cNvSpPr>
              <p:nvPr/>
            </p:nvSpPr>
            <p:spPr bwMode="auto">
              <a:xfrm>
                <a:off x="28" y="1199"/>
                <a:ext cx="4634" cy="39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bIns="0"/>
              <a:lstStyle/>
              <a:p>
                <a:pPr algn="ctr"/>
                <a:r>
                  <a:rPr lang="it-IT" sz="2000" b="1">
                    <a:latin typeface="Bookman Old Style" pitchFamily="18" charset="0"/>
                  </a:rPr>
                  <a:t>Numerica e verbale</a:t>
                </a:r>
                <a:endParaRPr lang="it-IT" sz="3600" b="1">
                  <a:latin typeface="Bookman Old Style" pitchFamily="18" charset="0"/>
                </a:endParaRPr>
              </a:p>
            </p:txBody>
          </p:sp>
          <p:sp>
            <p:nvSpPr>
              <p:cNvPr id="89" name="Rectangle 65"/>
              <p:cNvSpPr>
                <a:spLocks noChangeArrowheads="1"/>
              </p:cNvSpPr>
              <p:nvPr/>
            </p:nvSpPr>
            <p:spPr bwMode="auto">
              <a:xfrm>
                <a:off x="0" y="1199"/>
                <a:ext cx="4690" cy="39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43" name="Group 66"/>
            <p:cNvGrpSpPr>
              <a:grpSpLocks/>
            </p:cNvGrpSpPr>
            <p:nvPr/>
          </p:nvGrpSpPr>
          <p:grpSpPr bwMode="auto">
            <a:xfrm>
              <a:off x="147" y="1970"/>
              <a:ext cx="1089" cy="304"/>
              <a:chOff x="0" y="1592"/>
              <a:chExt cx="977" cy="403"/>
            </a:xfrm>
          </p:grpSpPr>
          <p:sp>
            <p:nvSpPr>
              <p:cNvPr id="86" name="Rectangle 67"/>
              <p:cNvSpPr>
                <a:spLocks noChangeArrowheads="1"/>
              </p:cNvSpPr>
              <p:nvPr/>
            </p:nvSpPr>
            <p:spPr bwMode="auto">
              <a:xfrm>
                <a:off x="28" y="1592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3200" b="1">
                    <a:latin typeface="Bookman Old Style" pitchFamily="18" charset="0"/>
                  </a:rPr>
                  <a:t>1</a:t>
                </a:r>
              </a:p>
            </p:txBody>
          </p:sp>
          <p:sp>
            <p:nvSpPr>
              <p:cNvPr id="87" name="Rectangle 68"/>
              <p:cNvSpPr>
                <a:spLocks noChangeArrowheads="1"/>
              </p:cNvSpPr>
              <p:nvPr/>
            </p:nvSpPr>
            <p:spPr bwMode="auto">
              <a:xfrm>
                <a:off x="0" y="1592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4" name="Group 69"/>
            <p:cNvGrpSpPr>
              <a:grpSpLocks/>
            </p:cNvGrpSpPr>
            <p:nvPr/>
          </p:nvGrpSpPr>
          <p:grpSpPr bwMode="auto">
            <a:xfrm>
              <a:off x="1236" y="1970"/>
              <a:ext cx="1088" cy="304"/>
              <a:chOff x="977" y="1592"/>
              <a:chExt cx="977" cy="403"/>
            </a:xfrm>
          </p:grpSpPr>
          <p:sp>
            <p:nvSpPr>
              <p:cNvPr id="84" name="Rectangle 70"/>
              <p:cNvSpPr>
                <a:spLocks noChangeArrowheads="1"/>
              </p:cNvSpPr>
              <p:nvPr/>
            </p:nvSpPr>
            <p:spPr bwMode="auto">
              <a:xfrm>
                <a:off x="1005" y="1592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3200" b="1">
                    <a:latin typeface="Bookman Old Style" pitchFamily="18" charset="0"/>
                  </a:rPr>
                  <a:t>2</a:t>
                </a:r>
              </a:p>
            </p:txBody>
          </p:sp>
          <p:sp>
            <p:nvSpPr>
              <p:cNvPr id="85" name="Rectangle 71"/>
              <p:cNvSpPr>
                <a:spLocks noChangeArrowheads="1"/>
              </p:cNvSpPr>
              <p:nvPr/>
            </p:nvSpPr>
            <p:spPr bwMode="auto">
              <a:xfrm>
                <a:off x="977" y="1592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5" name="Group 72"/>
            <p:cNvGrpSpPr>
              <a:grpSpLocks/>
            </p:cNvGrpSpPr>
            <p:nvPr/>
          </p:nvGrpSpPr>
          <p:grpSpPr bwMode="auto">
            <a:xfrm>
              <a:off x="2324" y="1970"/>
              <a:ext cx="1089" cy="304"/>
              <a:chOff x="1954" y="1592"/>
              <a:chExt cx="977" cy="403"/>
            </a:xfrm>
          </p:grpSpPr>
          <p:sp>
            <p:nvSpPr>
              <p:cNvPr id="82" name="Rectangle 73"/>
              <p:cNvSpPr>
                <a:spLocks noChangeArrowheads="1"/>
              </p:cNvSpPr>
              <p:nvPr/>
            </p:nvSpPr>
            <p:spPr bwMode="auto">
              <a:xfrm>
                <a:off x="1982" y="1592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3200" b="1">
                    <a:latin typeface="Bookman Old Style" pitchFamily="18" charset="0"/>
                  </a:rPr>
                  <a:t>3</a:t>
                </a:r>
              </a:p>
            </p:txBody>
          </p:sp>
          <p:sp>
            <p:nvSpPr>
              <p:cNvPr id="83" name="Rectangle 74"/>
              <p:cNvSpPr>
                <a:spLocks noChangeArrowheads="1"/>
              </p:cNvSpPr>
              <p:nvPr/>
            </p:nvSpPr>
            <p:spPr bwMode="auto">
              <a:xfrm>
                <a:off x="1954" y="1592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6" name="Group 75"/>
            <p:cNvGrpSpPr>
              <a:grpSpLocks/>
            </p:cNvGrpSpPr>
            <p:nvPr/>
          </p:nvGrpSpPr>
          <p:grpSpPr bwMode="auto">
            <a:xfrm>
              <a:off x="3413" y="1970"/>
              <a:ext cx="871" cy="304"/>
              <a:chOff x="2931" y="1592"/>
              <a:chExt cx="782" cy="403"/>
            </a:xfrm>
          </p:grpSpPr>
          <p:sp>
            <p:nvSpPr>
              <p:cNvPr id="80" name="Rectangle 76"/>
              <p:cNvSpPr>
                <a:spLocks noChangeArrowheads="1"/>
              </p:cNvSpPr>
              <p:nvPr/>
            </p:nvSpPr>
            <p:spPr bwMode="auto">
              <a:xfrm>
                <a:off x="2959" y="1592"/>
                <a:ext cx="726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3200" b="1">
                    <a:latin typeface="Bookman Old Style" pitchFamily="18" charset="0"/>
                  </a:rPr>
                  <a:t>4</a:t>
                </a:r>
              </a:p>
            </p:txBody>
          </p:sp>
          <p:sp>
            <p:nvSpPr>
              <p:cNvPr id="81" name="Rectangle 77"/>
              <p:cNvSpPr>
                <a:spLocks noChangeArrowheads="1"/>
              </p:cNvSpPr>
              <p:nvPr/>
            </p:nvSpPr>
            <p:spPr bwMode="auto">
              <a:xfrm>
                <a:off x="2931" y="1592"/>
                <a:ext cx="782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7" name="Group 78"/>
            <p:cNvGrpSpPr>
              <a:grpSpLocks/>
            </p:cNvGrpSpPr>
            <p:nvPr/>
          </p:nvGrpSpPr>
          <p:grpSpPr bwMode="auto">
            <a:xfrm>
              <a:off x="4284" y="1970"/>
              <a:ext cx="1089" cy="304"/>
              <a:chOff x="3713" y="1592"/>
              <a:chExt cx="977" cy="403"/>
            </a:xfrm>
          </p:grpSpPr>
          <p:sp>
            <p:nvSpPr>
              <p:cNvPr id="78" name="Rectangle 79"/>
              <p:cNvSpPr>
                <a:spLocks noChangeArrowheads="1"/>
              </p:cNvSpPr>
              <p:nvPr/>
            </p:nvSpPr>
            <p:spPr bwMode="auto">
              <a:xfrm>
                <a:off x="3741" y="1592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3200" b="1">
                    <a:latin typeface="Bookman Old Style" pitchFamily="18" charset="0"/>
                  </a:rPr>
                  <a:t>5</a:t>
                </a:r>
              </a:p>
            </p:txBody>
          </p:sp>
          <p:sp>
            <p:nvSpPr>
              <p:cNvPr id="79" name="Rectangle 80"/>
              <p:cNvSpPr>
                <a:spLocks noChangeArrowheads="1"/>
              </p:cNvSpPr>
              <p:nvPr/>
            </p:nvSpPr>
            <p:spPr bwMode="auto">
              <a:xfrm>
                <a:off x="3713" y="1592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8" name="Group 81"/>
            <p:cNvGrpSpPr>
              <a:grpSpLocks/>
            </p:cNvGrpSpPr>
            <p:nvPr/>
          </p:nvGrpSpPr>
          <p:grpSpPr bwMode="auto">
            <a:xfrm>
              <a:off x="147" y="2274"/>
              <a:ext cx="1089" cy="304"/>
              <a:chOff x="0" y="1995"/>
              <a:chExt cx="977" cy="403"/>
            </a:xfrm>
          </p:grpSpPr>
          <p:sp>
            <p:nvSpPr>
              <p:cNvPr id="76" name="Rectangle 82"/>
              <p:cNvSpPr>
                <a:spLocks noChangeArrowheads="1"/>
              </p:cNvSpPr>
              <p:nvPr/>
            </p:nvSpPr>
            <p:spPr bwMode="auto">
              <a:xfrm>
                <a:off x="28" y="1995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Insufficiente 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77" name="Rectangle 83"/>
              <p:cNvSpPr>
                <a:spLocks noChangeArrowheads="1"/>
              </p:cNvSpPr>
              <p:nvPr/>
            </p:nvSpPr>
            <p:spPr bwMode="auto">
              <a:xfrm>
                <a:off x="0" y="1995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9" name="Group 84"/>
            <p:cNvGrpSpPr>
              <a:grpSpLocks/>
            </p:cNvGrpSpPr>
            <p:nvPr/>
          </p:nvGrpSpPr>
          <p:grpSpPr bwMode="auto">
            <a:xfrm>
              <a:off x="1236" y="2274"/>
              <a:ext cx="1088" cy="304"/>
              <a:chOff x="977" y="1995"/>
              <a:chExt cx="977" cy="403"/>
            </a:xfrm>
          </p:grpSpPr>
          <p:sp>
            <p:nvSpPr>
              <p:cNvPr id="74" name="Rectangle 85"/>
              <p:cNvSpPr>
                <a:spLocks noChangeArrowheads="1"/>
              </p:cNvSpPr>
              <p:nvPr/>
            </p:nvSpPr>
            <p:spPr bwMode="auto">
              <a:xfrm>
                <a:off x="1005" y="1995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Sufficiente 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/>
            </p:nvSpPr>
            <p:spPr bwMode="auto">
              <a:xfrm>
                <a:off x="977" y="1995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0" name="Group 87"/>
            <p:cNvGrpSpPr>
              <a:grpSpLocks/>
            </p:cNvGrpSpPr>
            <p:nvPr/>
          </p:nvGrpSpPr>
          <p:grpSpPr bwMode="auto">
            <a:xfrm>
              <a:off x="2324" y="2274"/>
              <a:ext cx="1089" cy="304"/>
              <a:chOff x="1954" y="1995"/>
              <a:chExt cx="977" cy="403"/>
            </a:xfrm>
          </p:grpSpPr>
          <p:sp>
            <p:nvSpPr>
              <p:cNvPr id="72" name="Rectangle 88"/>
              <p:cNvSpPr>
                <a:spLocks noChangeArrowheads="1"/>
              </p:cNvSpPr>
              <p:nvPr/>
            </p:nvSpPr>
            <p:spPr bwMode="auto">
              <a:xfrm>
                <a:off x="1982" y="1995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Buono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73" name="Rectangle 89"/>
              <p:cNvSpPr>
                <a:spLocks noChangeArrowheads="1"/>
              </p:cNvSpPr>
              <p:nvPr/>
            </p:nvSpPr>
            <p:spPr bwMode="auto">
              <a:xfrm>
                <a:off x="1954" y="1995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1" name="Group 90"/>
            <p:cNvGrpSpPr>
              <a:grpSpLocks/>
            </p:cNvGrpSpPr>
            <p:nvPr/>
          </p:nvGrpSpPr>
          <p:grpSpPr bwMode="auto">
            <a:xfrm>
              <a:off x="3413" y="2274"/>
              <a:ext cx="871" cy="304"/>
              <a:chOff x="2931" y="1995"/>
              <a:chExt cx="782" cy="403"/>
            </a:xfrm>
          </p:grpSpPr>
          <p:sp>
            <p:nvSpPr>
              <p:cNvPr id="70" name="Rectangle 91"/>
              <p:cNvSpPr>
                <a:spLocks noChangeArrowheads="1"/>
              </p:cNvSpPr>
              <p:nvPr/>
            </p:nvSpPr>
            <p:spPr bwMode="auto">
              <a:xfrm>
                <a:off x="2959" y="1995"/>
                <a:ext cx="726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Distinto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71" name="Rectangle 92"/>
              <p:cNvSpPr>
                <a:spLocks noChangeArrowheads="1"/>
              </p:cNvSpPr>
              <p:nvPr/>
            </p:nvSpPr>
            <p:spPr bwMode="auto">
              <a:xfrm>
                <a:off x="2931" y="1995"/>
                <a:ext cx="782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2" name="Group 93"/>
            <p:cNvGrpSpPr>
              <a:grpSpLocks/>
            </p:cNvGrpSpPr>
            <p:nvPr/>
          </p:nvGrpSpPr>
          <p:grpSpPr bwMode="auto">
            <a:xfrm>
              <a:off x="4284" y="2274"/>
              <a:ext cx="1089" cy="304"/>
              <a:chOff x="3713" y="1995"/>
              <a:chExt cx="977" cy="403"/>
            </a:xfrm>
          </p:grpSpPr>
          <p:sp>
            <p:nvSpPr>
              <p:cNvPr id="68" name="Rectangle 94"/>
              <p:cNvSpPr>
                <a:spLocks noChangeArrowheads="1"/>
              </p:cNvSpPr>
              <p:nvPr/>
            </p:nvSpPr>
            <p:spPr bwMode="auto">
              <a:xfrm>
                <a:off x="3741" y="1995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Ottimo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69" name="Rectangle 95"/>
              <p:cNvSpPr>
                <a:spLocks noChangeArrowheads="1"/>
              </p:cNvSpPr>
              <p:nvPr/>
            </p:nvSpPr>
            <p:spPr bwMode="auto">
              <a:xfrm>
                <a:off x="3713" y="1995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3" name="Group 96"/>
            <p:cNvGrpSpPr>
              <a:grpSpLocks/>
            </p:cNvGrpSpPr>
            <p:nvPr/>
          </p:nvGrpSpPr>
          <p:grpSpPr bwMode="auto">
            <a:xfrm>
              <a:off x="144" y="2592"/>
              <a:ext cx="1089" cy="304"/>
              <a:chOff x="0" y="1995"/>
              <a:chExt cx="977" cy="403"/>
            </a:xfrm>
          </p:grpSpPr>
          <p:sp>
            <p:nvSpPr>
              <p:cNvPr id="66" name="Rectangle 97"/>
              <p:cNvSpPr>
                <a:spLocks noChangeArrowheads="1"/>
              </p:cNvSpPr>
              <p:nvPr/>
            </p:nvSpPr>
            <p:spPr bwMode="auto">
              <a:xfrm>
                <a:off x="28" y="1995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Insufficiente 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67" name="Rectangle 98"/>
              <p:cNvSpPr>
                <a:spLocks noChangeArrowheads="1"/>
              </p:cNvSpPr>
              <p:nvPr/>
            </p:nvSpPr>
            <p:spPr bwMode="auto">
              <a:xfrm>
                <a:off x="0" y="1995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4" name="Group 99"/>
            <p:cNvGrpSpPr>
              <a:grpSpLocks/>
            </p:cNvGrpSpPr>
            <p:nvPr/>
          </p:nvGrpSpPr>
          <p:grpSpPr bwMode="auto">
            <a:xfrm>
              <a:off x="1233" y="2592"/>
              <a:ext cx="1088" cy="304"/>
              <a:chOff x="977" y="1995"/>
              <a:chExt cx="977" cy="403"/>
            </a:xfrm>
          </p:grpSpPr>
          <p:sp>
            <p:nvSpPr>
              <p:cNvPr id="64" name="Rectangle 100"/>
              <p:cNvSpPr>
                <a:spLocks noChangeArrowheads="1"/>
              </p:cNvSpPr>
              <p:nvPr/>
            </p:nvSpPr>
            <p:spPr bwMode="auto">
              <a:xfrm>
                <a:off x="1005" y="1995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Sufficiente 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65" name="Rectangle 101"/>
              <p:cNvSpPr>
                <a:spLocks noChangeArrowheads="1"/>
              </p:cNvSpPr>
              <p:nvPr/>
            </p:nvSpPr>
            <p:spPr bwMode="auto">
              <a:xfrm>
                <a:off x="977" y="1995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5" name="Group 102"/>
            <p:cNvGrpSpPr>
              <a:grpSpLocks/>
            </p:cNvGrpSpPr>
            <p:nvPr/>
          </p:nvGrpSpPr>
          <p:grpSpPr bwMode="auto">
            <a:xfrm>
              <a:off x="2321" y="2592"/>
              <a:ext cx="1089" cy="304"/>
              <a:chOff x="1954" y="1995"/>
              <a:chExt cx="977" cy="403"/>
            </a:xfrm>
          </p:grpSpPr>
          <p:sp>
            <p:nvSpPr>
              <p:cNvPr id="62" name="Rectangle 103"/>
              <p:cNvSpPr>
                <a:spLocks noChangeArrowheads="1"/>
              </p:cNvSpPr>
              <p:nvPr/>
            </p:nvSpPr>
            <p:spPr bwMode="auto">
              <a:xfrm>
                <a:off x="1982" y="1995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Discreto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63" name="Rectangle 104"/>
              <p:cNvSpPr>
                <a:spLocks noChangeArrowheads="1"/>
              </p:cNvSpPr>
              <p:nvPr/>
            </p:nvSpPr>
            <p:spPr bwMode="auto">
              <a:xfrm>
                <a:off x="1954" y="1995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6" name="Group 105"/>
            <p:cNvGrpSpPr>
              <a:grpSpLocks/>
            </p:cNvGrpSpPr>
            <p:nvPr/>
          </p:nvGrpSpPr>
          <p:grpSpPr bwMode="auto">
            <a:xfrm>
              <a:off x="3410" y="2592"/>
              <a:ext cx="871" cy="304"/>
              <a:chOff x="2931" y="1995"/>
              <a:chExt cx="782" cy="403"/>
            </a:xfrm>
          </p:grpSpPr>
          <p:sp>
            <p:nvSpPr>
              <p:cNvPr id="60" name="Rectangle 106"/>
              <p:cNvSpPr>
                <a:spLocks noChangeArrowheads="1"/>
              </p:cNvSpPr>
              <p:nvPr/>
            </p:nvSpPr>
            <p:spPr bwMode="auto">
              <a:xfrm>
                <a:off x="2959" y="1995"/>
                <a:ext cx="726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Buono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61" name="Rectangle 107"/>
              <p:cNvSpPr>
                <a:spLocks noChangeArrowheads="1"/>
              </p:cNvSpPr>
              <p:nvPr/>
            </p:nvSpPr>
            <p:spPr bwMode="auto">
              <a:xfrm>
                <a:off x="2931" y="1995"/>
                <a:ext cx="782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7" name="Group 108"/>
            <p:cNvGrpSpPr>
              <a:grpSpLocks/>
            </p:cNvGrpSpPr>
            <p:nvPr/>
          </p:nvGrpSpPr>
          <p:grpSpPr bwMode="auto">
            <a:xfrm>
              <a:off x="4281" y="2592"/>
              <a:ext cx="1089" cy="304"/>
              <a:chOff x="3713" y="1995"/>
              <a:chExt cx="977" cy="403"/>
            </a:xfrm>
          </p:grpSpPr>
          <p:sp>
            <p:nvSpPr>
              <p:cNvPr id="58" name="Rectangle 109"/>
              <p:cNvSpPr>
                <a:spLocks noChangeArrowheads="1"/>
              </p:cNvSpPr>
              <p:nvPr/>
            </p:nvSpPr>
            <p:spPr bwMode="auto">
              <a:xfrm>
                <a:off x="3741" y="1995"/>
                <a:ext cx="921" cy="40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anchor="ctr"/>
              <a:lstStyle/>
              <a:p>
                <a:pPr algn="ctr"/>
                <a:r>
                  <a:rPr lang="it-IT" sz="1600" b="1">
                    <a:latin typeface="Bookman Old Style" pitchFamily="18" charset="0"/>
                  </a:rPr>
                  <a:t>Elevato</a:t>
                </a:r>
                <a:endParaRPr lang="it-IT" sz="3200" b="1">
                  <a:latin typeface="Bookman Old Style" pitchFamily="18" charset="0"/>
                </a:endParaRPr>
              </a:p>
            </p:txBody>
          </p:sp>
          <p:sp>
            <p:nvSpPr>
              <p:cNvPr id="59" name="Rectangle 110"/>
              <p:cNvSpPr>
                <a:spLocks noChangeArrowheads="1"/>
              </p:cNvSpPr>
              <p:nvPr/>
            </p:nvSpPr>
            <p:spPr bwMode="auto">
              <a:xfrm>
                <a:off x="3713" y="1995"/>
                <a:ext cx="977" cy="40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90" name="Group 3"/>
          <p:cNvGrpSpPr>
            <a:grpSpLocks/>
          </p:cNvGrpSpPr>
          <p:nvPr/>
        </p:nvGrpSpPr>
        <p:grpSpPr bwMode="auto">
          <a:xfrm>
            <a:off x="323528" y="4868987"/>
            <a:ext cx="8640960" cy="1368325"/>
            <a:chOff x="144" y="2922"/>
            <a:chExt cx="5232" cy="1158"/>
          </a:xfrm>
        </p:grpSpPr>
        <p:grpSp>
          <p:nvGrpSpPr>
            <p:cNvPr id="91" name="Group 4"/>
            <p:cNvGrpSpPr>
              <a:grpSpLocks/>
            </p:cNvGrpSpPr>
            <p:nvPr/>
          </p:nvGrpSpPr>
          <p:grpSpPr bwMode="auto">
            <a:xfrm>
              <a:off x="147" y="3212"/>
              <a:ext cx="1090" cy="477"/>
              <a:chOff x="0" y="2791"/>
              <a:chExt cx="977" cy="633"/>
            </a:xfrm>
          </p:grpSpPr>
          <p:sp>
            <p:nvSpPr>
              <p:cNvPr id="113" name="Rectangle 5"/>
              <p:cNvSpPr>
                <a:spLocks noChangeArrowheads="1"/>
              </p:cNvSpPr>
              <p:nvPr/>
            </p:nvSpPr>
            <p:spPr bwMode="auto">
              <a:xfrm>
                <a:off x="28" y="2791"/>
                <a:ext cx="921" cy="63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/>
                <a:r>
                  <a:rPr lang="it-IT" sz="1400" b="1">
                    <a:latin typeface="Bookman Old Style" pitchFamily="18" charset="0"/>
                  </a:rPr>
                  <a:t>Sono/È all’inizio</a:t>
                </a:r>
                <a:endParaRPr lang="it-IT" sz="1400" b="1">
                  <a:latin typeface="Bookman Old Style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it-IT" sz="1400" b="1">
                    <a:latin typeface="Bookman Old Style" pitchFamily="18" charset="0"/>
                  </a:rPr>
                  <a:t>(Insufficiente)</a:t>
                </a:r>
                <a:endParaRPr lang="it-IT" sz="2800" b="1">
                  <a:latin typeface="Bookman Old Style" pitchFamily="18" charset="0"/>
                </a:endParaRPr>
              </a:p>
            </p:txBody>
          </p:sp>
          <p:sp>
            <p:nvSpPr>
              <p:cNvPr id="114" name="Rectangle 6"/>
              <p:cNvSpPr>
                <a:spLocks noChangeArrowheads="1"/>
              </p:cNvSpPr>
              <p:nvPr/>
            </p:nvSpPr>
            <p:spPr bwMode="auto">
              <a:xfrm>
                <a:off x="0" y="2791"/>
                <a:ext cx="977" cy="63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92" name="Group 7"/>
            <p:cNvGrpSpPr>
              <a:grpSpLocks/>
            </p:cNvGrpSpPr>
            <p:nvPr/>
          </p:nvGrpSpPr>
          <p:grpSpPr bwMode="auto">
            <a:xfrm>
              <a:off x="1237" y="3212"/>
              <a:ext cx="1088" cy="477"/>
              <a:chOff x="977" y="2791"/>
              <a:chExt cx="977" cy="633"/>
            </a:xfrm>
          </p:grpSpPr>
          <p:sp>
            <p:nvSpPr>
              <p:cNvPr id="111" name="Rectangle 8"/>
              <p:cNvSpPr>
                <a:spLocks noChangeArrowheads="1"/>
              </p:cNvSpPr>
              <p:nvPr/>
            </p:nvSpPr>
            <p:spPr bwMode="auto">
              <a:xfrm>
                <a:off x="1005" y="2791"/>
                <a:ext cx="921" cy="63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/>
                <a:r>
                  <a:rPr lang="it-IT" sz="1400" b="1">
                    <a:latin typeface="Bookman Old Style" pitchFamily="18" charset="0"/>
                  </a:rPr>
                  <a:t>Sto /a imparando</a:t>
                </a:r>
                <a:endParaRPr lang="it-IT" sz="1400" b="1">
                  <a:latin typeface="Bookman Old Style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it-IT" sz="1400" b="1">
                    <a:latin typeface="Bookman Old Style" pitchFamily="18" charset="0"/>
                  </a:rPr>
                  <a:t>(Sufficiente)</a:t>
                </a:r>
                <a:endParaRPr lang="it-IT" sz="2800" b="1">
                  <a:latin typeface="Bookman Old Style" pitchFamily="18" charset="0"/>
                </a:endParaRPr>
              </a:p>
            </p:txBody>
          </p:sp>
          <p:sp>
            <p:nvSpPr>
              <p:cNvPr id="112" name="Rectangle 9"/>
              <p:cNvSpPr>
                <a:spLocks noChangeArrowheads="1"/>
              </p:cNvSpPr>
              <p:nvPr/>
            </p:nvSpPr>
            <p:spPr bwMode="auto">
              <a:xfrm>
                <a:off x="977" y="2791"/>
                <a:ext cx="977" cy="63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93" name="Group 10"/>
            <p:cNvGrpSpPr>
              <a:grpSpLocks/>
            </p:cNvGrpSpPr>
            <p:nvPr/>
          </p:nvGrpSpPr>
          <p:grpSpPr bwMode="auto">
            <a:xfrm>
              <a:off x="2325" y="3212"/>
              <a:ext cx="1526" cy="477"/>
              <a:chOff x="1954" y="2791"/>
              <a:chExt cx="1368" cy="633"/>
            </a:xfrm>
          </p:grpSpPr>
          <p:sp>
            <p:nvSpPr>
              <p:cNvPr id="109" name="Rectangle 11"/>
              <p:cNvSpPr>
                <a:spLocks noChangeArrowheads="1"/>
              </p:cNvSpPr>
              <p:nvPr/>
            </p:nvSpPr>
            <p:spPr bwMode="auto">
              <a:xfrm>
                <a:off x="1982" y="2791"/>
                <a:ext cx="1312" cy="63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/>
                <a:r>
                  <a:rPr lang="it-IT" sz="1400" b="1">
                    <a:latin typeface="Bookman Old Style" pitchFamily="18" charset="0"/>
                  </a:rPr>
                  <a:t>La/o pratico/a</a:t>
                </a:r>
                <a:endParaRPr lang="it-IT" sz="1400" b="1">
                  <a:latin typeface="Bookman Old Style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it-IT" sz="1400" b="1">
                    <a:latin typeface="Bookman Old Style" pitchFamily="18" charset="0"/>
                  </a:rPr>
                  <a:t>(Buono)</a:t>
                </a:r>
                <a:endParaRPr lang="it-IT" sz="1400" b="1">
                  <a:latin typeface="Bookman Old Style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it-IT" sz="2800" b="1">
                  <a:latin typeface="Bookman Old Style" pitchFamily="18" charset="0"/>
                </a:endParaRPr>
              </a:p>
            </p:txBody>
          </p:sp>
          <p:sp>
            <p:nvSpPr>
              <p:cNvPr id="110" name="Rectangle 12"/>
              <p:cNvSpPr>
                <a:spLocks noChangeArrowheads="1"/>
              </p:cNvSpPr>
              <p:nvPr/>
            </p:nvSpPr>
            <p:spPr bwMode="auto">
              <a:xfrm>
                <a:off x="1954" y="2791"/>
                <a:ext cx="1368" cy="63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94" name="Group 13"/>
            <p:cNvGrpSpPr>
              <a:grpSpLocks/>
            </p:cNvGrpSpPr>
            <p:nvPr/>
          </p:nvGrpSpPr>
          <p:grpSpPr bwMode="auto">
            <a:xfrm>
              <a:off x="3851" y="3212"/>
              <a:ext cx="1525" cy="477"/>
              <a:chOff x="3322" y="2791"/>
              <a:chExt cx="1368" cy="633"/>
            </a:xfrm>
          </p:grpSpPr>
          <p:sp>
            <p:nvSpPr>
              <p:cNvPr id="107" name="Rectangle 14"/>
              <p:cNvSpPr>
                <a:spLocks noChangeArrowheads="1"/>
              </p:cNvSpPr>
              <p:nvPr/>
            </p:nvSpPr>
            <p:spPr bwMode="auto">
              <a:xfrm>
                <a:off x="3350" y="2791"/>
                <a:ext cx="1312" cy="63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/>
                <a:r>
                  <a:rPr lang="it-IT" sz="1400" b="1">
                    <a:latin typeface="Bookman Old Style" pitchFamily="18" charset="0"/>
                  </a:rPr>
                  <a:t>La/o possiedo/e</a:t>
                </a:r>
                <a:endParaRPr lang="it-IT" sz="1400" b="1">
                  <a:latin typeface="Bookman Old Style" pitchFamily="18" charset="0"/>
                  <a:cs typeface="Times New Roman" pitchFamily="18" charset="0"/>
                </a:endParaRPr>
              </a:p>
              <a:p>
                <a:pPr algn="ctr" eaLnBrk="0" hangingPunct="0"/>
                <a:r>
                  <a:rPr lang="it-IT" sz="1400" b="1">
                    <a:latin typeface="Bookman Old Style" pitchFamily="18" charset="0"/>
                  </a:rPr>
                  <a:t>(Ottimo)</a:t>
                </a:r>
                <a:endParaRPr lang="it-IT" sz="1400" b="1">
                  <a:latin typeface="Bookman Old Style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it-IT" sz="2800" b="1">
                  <a:latin typeface="Bookman Old Style" pitchFamily="18" charset="0"/>
                </a:endParaRPr>
              </a:p>
            </p:txBody>
          </p:sp>
          <p:sp>
            <p:nvSpPr>
              <p:cNvPr id="108" name="Rectangle 15"/>
              <p:cNvSpPr>
                <a:spLocks noChangeArrowheads="1"/>
              </p:cNvSpPr>
              <p:nvPr/>
            </p:nvSpPr>
            <p:spPr bwMode="auto">
              <a:xfrm>
                <a:off x="3322" y="2791"/>
                <a:ext cx="1368" cy="63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95" name="Group 16"/>
            <p:cNvGrpSpPr>
              <a:grpSpLocks/>
            </p:cNvGrpSpPr>
            <p:nvPr/>
          </p:nvGrpSpPr>
          <p:grpSpPr bwMode="auto">
            <a:xfrm>
              <a:off x="147" y="3689"/>
              <a:ext cx="2178" cy="391"/>
              <a:chOff x="0" y="3424"/>
              <a:chExt cx="1954" cy="518"/>
            </a:xfrm>
          </p:grpSpPr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28" y="3424"/>
                <a:ext cx="1898" cy="51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/>
                <a:r>
                  <a:rPr lang="it-IT" sz="1400" b="1">
                    <a:latin typeface="Bookman Old Style" pitchFamily="18" charset="0"/>
                  </a:rPr>
                  <a:t>Compito non completato</a:t>
                </a:r>
                <a:endParaRPr lang="it-IT" sz="1400" b="1">
                  <a:latin typeface="Bookman Old Style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it-IT" sz="2800" b="1">
                  <a:latin typeface="Bookman Old Style" pitchFamily="18" charset="0"/>
                </a:endParaRPr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0" y="3424"/>
                <a:ext cx="1954" cy="518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96" name="Group 19"/>
            <p:cNvGrpSpPr>
              <a:grpSpLocks/>
            </p:cNvGrpSpPr>
            <p:nvPr/>
          </p:nvGrpSpPr>
          <p:grpSpPr bwMode="auto">
            <a:xfrm>
              <a:off x="2325" y="3689"/>
              <a:ext cx="1526" cy="391"/>
              <a:chOff x="1954" y="3424"/>
              <a:chExt cx="1368" cy="518"/>
            </a:xfrm>
          </p:grpSpPr>
          <p:sp>
            <p:nvSpPr>
              <p:cNvPr id="103" name="Rectangle 20"/>
              <p:cNvSpPr>
                <a:spLocks noChangeArrowheads="1"/>
              </p:cNvSpPr>
              <p:nvPr/>
            </p:nvSpPr>
            <p:spPr bwMode="auto">
              <a:xfrm>
                <a:off x="1982" y="3424"/>
                <a:ext cx="1312" cy="51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/>
                <a:r>
                  <a:rPr lang="it-IT" sz="1400" b="1">
                    <a:latin typeface="Bookman Old Style" pitchFamily="18" charset="0"/>
                  </a:rPr>
                  <a:t>Compito parzialmente completato</a:t>
                </a:r>
                <a:endParaRPr lang="it-IT" sz="1400" b="1">
                  <a:latin typeface="Bookman Old Style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it-IT" sz="2800" b="1">
                  <a:latin typeface="Bookman Old Style" pitchFamily="18" charset="0"/>
                </a:endParaRPr>
              </a:p>
            </p:txBody>
          </p:sp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1954" y="3424"/>
                <a:ext cx="1368" cy="518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97" name="Group 22"/>
            <p:cNvGrpSpPr>
              <a:grpSpLocks/>
            </p:cNvGrpSpPr>
            <p:nvPr/>
          </p:nvGrpSpPr>
          <p:grpSpPr bwMode="auto">
            <a:xfrm>
              <a:off x="3851" y="3689"/>
              <a:ext cx="1525" cy="391"/>
              <a:chOff x="3322" y="3424"/>
              <a:chExt cx="1368" cy="518"/>
            </a:xfrm>
          </p:grpSpPr>
          <p:sp>
            <p:nvSpPr>
              <p:cNvPr id="101" name="Rectangle 23"/>
              <p:cNvSpPr>
                <a:spLocks noChangeArrowheads="1"/>
              </p:cNvSpPr>
              <p:nvPr/>
            </p:nvSpPr>
            <p:spPr bwMode="auto">
              <a:xfrm>
                <a:off x="3350" y="3424"/>
                <a:ext cx="1312" cy="51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algn="ctr"/>
                <a:r>
                  <a:rPr lang="it-IT" sz="1400" b="1">
                    <a:latin typeface="Bookman Old Style" pitchFamily="18" charset="0"/>
                  </a:rPr>
                  <a:t>Compito completato</a:t>
                </a:r>
                <a:endParaRPr lang="it-IT" sz="1400" b="1">
                  <a:latin typeface="Bookman Old Style" pitchFamily="18" charset="0"/>
                  <a:cs typeface="Times New Roman" pitchFamily="18" charset="0"/>
                </a:endParaRPr>
              </a:p>
              <a:p>
                <a:pPr algn="ctr" eaLnBrk="0" hangingPunct="0"/>
                <a:endParaRPr lang="it-IT" sz="2800" b="1">
                  <a:latin typeface="Bookman Old Style" pitchFamily="18" charset="0"/>
                </a:endParaRPr>
              </a:p>
            </p:txBody>
          </p:sp>
          <p:sp>
            <p:nvSpPr>
              <p:cNvPr id="102" name="Rectangle 24"/>
              <p:cNvSpPr>
                <a:spLocks noChangeArrowheads="1"/>
              </p:cNvSpPr>
              <p:nvPr/>
            </p:nvSpPr>
            <p:spPr bwMode="auto">
              <a:xfrm>
                <a:off x="3322" y="3424"/>
                <a:ext cx="1368" cy="518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  <p:grpSp>
          <p:nvGrpSpPr>
            <p:cNvPr id="98" name="Group 25"/>
            <p:cNvGrpSpPr>
              <a:grpSpLocks/>
            </p:cNvGrpSpPr>
            <p:nvPr/>
          </p:nvGrpSpPr>
          <p:grpSpPr bwMode="auto">
            <a:xfrm>
              <a:off x="144" y="2922"/>
              <a:ext cx="5232" cy="296"/>
              <a:chOff x="0" y="0"/>
              <a:chExt cx="4690" cy="393"/>
            </a:xfrm>
          </p:grpSpPr>
          <p:sp>
            <p:nvSpPr>
              <p:cNvPr id="99" name="Rectangle 26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4634" cy="39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bIns="0" anchor="ctr"/>
              <a:lstStyle/>
              <a:p>
                <a:pPr algn="ctr"/>
                <a:r>
                  <a:rPr lang="it-IT" sz="2000" b="1">
                    <a:latin typeface="Bookman Old Style" pitchFamily="18" charset="0"/>
                  </a:rPr>
                  <a:t>Verbale</a:t>
                </a:r>
              </a:p>
            </p:txBody>
          </p:sp>
          <p:sp>
            <p:nvSpPr>
              <p:cNvPr id="100" name="Rectangle 2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690" cy="393"/>
              </a:xfrm>
              <a:prstGeom prst="rect">
                <a:avLst/>
              </a:prstGeom>
              <a:noFill/>
              <a:ln w="7" cap="sq">
                <a:solidFill>
                  <a:srgbClr val="A0A0A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2400" smtClean="0"/>
          </a:p>
          <a:p>
            <a:pPr algn="ctr">
              <a:buNone/>
            </a:pPr>
            <a:endParaRPr lang="it-IT" sz="2400" smtClean="0"/>
          </a:p>
          <a:p>
            <a:pPr algn="ctr">
              <a:buNone/>
            </a:pPr>
            <a:endParaRPr lang="it-IT" sz="2400" smtClean="0"/>
          </a:p>
          <a:p>
            <a:pPr algn="ctr">
              <a:buNone/>
            </a:pPr>
            <a:r>
              <a:rPr lang="it-IT" sz="2400" smtClean="0"/>
              <a:t> </a:t>
            </a:r>
            <a:r>
              <a:rPr lang="it-IT" sz="2800" b="1" smtClean="0"/>
              <a:t>Costruire rubriche di standard attesi</a:t>
            </a:r>
          </a:p>
          <a:p>
            <a:pPr algn="ctr">
              <a:buNone/>
            </a:pPr>
            <a:endParaRPr lang="it-IT" sz="2800" b="1" i="1" smtClean="0">
              <a:solidFill>
                <a:srgbClr val="FF0000"/>
              </a:solidFill>
              <a:latin typeface="Garamond" pitchFamily="18" charset="0"/>
            </a:endParaRPr>
          </a:p>
          <a:p>
            <a:pPr>
              <a:buNone/>
            </a:pPr>
            <a:endParaRPr lang="it-IT" sz="2800" smtClean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36</a:t>
            </a:fld>
            <a:endParaRPr lang="it-IT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smtClean="0"/>
              <a:t>La didattica per competenze: quali gli obiettivi del Liceo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algn="ctr">
              <a:buNone/>
              <a:defRPr/>
            </a:pPr>
            <a:r>
              <a:rPr lang="it-IT" sz="3600" b="1" smtClean="0">
                <a:solidFill>
                  <a:srgbClr val="FF0000"/>
                </a:solidFill>
              </a:rPr>
              <a:t>Elaborazione di una rubrica</a:t>
            </a:r>
          </a:p>
          <a:p>
            <a:pPr marL="365760" indent="-256032" algn="just">
              <a:buNone/>
              <a:defRPr/>
            </a:pPr>
            <a:r>
              <a:rPr lang="it-IT" sz="3600" b="1" smtClean="0"/>
              <a:t>Definire:</a:t>
            </a:r>
          </a:p>
          <a:p>
            <a:pPr marL="365760" indent="-256032">
              <a:buNone/>
              <a:defRPr/>
            </a:pPr>
            <a:r>
              <a:rPr lang="it-IT" sz="3200" b="1" smtClean="0"/>
              <a:t>a) Indicatori: </a:t>
            </a:r>
            <a:r>
              <a:rPr lang="it-IT" sz="2800" smtClean="0"/>
              <a:t>compiti, comportamenti osservabili che costituiscono il riferimento concreto della competenza</a:t>
            </a:r>
          </a:p>
          <a:p>
            <a:pPr marL="365760" indent="-256032" algn="just">
              <a:buNone/>
              <a:defRPr/>
            </a:pPr>
            <a:r>
              <a:rPr lang="it-IT" sz="3200" b="1" smtClean="0"/>
              <a:t>b) Livelli: </a:t>
            </a:r>
            <a:r>
              <a:rPr lang="it-IT" sz="2800" smtClean="0"/>
              <a:t>i gradi di padronanza</a:t>
            </a:r>
            <a:r>
              <a:rPr lang="it-IT" sz="3200" smtClean="0"/>
              <a:t> </a:t>
            </a:r>
            <a:r>
              <a:rPr lang="it-IT" sz="2800" smtClean="0"/>
              <a:t>che l’alunno è in grado di mostrare nel presidiare quei compiti</a:t>
            </a:r>
            <a:endParaRPr lang="it-IT" sz="2800" b="1" smtClean="0"/>
          </a:p>
          <a:p>
            <a:pPr marL="365760" indent="-256032" algn="just">
              <a:buNone/>
              <a:defRPr/>
            </a:pPr>
            <a:r>
              <a:rPr lang="it-IT" sz="3200" b="1" smtClean="0"/>
              <a:t>c) Conoscenze e abilità:  </a:t>
            </a:r>
            <a:r>
              <a:rPr lang="it-IT" sz="2800" smtClean="0"/>
              <a:t>che lo studente mobilita nel corso dell’azione di apprendimento, ovvero quelle che costituiscono il centro di quel campo di sapere</a:t>
            </a:r>
            <a:endParaRPr lang="it-IT" sz="32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1750" y="795338"/>
            <a:ext cx="18319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endParaRPr lang="it-IT" altLang="it-IT"/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-46038" y="811213"/>
            <a:ext cx="1828801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89092" name="Group 4"/>
          <p:cNvGraphicFramePr>
            <a:graphicFrameLocks noGrp="1"/>
          </p:cNvGraphicFramePr>
          <p:nvPr/>
        </p:nvGraphicFramePr>
        <p:xfrm>
          <a:off x="31751" y="260350"/>
          <a:ext cx="9112250" cy="6048970"/>
        </p:xfrm>
        <a:graphic>
          <a:graphicData uri="http://schemas.openxmlformats.org/drawingml/2006/table">
            <a:tbl>
              <a:tblPr/>
              <a:tblGrid>
                <a:gridCol w="182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573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Livelli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Dimensioni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Livello 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Ottimo/distinto</a:t>
                      </a: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Punti 3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Livello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Buono</a:t>
                      </a: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Punti 2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Livello 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Sufficiente</a:t>
                      </a:r>
                      <a:endParaRPr kumimoji="0" lang="it-IT" alt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Punti 1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Livello 4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sufficiente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Punti 0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988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Esposizione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L’alunno espone i contenuti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 chiarezza e proprietà di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linguaggio, sottolinea con il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tono di voce e la gestualità 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passaggi più importanti.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Durante l'esposizione osserva 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compagni e coglie le loro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sollecitazioni (risponde 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domande, si interrompe e ripete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 vede espressioni di dubbio 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prendere appunti…)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espone i contenuti con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chiarezza e proprietà di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linguaggio, sottolinea con il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tono di voce e la gestualità 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passaggi più importanti.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espone i contenuti in modo abbastanza chiaro, non sempre utilizza un linguaggio appropriato; il tono di voce è monotono e non sempre la gestualità sottolinea i passaggi più importanti 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L’esposizione non è chiara e l’alunno usa un linguaggio approssimativo. Non sottolinea i passaggi più importanti con il tono di voce e con la gestualità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58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Conoscenza dei contenuti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rielabora in modo personale i contenuti, fa esempi e collegamenti con altri argomenti. Risponde con sicurezza alle domande.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rielabora in modo personale i contenuti, fa esempi e risponde con abbastanza sicurezza alle domande.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ripete i contenuti riportati sull’elaborato; ha delle difficoltà a rispondere alle domande.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ripete alcuni dei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contenuti riportati sul cartellone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ha spesso bisogno di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guardare gli appunti. Non riesce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rispondere alle domande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poste.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37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Organizzazione nelle modalità di presentazione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espone i contenuti secondo una logica predefinita, richiama l’attenzione e presenta concetti; rispetta i propri tempi di esposizione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espone i contenuti,  richiama l’attenzione e presenta concetti; rispetta i propri tempi di esposizione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espone i contenuti ,  richiama di rado l’attenzione e  non presentare ; rispetta abbastanza i propri tempi di esposizione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L’alunno espone in maniera sintetica contenuti; non rispetta i tempi di esposizione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607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it-IT" alt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Creatività  in elaborazione dell’intervista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L’intervista contiene tutte le informazioni principali, attira l’attenzione, è originale nella sua realizzazione e c’è un buon equilibrio tra  le parti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L’intervistacontiene tutte le informazioni principali, attira l’attenzione ed è originale nella sua realizzazione .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L’intervista non contiene tutte le informazioni principali, c’è un buon equilibrio  tra le parti; non presenta soluzioni particolari nella sua realizzazione.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L’intervista contiene solo alcune informazioni,; non presenta soluzioni particolari nella sua realizzazione.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4315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6A3E9C0-2474-4F6D-A225-9DC92A6FB30E}" type="slidenum">
              <a:rPr lang="it-IT" altLang="it-IT" smtClean="0"/>
              <a:pPr/>
              <a:t>38</a:t>
            </a:fld>
            <a:endParaRPr lang="it-IT" alt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187450" y="-42863"/>
            <a:ext cx="6062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it-IT" altLang="it-IT" sz="1200">
                <a:latin typeface="Bookman Old Style" pitchFamily="18" charset="0"/>
                <a:cs typeface="Times New Roman" pitchFamily="18" charset="0"/>
              </a:rPr>
              <a:t>Rubrica per l’autovalutazione, da parte dell’</a:t>
            </a:r>
            <a:r>
              <a:rPr lang="it-IT" altLang="it-IT" sz="1200" b="1">
                <a:latin typeface="Bookman Old Style" pitchFamily="18" charset="0"/>
                <a:cs typeface="Times New Roman" pitchFamily="18" charset="0"/>
              </a:rPr>
              <a:t>alunno</a:t>
            </a:r>
            <a:r>
              <a:rPr lang="it-IT" altLang="it-IT" sz="1200">
                <a:latin typeface="Bookman Old Style" pitchFamily="18" charset="0"/>
                <a:cs typeface="Times New Roman" pitchFamily="18" charset="0"/>
              </a:rPr>
              <a:t>, di una presentazione orale</a:t>
            </a:r>
            <a:endParaRPr lang="it-IT" altLang="it-IT" sz="1200"/>
          </a:p>
        </p:txBody>
      </p:sp>
      <p:graphicFrame>
        <p:nvGraphicFramePr>
          <p:cNvPr id="39939" name="Group 3"/>
          <p:cNvGraphicFramePr>
            <a:graphicFrameLocks noGrp="1"/>
          </p:cNvGraphicFramePr>
          <p:nvPr/>
        </p:nvGraphicFramePr>
        <p:xfrm>
          <a:off x="179387" y="-531440"/>
          <a:ext cx="8964613" cy="7406050"/>
        </p:xfrm>
        <a:graphic>
          <a:graphicData uri="http://schemas.openxmlformats.org/drawingml/2006/table">
            <a:tbl>
              <a:tblPr/>
              <a:tblGrid>
                <a:gridCol w="17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5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2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LISTA DI CONTROLLO DELLA PRESENTAZIONE ORALE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27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Nome</a:t>
                      </a:r>
                      <a:r>
                        <a:rPr kumimoji="0" lang="it-IT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Di che cosa ho parlato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Come ho trovato e usato le informazioni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Come ho organizzato la mia presentazione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Sussidi di presentazione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Come ho parlato agli altri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parlato    di fatti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usato i libri della/e biblioteca/he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detto i punti principali del mo discorso, quindi ho spiegato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usato grafici, manifesti, locandine… per mostrare le informazioni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guardato il pubblico, non il pavimento 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usato le parole che tutti conoscevano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usato i giornali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detto cosa è accaduto in primo luogo, in secondo in terzo…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spiegato i grafici, i manifesti…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comunicato con tutti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detto il mio parere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usato Internet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parlato della cosa più importante che ho imparato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I manifesti, i grafici erano facili da vedere e da comprendere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parlato chiaramente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spiegato i particolari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intervistato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usato parole come “in primo luogo”, “allora”, “quindi”, “infine”…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usato la musica e il suono per mostrare le informazioni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Non ho comunicato troppo velocemente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8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messo a fuoco l’idea principale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fatto una lista dei luoghi dove ho ottenuto le informazioni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Alla fine ho espresso il mio parere spèiegandone il perché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La musica era facile da ascoltare: non era bassa né alta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La mia voce era facile da sentirsi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detto qualcosa di nuovo rispetto al soggetto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detto le cose con le mie proprie parole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Mi sono alzato in piedi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1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risposto alle domande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risposto alle domande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usato mani, faccia, occhi per comunicare 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□ </a:t>
                      </a:r>
                      <a:r>
                        <a:rPr kumimoji="0" lang="it-IT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Ho sorriso 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5366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0AA3A8-0CEC-4D9D-A800-C0CE3A03385B}" type="slidenum">
              <a:rPr lang="it-IT" altLang="it-IT" smtClean="0"/>
              <a:pPr/>
              <a:t>39</a:t>
            </a:fld>
            <a:endParaRPr lang="it-IT" alt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800" b="1" smtClean="0"/>
              <a:t>Quali le differenze tra UD e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>
              <a:buNone/>
            </a:pPr>
            <a:r>
              <a:rPr lang="it-IT" sz="2800" b="1" smtClean="0"/>
              <a:t>UD </a:t>
            </a:r>
            <a:r>
              <a:rPr lang="it-IT" sz="2800" smtClean="0"/>
              <a:t>focalizzata su:</a:t>
            </a:r>
          </a:p>
          <a:p>
            <a:r>
              <a:rPr lang="it-IT" sz="2800" b="1" smtClean="0"/>
              <a:t>acquisizione di conoscenze </a:t>
            </a:r>
          </a:p>
          <a:p>
            <a:r>
              <a:rPr lang="it-IT" sz="2800" b="1" smtClean="0"/>
              <a:t>sviluppo di abilità</a:t>
            </a:r>
          </a:p>
          <a:p>
            <a:r>
              <a:rPr lang="it-IT" sz="2800" b="1" smtClean="0"/>
              <a:t>riferite a contenuti/ambiti disciplinari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UdA </a:t>
            </a:r>
            <a:r>
              <a:rPr lang="it-IT" sz="2800" smtClean="0"/>
              <a:t>focalizzata su:</a:t>
            </a:r>
          </a:p>
          <a:p>
            <a:r>
              <a:rPr lang="it-IT" sz="2800" b="1" smtClean="0">
                <a:solidFill>
                  <a:srgbClr val="FF0000"/>
                </a:solidFill>
              </a:rPr>
              <a:t>trasformazione delle abilità/conoscenze in competenze</a:t>
            </a:r>
          </a:p>
          <a:p>
            <a:r>
              <a:rPr lang="it-IT" sz="2800" b="1" smtClean="0">
                <a:solidFill>
                  <a:srgbClr val="FF0000"/>
                </a:solidFill>
              </a:rPr>
              <a:t>da utilizzare in contesti disparati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539750" y="211138"/>
            <a:ext cx="8066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it-IT" altLang="it-IT" sz="2000">
                <a:latin typeface="Bookman Old Style" pitchFamily="18" charset="0"/>
                <a:cs typeface="Times New Roman" pitchFamily="18" charset="0"/>
              </a:rPr>
              <a:t>Rubrica per la valutazione, tra </a:t>
            </a:r>
            <a:r>
              <a:rPr lang="it-IT" altLang="it-IT" sz="2000" b="1">
                <a:latin typeface="Bookman Old Style" pitchFamily="18" charset="0"/>
                <a:cs typeface="Times New Roman" pitchFamily="18" charset="0"/>
              </a:rPr>
              <a:t>pari</a:t>
            </a:r>
            <a:r>
              <a:rPr lang="it-IT" altLang="it-IT" sz="2000">
                <a:latin typeface="Bookman Old Style" pitchFamily="18" charset="0"/>
                <a:cs typeface="Times New Roman" pitchFamily="18" charset="0"/>
              </a:rPr>
              <a:t>, di una presentazione orale</a:t>
            </a:r>
            <a:r>
              <a:rPr lang="it-IT" altLang="it-IT" sz="1200">
                <a:latin typeface="Bookman Old Style" pitchFamily="18" charset="0"/>
                <a:cs typeface="Times New Roman" pitchFamily="18" charset="0"/>
              </a:rPr>
              <a:t> </a:t>
            </a:r>
            <a:endParaRPr lang="it-IT" altLang="it-IT"/>
          </a:p>
        </p:txBody>
      </p:sp>
      <p:graphicFrame>
        <p:nvGraphicFramePr>
          <p:cNvPr id="40963" name="Group 3"/>
          <p:cNvGraphicFramePr>
            <a:graphicFrameLocks noGrp="1"/>
          </p:cNvGraphicFramePr>
          <p:nvPr/>
        </p:nvGraphicFramePr>
        <p:xfrm>
          <a:off x="0" y="588963"/>
          <a:ext cx="9144000" cy="6269042"/>
        </p:xfrm>
        <a:graphic>
          <a:graphicData uri="http://schemas.openxmlformats.org/drawingml/2006/table">
            <a:tbl>
              <a:tblPr/>
              <a:tblGrid>
                <a:gridCol w="517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Nome</a:t>
                      </a:r>
                      <a:r>
                        <a:rPr kumimoji="0" lang="it-IT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Ha effettuato un’introduzione interessante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Ha spiegato l’argomento in modo chiaro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Le informazioni sono state presentate ordinatamente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Ha usato frasi complete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Ha formulato la conclusione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Ha parlato chiaramente, correttamente, distintamente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Guardava negli occhi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La posizione del corpo era corretta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La presentazione era interessante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Ha risposto alle domande con chiarezza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6387" name="Rectangle 67"/>
          <p:cNvSpPr>
            <a:spLocks noChangeArrowheads="1"/>
          </p:cNvSpPr>
          <p:nvPr/>
        </p:nvSpPr>
        <p:spPr bwMode="auto">
          <a:xfrm>
            <a:off x="0" y="6359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 altLang="it-IT">
              <a:solidFill>
                <a:srgbClr val="0000FF"/>
              </a:solidFill>
            </a:endParaRPr>
          </a:p>
        </p:txBody>
      </p:sp>
      <p:sp>
        <p:nvSpPr>
          <p:cNvPr id="5638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05013CF-82CB-4157-B257-DD6569F19BA6}" type="slidenum">
              <a:rPr lang="it-IT" altLang="it-IT" smtClean="0"/>
              <a:pPr/>
              <a:t>40</a:t>
            </a:fld>
            <a:endParaRPr lang="it-IT" alt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188913"/>
            <a:ext cx="918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it-IT" altLang="it-IT">
                <a:latin typeface="Bookman Old Style" pitchFamily="18" charset="0"/>
                <a:cs typeface="Times New Roman" pitchFamily="18" charset="0"/>
              </a:rPr>
              <a:t>Rubrica per la valutazione, da parte dell’</a:t>
            </a:r>
            <a:r>
              <a:rPr lang="it-IT" altLang="it-IT" b="1">
                <a:latin typeface="Bookman Old Style" pitchFamily="18" charset="0"/>
                <a:cs typeface="Times New Roman" pitchFamily="18" charset="0"/>
              </a:rPr>
              <a:t>insegnante</a:t>
            </a:r>
            <a:r>
              <a:rPr lang="it-IT" altLang="it-IT">
                <a:latin typeface="Bookman Old Style" pitchFamily="18" charset="0"/>
                <a:cs typeface="Times New Roman" pitchFamily="18" charset="0"/>
              </a:rPr>
              <a:t>, di una presentazione orale</a:t>
            </a:r>
            <a:r>
              <a:rPr lang="it-IT" altLang="it-IT" sz="1200">
                <a:latin typeface="Bookman Old Style" pitchFamily="18" charset="0"/>
                <a:cs typeface="Times New Roman" pitchFamily="18" charset="0"/>
              </a:rPr>
              <a:t> </a:t>
            </a:r>
            <a:endParaRPr lang="it-IT" altLang="it-IT"/>
          </a:p>
        </p:txBody>
      </p:sp>
      <p:graphicFrame>
        <p:nvGraphicFramePr>
          <p:cNvPr id="41987" name="Group 3"/>
          <p:cNvGraphicFramePr>
            <a:graphicFrameLocks noGrp="1"/>
          </p:cNvGraphicFramePr>
          <p:nvPr/>
        </p:nvGraphicFramePr>
        <p:xfrm>
          <a:off x="0" y="642938"/>
          <a:ext cx="9186863" cy="6215064"/>
        </p:xfrm>
        <a:graphic>
          <a:graphicData uri="http://schemas.openxmlformats.org/drawingml/2006/table">
            <a:tbl>
              <a:tblPr/>
              <a:tblGrid>
                <a:gridCol w="421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7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Nome</a:t>
                      </a:r>
                      <a:r>
                        <a:rPr kumimoji="0" lang="it-IT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charset="0"/>
                        </a:rPr>
                        <a:t>……………………………………………………………………………………………………………………………………………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Punti possibili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Autovalutazione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Valutazione dell’insegnante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Approfondimento del tema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Presentazione ben progettata e coerente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Ha integrato con l’esperienza personale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Ha dato spiegazioni e motivi per le conclusioni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I sussidi di comunicazione sono stati chiari e utili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Le informazioni sono state complete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Punti possibili totali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60</a:t>
                      </a:r>
                      <a:endParaRPr kumimoji="0" lang="it-I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3487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it-IT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Valutazione secondo la seguente scala: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10/9= eccellente;                          8/7= molto buono;                     6/5= soddisfacente;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4/3= scarso;                                  2/1= insoddisfacente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739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6D3B75E-1985-4A08-8088-6C4B2494F826}" type="slidenum">
              <a:rPr lang="it-IT" altLang="it-IT" smtClean="0"/>
              <a:pPr/>
              <a:t>41</a:t>
            </a:fld>
            <a:endParaRPr lang="it-IT" altLang="it-IT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42</a:t>
            </a:fld>
            <a:endParaRPr lang="it-IT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7544" y="2348880"/>
            <a:ext cx="83529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rmAutofit/>
          </a:bodyPr>
          <a:lstStyle/>
          <a:p>
            <a:pPr algn="ctr">
              <a:buNone/>
            </a:pPr>
            <a:r>
              <a:rPr lang="it-IT" sz="4400" i="1" smtClean="0">
                <a:solidFill>
                  <a:srgbClr val="00B050"/>
                </a:solidFill>
                <a:latin typeface="Garamond" pitchFamily="18" charset="0"/>
              </a:rPr>
              <a:t>Compito 1</a:t>
            </a:r>
          </a:p>
          <a:p>
            <a:pPr>
              <a:buNone/>
            </a:pPr>
            <a:r>
              <a:rPr lang="it-IT" sz="2800" b="1" smtClean="0">
                <a:latin typeface="Garamond" pitchFamily="18" charset="0"/>
              </a:rPr>
              <a:t>Organizzare una mostra fotografica sui principali monumenti storici e artistici del territorio per la sua divulgazione a fini turistici </a:t>
            </a:r>
            <a:endParaRPr lang="it-IT" sz="2800" b="1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43</a:t>
            </a:fld>
            <a:endParaRPr lang="it-IT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7544" y="2348880"/>
            <a:ext cx="83529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rmAutofit fontScale="55000" lnSpcReduction="20000"/>
          </a:bodyPr>
          <a:lstStyle/>
          <a:p>
            <a:pPr algn="ctr">
              <a:buNone/>
            </a:pPr>
            <a:endParaRPr lang="it-IT" sz="4400" i="1" smtClean="0">
              <a:solidFill>
                <a:srgbClr val="00B050"/>
              </a:solidFill>
              <a:latin typeface="Garamond" pitchFamily="18" charset="0"/>
            </a:endParaRPr>
          </a:p>
          <a:p>
            <a:pPr algn="ctr">
              <a:buNone/>
            </a:pPr>
            <a:r>
              <a:rPr lang="it-IT" sz="5100" i="1" smtClean="0">
                <a:solidFill>
                  <a:srgbClr val="00B050"/>
                </a:solidFill>
                <a:latin typeface="Garamond" pitchFamily="18" charset="0"/>
              </a:rPr>
              <a:t>Compito 2</a:t>
            </a:r>
          </a:p>
          <a:p>
            <a:pPr>
              <a:buNone/>
            </a:pPr>
            <a:endParaRPr lang="it-IT" sz="2800" b="1" smtClean="0">
              <a:latin typeface="Garamond" pitchFamily="18" charset="0"/>
            </a:endParaRPr>
          </a:p>
          <a:p>
            <a:pPr>
              <a:buNone/>
            </a:pPr>
            <a:endParaRPr lang="it-IT" sz="2800" b="1" smtClean="0">
              <a:latin typeface="Garamond" pitchFamily="18" charset="0"/>
            </a:endParaRPr>
          </a:p>
          <a:p>
            <a:pPr>
              <a:buNone/>
            </a:pPr>
            <a:r>
              <a:rPr lang="it-IT" sz="5100" b="1" smtClean="0">
                <a:latin typeface="Garamond" pitchFamily="18" charset="0"/>
              </a:rPr>
              <a:t>Calcolare la dimensione di un cratere lunare sulla base di immagini digitali della Luna in diverse fasi, sapendo che il suo diametro polare è di 3472 km.</a:t>
            </a:r>
          </a:p>
          <a:p>
            <a:pPr algn="ctr">
              <a:buNone/>
            </a:pPr>
            <a:endParaRPr lang="it-IT" sz="4400" i="1" smtClean="0">
              <a:solidFill>
                <a:srgbClr val="00B050"/>
              </a:solidFill>
              <a:latin typeface="Garamond" pitchFamily="18" charset="0"/>
            </a:endParaRPr>
          </a:p>
          <a:p>
            <a:pPr>
              <a:buNone/>
            </a:pPr>
            <a:endParaRPr lang="it-IT" sz="2800" b="1" i="1" smtClean="0">
              <a:solidFill>
                <a:srgbClr val="00B050"/>
              </a:solidFill>
              <a:latin typeface="Garamond" pitchFamily="18" charset="0"/>
            </a:endParaRPr>
          </a:p>
          <a:p>
            <a:pPr algn="ctr">
              <a:buNone/>
            </a:pPr>
            <a:endParaRPr lang="it-IT" sz="4400" i="1" smtClean="0">
              <a:solidFill>
                <a:srgbClr val="00B050"/>
              </a:solidFill>
              <a:latin typeface="Garamond" pitchFamily="18" charset="0"/>
            </a:endParaRPr>
          </a:p>
          <a:p>
            <a:pPr algn="ctr">
              <a:buNone/>
            </a:pPr>
            <a:endParaRPr lang="it-IT" sz="2800" b="1" i="1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+mn-lt"/>
              </a:rPr>
              <a:t>La didattica per competenze: quali gli obiettivi del Liceo ‘Alfano’ per costruire il successo scolastico?</a:t>
            </a:r>
            <a:endParaRPr lang="it-IT" sz="2800" dirty="0">
              <a:latin typeface="+mn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7544" y="2348880"/>
            <a:ext cx="83529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rmAutofit/>
          </a:bodyPr>
          <a:lstStyle/>
          <a:p>
            <a:pPr algn="ctr">
              <a:buNone/>
            </a:pPr>
            <a:endParaRPr lang="it-IT" sz="4400" i="1" smtClean="0">
              <a:solidFill>
                <a:srgbClr val="00B050"/>
              </a:solidFill>
              <a:latin typeface="Garamond" pitchFamily="18" charset="0"/>
            </a:endParaRPr>
          </a:p>
          <a:p>
            <a:pPr algn="ctr">
              <a:buNone/>
            </a:pPr>
            <a:endParaRPr lang="it-IT" sz="4400" b="1" i="1" smtClean="0">
              <a:solidFill>
                <a:srgbClr val="FF0000"/>
              </a:solidFill>
              <a:latin typeface="Garamond" pitchFamily="18" charset="0"/>
            </a:endParaRPr>
          </a:p>
          <a:p>
            <a:pPr algn="ctr">
              <a:buNone/>
            </a:pPr>
            <a:r>
              <a:rPr lang="it-IT" sz="4400" b="1" i="1" smtClean="0">
                <a:solidFill>
                  <a:srgbClr val="FF0000"/>
                </a:solidFill>
                <a:latin typeface="Garamond" pitchFamily="18" charset="0"/>
              </a:rPr>
              <a:t>BUON LAVORO!!!!</a:t>
            </a:r>
          </a:p>
          <a:p>
            <a:pPr>
              <a:buNone/>
            </a:pPr>
            <a:endParaRPr lang="it-IT" sz="2800" b="1" i="1" smtClean="0">
              <a:solidFill>
                <a:srgbClr val="00B050"/>
              </a:solidFill>
              <a:latin typeface="Garamond" pitchFamily="18" charset="0"/>
            </a:endParaRPr>
          </a:p>
          <a:p>
            <a:pPr algn="ctr">
              <a:buNone/>
            </a:pPr>
            <a:endParaRPr lang="it-IT" sz="4400" i="1" smtClean="0">
              <a:solidFill>
                <a:srgbClr val="00B050"/>
              </a:solidFill>
              <a:latin typeface="Garamond" pitchFamily="18" charset="0"/>
            </a:endParaRPr>
          </a:p>
          <a:p>
            <a:pPr algn="ctr">
              <a:buNone/>
            </a:pPr>
            <a:endParaRPr lang="it-IT" sz="2800" b="1" i="1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b="1" smtClean="0"/>
              <a:t>Quale è il focus della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 algn="ctr">
              <a:buNone/>
            </a:pPr>
            <a:r>
              <a:rPr lang="it-IT" sz="2800" smtClean="0">
                <a:solidFill>
                  <a:srgbClr val="FF0000"/>
                </a:solidFill>
              </a:rPr>
              <a:t>COMPITO AUTENTICO</a:t>
            </a:r>
          </a:p>
          <a:p>
            <a:pPr algn="ctr"/>
            <a:r>
              <a:rPr lang="it-IT" sz="2800" smtClean="0"/>
              <a:t>confronto situato in contesti ‘naturali’, problematici, di vita</a:t>
            </a:r>
          </a:p>
          <a:p>
            <a:pPr algn="ctr"/>
            <a:r>
              <a:rPr lang="it-IT" sz="2800" smtClean="0"/>
              <a:t>utilizzo di varietà di competenze</a:t>
            </a:r>
          </a:p>
          <a:p>
            <a:pPr algn="ctr"/>
            <a:r>
              <a:rPr lang="it-IT" sz="2800" smtClean="0"/>
              <a:t>realizzazione di un prodotto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 marL="514350" indent="-514350">
              <a:buNone/>
            </a:pPr>
            <a:r>
              <a:rPr lang="it-IT" sz="2800" b="1" smtClean="0">
                <a:solidFill>
                  <a:srgbClr val="FF0000"/>
                </a:solidFill>
              </a:rPr>
              <a:t>1. Individuare la classe destinataria </a:t>
            </a:r>
            <a:r>
              <a:rPr lang="it-IT" sz="2800" b="1" smtClean="0"/>
              <a:t>della UdA </a:t>
            </a:r>
            <a:r>
              <a:rPr lang="it-IT" sz="2800" b="1" smtClean="0">
                <a:solidFill>
                  <a:srgbClr val="FF0000"/>
                </a:solidFill>
              </a:rPr>
              <a:t>facendo riferimento a:</a:t>
            </a:r>
          </a:p>
          <a:p>
            <a:pPr marL="514350" indent="-514350"/>
            <a:r>
              <a:rPr lang="it-IT" sz="2800" b="1" smtClean="0">
                <a:solidFill>
                  <a:srgbClr val="FF0000"/>
                </a:solidFill>
              </a:rPr>
              <a:t>PTOF</a:t>
            </a:r>
          </a:p>
          <a:p>
            <a:pPr marL="514350" indent="-514350"/>
            <a:r>
              <a:rPr lang="it-IT" sz="2800" b="1" smtClean="0">
                <a:solidFill>
                  <a:srgbClr val="FF0000"/>
                </a:solidFill>
              </a:rPr>
              <a:t>Indicazioni Nazionali </a:t>
            </a:r>
            <a:r>
              <a:rPr lang="it-IT" sz="2800" b="1" smtClean="0"/>
              <a:t>(attraverso gli </a:t>
            </a:r>
            <a:r>
              <a:rPr lang="it-IT" sz="2800" b="1" smtClean="0">
                <a:solidFill>
                  <a:srgbClr val="FF0000"/>
                </a:solidFill>
              </a:rPr>
              <a:t>OSA disciplinari</a:t>
            </a:r>
            <a:r>
              <a:rPr lang="it-IT" sz="2800" b="1" smtClean="0"/>
              <a:t>)</a:t>
            </a:r>
          </a:p>
          <a:p>
            <a:pPr marL="514350" indent="-514350"/>
            <a:r>
              <a:rPr lang="it-IT" sz="2800" b="1" smtClean="0">
                <a:solidFill>
                  <a:srgbClr val="FF0000"/>
                </a:solidFill>
              </a:rPr>
              <a:t>PECUP atteso alla fine dello specifico ciclo di istruzione</a:t>
            </a:r>
          </a:p>
          <a:p>
            <a:pPr marL="514350" indent="-514350"/>
            <a:r>
              <a:rPr lang="it-IT" sz="2800" b="1" smtClean="0">
                <a:solidFill>
                  <a:srgbClr val="FF0000"/>
                </a:solidFill>
              </a:rPr>
              <a:t>realtà concreta della classe e della utenza, </a:t>
            </a:r>
            <a:r>
              <a:rPr lang="it-IT" sz="2800" b="1" smtClean="0"/>
              <a:t>mediante la formulazione degli OF che si intendono raggiungere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 algn="just">
              <a:buNone/>
            </a:pPr>
            <a:r>
              <a:rPr lang="it-IT" sz="2800" b="1" smtClean="0">
                <a:solidFill>
                  <a:srgbClr val="FF0000"/>
                </a:solidFill>
              </a:rPr>
              <a:t>2. TITOLO CONCRETO </a:t>
            </a:r>
            <a:r>
              <a:rPr lang="it-IT" sz="2800" smtClean="0"/>
              <a:t>(non indica un argomento, ma un percorso di acquisizione, sviluppo e trasferimento delle competenze in relazioni a problemi e situazioni reali e potenziali)</a:t>
            </a:r>
          </a:p>
          <a:p>
            <a:pPr>
              <a:buNone/>
            </a:pPr>
            <a:r>
              <a:rPr lang="it-IT" sz="2800" b="1" smtClean="0">
                <a:solidFill>
                  <a:srgbClr val="FF0000"/>
                </a:solidFill>
              </a:rPr>
              <a:t>3. COMPITO AUTENTICO = </a:t>
            </a:r>
            <a:r>
              <a:rPr lang="it-IT" sz="2800" b="1" smtClean="0"/>
              <a:t>trasferibilità concreta nel mondo reale, </a:t>
            </a:r>
            <a:r>
              <a:rPr lang="it-IT" sz="2800" b="1" smtClean="0">
                <a:solidFill>
                  <a:srgbClr val="FF0000"/>
                </a:solidFill>
              </a:rPr>
              <a:t>preferibilmente estraneo alla scuola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 algn="just">
              <a:buNone/>
            </a:pPr>
            <a:r>
              <a:rPr lang="it-IT" sz="2800" b="1" smtClean="0">
                <a:solidFill>
                  <a:srgbClr val="FF0000"/>
                </a:solidFill>
              </a:rPr>
              <a:t>4. PRODOTTO:</a:t>
            </a:r>
          </a:p>
          <a:p>
            <a:pPr algn="just"/>
            <a:r>
              <a:rPr lang="it-IT" sz="2800" b="1" smtClean="0">
                <a:solidFill>
                  <a:srgbClr val="FF0000"/>
                </a:solidFill>
              </a:rPr>
              <a:t> concreto </a:t>
            </a:r>
          </a:p>
          <a:p>
            <a:pPr algn="just"/>
            <a:r>
              <a:rPr lang="it-IT" sz="2800" b="1" smtClean="0">
                <a:solidFill>
                  <a:srgbClr val="FF0000"/>
                </a:solidFill>
              </a:rPr>
              <a:t>di varia natura</a:t>
            </a:r>
          </a:p>
          <a:p>
            <a:pPr algn="just">
              <a:buNone/>
            </a:pPr>
            <a:r>
              <a:rPr lang="it-IT" sz="2800" b="1" smtClean="0">
                <a:solidFill>
                  <a:srgbClr val="FF0000"/>
                </a:solidFill>
              </a:rPr>
              <a:t>5. PERCORSO</a:t>
            </a:r>
            <a:r>
              <a:rPr lang="it-IT" sz="2800" b="1" smtClean="0"/>
              <a:t> indica le scelte di:</a:t>
            </a:r>
          </a:p>
          <a:p>
            <a:r>
              <a:rPr lang="it-IT" sz="2800" b="1" smtClean="0"/>
              <a:t> </a:t>
            </a:r>
            <a:r>
              <a:rPr lang="it-IT" sz="2800" b="1" smtClean="0">
                <a:solidFill>
                  <a:srgbClr val="00B050"/>
                </a:solidFill>
              </a:rPr>
              <a:t>MEDIAZIONE DIDATTICA </a:t>
            </a:r>
            <a:r>
              <a:rPr lang="it-IT" sz="2800" smtClean="0"/>
              <a:t>(mediante dispositivo di </a:t>
            </a:r>
            <a:r>
              <a:rPr lang="it-IT" sz="2800" b="1" smtClean="0"/>
              <a:t>scaffolding) </a:t>
            </a:r>
          </a:p>
          <a:p>
            <a:pPr algn="just"/>
            <a:r>
              <a:rPr lang="it-IT" sz="2800" b="1" smtClean="0">
                <a:solidFill>
                  <a:srgbClr val="00B050"/>
                </a:solidFill>
              </a:rPr>
              <a:t>MODELLO di APPRENDIMENTO  </a:t>
            </a:r>
            <a:endParaRPr lang="it-IT" sz="2800" b="1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800" smtClean="0"/>
              <a:t>La didattica per competenze: </a:t>
            </a:r>
            <a:br>
              <a:rPr lang="it-IT" sz="2800" smtClean="0"/>
            </a:br>
            <a:r>
              <a:rPr lang="it-IT" sz="2800" smtClean="0"/>
              <a:t>quali gli obiettivi dell’ I.I.S.S. ‘Alfano’ per costruire il successo scolastico?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800" b="1" smtClean="0"/>
              <a:t>Quali le fasi per la costruzione di una </a:t>
            </a:r>
            <a:r>
              <a:rPr lang="it-IT" sz="2800" b="1" smtClean="0">
                <a:solidFill>
                  <a:srgbClr val="FF0000"/>
                </a:solidFill>
              </a:rPr>
              <a:t>UdA?</a:t>
            </a:r>
          </a:p>
          <a:p>
            <a:pPr algn="ctr">
              <a:buNone/>
            </a:pPr>
            <a:endParaRPr lang="it-IT" sz="2800" b="1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800" b="1" smtClean="0">
                <a:solidFill>
                  <a:srgbClr val="FF0000"/>
                </a:solidFill>
              </a:rPr>
              <a:t>6. COMPETENZE = </a:t>
            </a:r>
            <a:r>
              <a:rPr lang="it-IT" sz="2800" b="1" smtClean="0">
                <a:solidFill>
                  <a:srgbClr val="00B050"/>
                </a:solidFill>
              </a:rPr>
              <a:t>TRAGUARDO</a:t>
            </a:r>
          </a:p>
          <a:p>
            <a:pPr>
              <a:buNone/>
            </a:pPr>
            <a:endParaRPr lang="it-IT" sz="2800" b="1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2800" b="1" smtClean="0">
                <a:solidFill>
                  <a:srgbClr val="FF0000"/>
                </a:solidFill>
              </a:rPr>
              <a:t>7. OBIETTIVI SPECIFICI </a:t>
            </a:r>
            <a:r>
              <a:rPr lang="it-IT" sz="2800" b="1" smtClean="0"/>
              <a:t>di</a:t>
            </a:r>
            <a:r>
              <a:rPr lang="it-IT" sz="2800" b="1" smtClean="0">
                <a:solidFill>
                  <a:srgbClr val="FF0000"/>
                </a:solidFill>
              </a:rPr>
              <a:t> APPRENDIMENTO </a:t>
            </a:r>
            <a:r>
              <a:rPr lang="it-IT" sz="2800" smtClean="0"/>
              <a:t>(</a:t>
            </a:r>
            <a:r>
              <a:rPr lang="it-IT" sz="2000" smtClean="0"/>
              <a:t>DPR 275/99, art.8) </a:t>
            </a:r>
          </a:p>
          <a:p>
            <a:pPr algn="ctr">
              <a:buNone/>
            </a:pPr>
            <a:r>
              <a:rPr lang="it-IT" sz="2800" b="1" smtClean="0"/>
              <a:t>NON</a:t>
            </a:r>
            <a:r>
              <a:rPr lang="it-IT" sz="2800" b="1" smtClean="0">
                <a:solidFill>
                  <a:srgbClr val="FF0000"/>
                </a:solidFill>
              </a:rPr>
              <a:t> sono identificabili come </a:t>
            </a:r>
          </a:p>
          <a:p>
            <a:pPr algn="ctr">
              <a:buNone/>
            </a:pPr>
            <a:r>
              <a:rPr lang="it-IT" sz="2800" b="1" smtClean="0">
                <a:solidFill>
                  <a:srgbClr val="FF0000"/>
                </a:solidFill>
              </a:rPr>
              <a:t>COMPETENZE</a:t>
            </a:r>
          </a:p>
          <a:p>
            <a:pPr algn="ctr">
              <a:buNone/>
            </a:pPr>
            <a:r>
              <a:rPr lang="it-IT" sz="2800" b="1" smtClean="0"/>
              <a:t>MA</a:t>
            </a:r>
            <a:r>
              <a:rPr lang="it-IT" sz="2800" b="1" smtClean="0">
                <a:solidFill>
                  <a:srgbClr val="FF0000"/>
                </a:solidFill>
              </a:rPr>
              <a:t> MEZZO per lo sviluppo di COMPETENZE</a:t>
            </a:r>
          </a:p>
          <a:p>
            <a:pPr>
              <a:buNone/>
            </a:pPr>
            <a:endParaRPr lang="it-IT" sz="2800" b="1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D.S.Prof. Marina Imperato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3CBDF-6929-4309-89C1-CA97001DB10C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948</TotalTime>
  <Words>3447</Words>
  <Application>Microsoft Office PowerPoint</Application>
  <PresentationFormat>Presentazione su schermo (4:3)</PresentationFormat>
  <Paragraphs>553</Paragraphs>
  <Slides>44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44</vt:i4>
      </vt:variant>
    </vt:vector>
  </HeadingPairs>
  <TitlesOfParts>
    <vt:vector size="53" baseType="lpstr">
      <vt:lpstr>Arial</vt:lpstr>
      <vt:lpstr>BookAntiqua</vt:lpstr>
      <vt:lpstr>Bookman Old Style</vt:lpstr>
      <vt:lpstr>Calibri</vt:lpstr>
      <vt:lpstr>Constantia</vt:lpstr>
      <vt:lpstr>Garamond</vt:lpstr>
      <vt:lpstr>Times New Roman</vt:lpstr>
      <vt:lpstr>Wingdings 2</vt:lpstr>
      <vt:lpstr>Equinozio</vt:lpstr>
      <vt:lpstr>I.I.S.S. “ALFANO da TERMOLI”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 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 quali gli obiettivi dell’I.I.S.S.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  <vt:lpstr>La didattica per competenze: quali gli obiettivi del Liceo ‘Alfano’ per costruire il successo scolastico?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I.I.S.S. “ALFANO da TERMOLI”</dc:title>
  <dc:creator>Franco</dc:creator>
  <cp:lastModifiedBy>Rocco Caruso</cp:lastModifiedBy>
  <cp:revision>133</cp:revision>
  <cp:lastPrinted>2016-04-18T08:44:51Z</cp:lastPrinted>
  <dcterms:created xsi:type="dcterms:W3CDTF">2016-03-20T10:03:24Z</dcterms:created>
  <dcterms:modified xsi:type="dcterms:W3CDTF">2016-04-18T08:47:06Z</dcterms:modified>
</cp:coreProperties>
</file>