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83785-B3CE-404C-BE9C-5BFF0368F57F}" type="datetimeFigureOut">
              <a:rPr lang="it-IT" smtClean="0"/>
              <a:t>26/04/2016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A49F4-0610-4EBB-A4B1-A928BD9A12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65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F61EB-825B-4491-9A52-F27C8AECCE47}" type="datetimeFigureOut">
              <a:rPr lang="it-IT" smtClean="0"/>
              <a:pPr/>
              <a:t>26/04/2016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91533-06EF-41FB-806E-DD29CBC34ED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1AD6-D847-4043-82EA-8D97DDF56985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21D-5DC9-44F2-A1AB-66A4F7EDE244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5841-2B87-40D0-9B9C-4C1C0F18D7A2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C7A9-9252-458E-BDC6-4BBD5D555498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7E41-C651-418A-97C3-1A78C62744A4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01F5-8866-4488-931C-6E47BF488A22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E0F5-2FFE-4D05-A6D5-55EC173DF840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824B-90C0-4EB3-AD77-EA3B1A54AAC1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2E45-9F99-4FAD-B252-7DB722784CF7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10BF-C54C-4C46-B626-4F60FBD84ABE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28D-98F0-4D3D-BA2F-14ABC6B35B6F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24336-6BB7-4190-9BF7-5FE7623A5E5E}" type="datetime1">
              <a:rPr lang="it-IT" smtClean="0"/>
              <a:pPr/>
              <a:t>26/04/2016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>
                <a:solidFill>
                  <a:schemeClr val="tx2"/>
                </a:solidFill>
              </a:rPr>
              <a:t>I.I.S.S.</a:t>
            </a:r>
            <a:r>
              <a:rPr lang="it-IT" sz="2800" dirty="0" smtClean="0">
                <a:solidFill>
                  <a:schemeClr val="tx2"/>
                </a:solidFill>
              </a:rPr>
              <a:t> “ALFANO da TERMOLI”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Corso di formazione per Docenti</a:t>
            </a:r>
          </a:p>
          <a:p>
            <a:pPr algn="ctr"/>
            <a:r>
              <a:rPr lang="it-IT" dirty="0" smtClean="0"/>
              <a:t>a.s</a:t>
            </a:r>
            <a:r>
              <a:rPr lang="it-IT" dirty="0" err="1" smtClean="0"/>
              <a:t>.201</a:t>
            </a:r>
            <a:r>
              <a:rPr lang="it-IT" dirty="0" smtClean="0"/>
              <a:t>5/2016</a:t>
            </a:r>
          </a:p>
          <a:p>
            <a:pPr algn="ctr"/>
            <a:r>
              <a:rPr lang="it-IT" smtClean="0"/>
              <a:t>V </a:t>
            </a:r>
            <a:r>
              <a:rPr lang="it-IT" dirty="0" smtClean="0"/>
              <a:t>sessione seminariale </a:t>
            </a:r>
            <a:r>
              <a:rPr lang="it-IT" smtClean="0"/>
              <a:t>– 26/04/2016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000" dirty="0" smtClean="0">
              <a:latin typeface="Calibri" pitchFamily="34" charset="0"/>
              <a:ea typeface="Calibri" pitchFamily="34" charset="0"/>
              <a:cs typeface="BookAntiqua"/>
            </a:endParaRPr>
          </a:p>
          <a:p>
            <a:pPr algn="ctr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Regolamento DPR 122/2009, a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rt. 1, comma 2:</a:t>
            </a:r>
            <a:endParaRPr lang="it-IT" sz="2400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BookAntiqua"/>
            </a:endParaRPr>
          </a:p>
          <a:p>
            <a:pPr algn="just"/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La valutazione è </a:t>
            </a:r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espressione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 </a:t>
            </a:r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dell’autonomia professionale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 propria della funzione docente</a:t>
            </a:r>
            <a:endParaRPr lang="it-IT" sz="2400" dirty="0" smtClean="0">
              <a:latin typeface="Arial" pitchFamily="34" charset="0"/>
              <a:ea typeface="Calibri" pitchFamily="34" charset="0"/>
              <a:cs typeface="BookAntiqua"/>
            </a:endParaRPr>
          </a:p>
          <a:p>
            <a:pPr algn="just" eaLnBrk="0" hangingPunct="0"/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nella sua dimensione sia </a:t>
            </a:r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individuale che collegiale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, </a:t>
            </a:r>
          </a:p>
          <a:p>
            <a:pPr algn="just" eaLnBrk="0" hangingPunct="0"/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nonché dell’ </a:t>
            </a:r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autonomia didattica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 delle istituzioni scolastiche. </a:t>
            </a:r>
          </a:p>
          <a:p>
            <a:pPr algn="just" eaLnBrk="0" hangingPunct="0"/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Ogni alunno ha diritto 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ad una </a:t>
            </a:r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valutazione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 </a:t>
            </a:r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trasparente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 e </a:t>
            </a:r>
            <a:r>
              <a:rPr lang="it-IT" sz="2400" b="1" dirty="0" smtClean="0">
                <a:latin typeface="Calibri" pitchFamily="34" charset="0"/>
                <a:ea typeface="Calibri" pitchFamily="34" charset="0"/>
                <a:cs typeface="BookAntiqua"/>
              </a:rPr>
              <a:t>tempestiva</a:t>
            </a:r>
            <a:r>
              <a:rPr lang="it-IT" sz="2400" dirty="0" smtClean="0">
                <a:latin typeface="Calibri" pitchFamily="34" charset="0"/>
                <a:ea typeface="Calibri" pitchFamily="34" charset="0"/>
                <a:cs typeface="BookAntiqua"/>
              </a:rPr>
              <a:t>, secondo quanto previsto 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BookAntiqua"/>
              </a:rPr>
              <a:t>dall’articolo 2, comma 4, terzo periodo, del D.P.R. 24 giugno 1998, n. 249 e successive modificazioni.</a:t>
            </a:r>
            <a:endParaRPr lang="it-IT" sz="2400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BookAntiqua"/>
            </a:endParaRPr>
          </a:p>
          <a:p>
            <a:pPr algn="ctr">
              <a:buNone/>
            </a:pPr>
            <a:endParaRPr lang="it-IT" sz="20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  <a:cs typeface="Arial" pitchFamily="34" charset="0"/>
              </a:rPr>
              <a:t>La valutazione ha per oggetto il:</a:t>
            </a:r>
          </a:p>
          <a:p>
            <a:r>
              <a:rPr lang="it-IT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cs typeface="Arial" pitchFamily="34" charset="0"/>
              </a:rPr>
              <a:t>processo di apprendimento </a:t>
            </a:r>
          </a:p>
          <a:p>
            <a:r>
              <a:rPr lang="it-IT" b="1" dirty="0" smtClean="0">
                <a:solidFill>
                  <a:srgbClr val="FF0000"/>
                </a:solidFill>
                <a:cs typeface="Arial" pitchFamily="34" charset="0"/>
              </a:rPr>
              <a:t>comportamento</a:t>
            </a:r>
            <a:r>
              <a:rPr lang="it-IT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r>
              <a:rPr lang="it-IT" b="1" dirty="0" smtClean="0">
                <a:solidFill>
                  <a:srgbClr val="FF0000"/>
                </a:solidFill>
                <a:cs typeface="Arial" pitchFamily="34" charset="0"/>
              </a:rPr>
              <a:t>rendimento scolastico complessivo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it-IT" b="1" dirty="0" smtClean="0">
                <a:cs typeface="Arial" pitchFamily="34" charset="0"/>
              </a:rPr>
              <a:t>La valutazione concorre</a:t>
            </a:r>
            <a:r>
              <a:rPr lang="it-IT" dirty="0" smtClean="0">
                <a:cs typeface="Arial" pitchFamily="34" charset="0"/>
              </a:rPr>
              <a:t>, con la sua finalità anche  formativa e attraverso l’individuazione delle potenzialità e delle carenze di ciascun alunno, a:</a:t>
            </a:r>
          </a:p>
          <a:p>
            <a:r>
              <a:rPr lang="it-IT" dirty="0" smtClean="0">
                <a:cs typeface="Arial" pitchFamily="34" charset="0"/>
              </a:rPr>
              <a:t>processi di </a:t>
            </a:r>
            <a:r>
              <a:rPr lang="it-IT" b="1" dirty="0" smtClean="0">
                <a:solidFill>
                  <a:srgbClr val="FF0000"/>
                </a:solidFill>
                <a:cs typeface="Arial" pitchFamily="34" charset="0"/>
              </a:rPr>
              <a:t>autovalutazione</a:t>
            </a:r>
            <a:endParaRPr lang="it-IT" dirty="0" smtClean="0">
              <a:cs typeface="Arial" pitchFamily="34" charset="0"/>
            </a:endParaRPr>
          </a:p>
          <a:p>
            <a:r>
              <a:rPr lang="it-IT" dirty="0" smtClean="0">
                <a:cs typeface="Arial" pitchFamily="34" charset="0"/>
              </a:rPr>
              <a:t>miglioramento dei livelli di conoscenza </a:t>
            </a:r>
          </a:p>
          <a:p>
            <a:r>
              <a:rPr lang="it-IT" dirty="0" smtClean="0">
                <a:cs typeface="Arial" pitchFamily="34" charset="0"/>
              </a:rPr>
              <a:t>successo formativo, anche in coerenza con l’obiettivo dell’apprendimento permanente di cui alla “Strategia di Lisbona nel settore dell’istruzione e della formazione” (Raccomandazione CE del 23 e 24 marzo 2000).</a:t>
            </a:r>
          </a:p>
          <a:p>
            <a:pPr algn="just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cs typeface="Arial" pitchFamily="34" charset="0"/>
            </a:endParaRPr>
          </a:p>
          <a:p>
            <a:pPr>
              <a:buNone/>
            </a:pPr>
            <a:r>
              <a:rPr lang="it-IT" sz="2800" dirty="0" smtClean="0">
                <a:cs typeface="Arial" pitchFamily="34" charset="0"/>
              </a:rPr>
              <a:t>Le verifiche intermedie e le valutazioni periodiche e finali sul rendimento scolastico </a:t>
            </a:r>
            <a:r>
              <a:rPr lang="it-IT" sz="2800" dirty="0" smtClean="0">
                <a:solidFill>
                  <a:srgbClr val="FF0000"/>
                </a:solidFill>
                <a:cs typeface="Arial" pitchFamily="34" charset="0"/>
              </a:rPr>
              <a:t>devono essere coerenti</a:t>
            </a:r>
            <a:r>
              <a:rPr lang="it-IT" sz="2800" dirty="0" smtClean="0">
                <a:cs typeface="Arial" pitchFamily="34" charset="0"/>
              </a:rPr>
              <a:t> con gli obiettivi di apprendimento previsti dal POF (PTOF), ai sensi degli artt. 3 e 8 del DPR 275/1999.</a:t>
            </a:r>
          </a:p>
          <a:p>
            <a:pPr>
              <a:buNone/>
            </a:pP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t-IT" sz="2800" dirty="0" smtClean="0">
                <a:cs typeface="Arial" pitchFamily="34" charset="0"/>
              </a:rPr>
              <a:t>Il </a:t>
            </a:r>
            <a:r>
              <a:rPr lang="it-IT" sz="2800" dirty="0" err="1" smtClean="0">
                <a:cs typeface="Arial" pitchFamily="34" charset="0"/>
              </a:rPr>
              <a:t>CdD</a:t>
            </a:r>
            <a:r>
              <a:rPr lang="it-IT" sz="2800" dirty="0" smtClean="0"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it-IT" sz="2800" dirty="0" smtClean="0">
                <a:cs typeface="Arial" pitchFamily="34" charset="0"/>
              </a:rPr>
              <a:t>definisce modalità e criteri per assicurare </a:t>
            </a:r>
            <a:r>
              <a:rPr lang="it-IT" sz="2800" dirty="0" smtClean="0">
                <a:solidFill>
                  <a:srgbClr val="FF0000"/>
                </a:solidFill>
                <a:cs typeface="Arial" pitchFamily="34" charset="0"/>
              </a:rPr>
              <a:t>omogeneità, equità e trasparenza</a:t>
            </a:r>
            <a:r>
              <a:rPr lang="it-IT" sz="2800" dirty="0" smtClean="0">
                <a:cs typeface="Arial" pitchFamily="34" charset="0"/>
              </a:rPr>
              <a:t> della valutazione, </a:t>
            </a:r>
          </a:p>
          <a:p>
            <a:pPr algn="ctr">
              <a:buNone/>
            </a:pPr>
            <a:r>
              <a:rPr lang="it-IT" sz="2800" dirty="0" smtClean="0">
                <a:cs typeface="Arial" pitchFamily="34" charset="0"/>
              </a:rPr>
              <a:t>nel rispetto del principio della libertà di insegnamento.</a:t>
            </a:r>
          </a:p>
          <a:p>
            <a:pPr algn="ctr">
              <a:buNone/>
            </a:pPr>
            <a:r>
              <a:rPr lang="it-IT" sz="2800" dirty="0" smtClean="0">
                <a:cs typeface="Arial" pitchFamily="34" charset="0"/>
              </a:rPr>
              <a:t>Detti criteri e modalità sono parte integrante del PTOF.</a:t>
            </a:r>
            <a:endParaRPr lang="it-IT" sz="2800" dirty="0">
              <a:cs typeface="Arial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2800" dirty="0" smtClean="0">
              <a:cs typeface="Arial" pitchFamily="34" charset="0"/>
            </a:endParaRPr>
          </a:p>
          <a:p>
            <a:pPr algn="ctr">
              <a:buNone/>
            </a:pPr>
            <a:r>
              <a:rPr lang="it-IT" sz="2800" dirty="0" smtClean="0">
                <a:cs typeface="Arial" pitchFamily="34" charset="0"/>
              </a:rPr>
              <a:t>La valutazione, periodica e finale, degli apprendimenti è effettuata dal </a:t>
            </a:r>
            <a:r>
              <a:rPr lang="it-IT" sz="2800" b="1" dirty="0" err="1" smtClean="0">
                <a:cs typeface="Arial" pitchFamily="34" charset="0"/>
              </a:rPr>
              <a:t>CdC</a:t>
            </a:r>
            <a:r>
              <a:rPr lang="it-IT" sz="2800" dirty="0" smtClean="0">
                <a:cs typeface="Arial" pitchFamily="34" charset="0"/>
              </a:rPr>
              <a:t>, formato ai sensi dell’articolo 5 del </a:t>
            </a:r>
            <a:r>
              <a:rPr lang="it-IT" sz="2800" dirty="0" err="1" smtClean="0">
                <a:cs typeface="Arial" pitchFamily="34" charset="0"/>
              </a:rPr>
              <a:t>D.Lgs.</a:t>
            </a:r>
            <a:r>
              <a:rPr lang="it-IT" sz="2800" dirty="0" smtClean="0">
                <a:cs typeface="Arial" pitchFamily="34" charset="0"/>
              </a:rPr>
              <a:t> 16 aprile 1994, n. 297, e successive modificazioni e presieduto dal DS o da suo delegato, con deliberazione assunta, ove necessario, a maggioranza</a:t>
            </a:r>
            <a:r>
              <a:rPr lang="it-IT" dirty="0" smtClean="0"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800" dirty="0" smtClean="0">
                <a:latin typeface="Arial" pitchFamily="34" charset="0"/>
                <a:cs typeface="Arial" pitchFamily="34" charset="0"/>
              </a:rPr>
              <a:t>I docenti di sostegno, contitolari della classe, 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partecipano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alla valutazione di 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tutti gli alunni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, avendo come oggetto del proprio giudizio, relativamente agli alunni DA, i criteri a norma dell'art. 314, c. 2, del testo unico di cui al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D.Lgs.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297/1994</a:t>
            </a:r>
          </a:p>
          <a:p>
            <a:r>
              <a:rPr lang="it-IT" sz="2800" dirty="0" smtClean="0">
                <a:latin typeface="Arial" pitchFamily="34" charset="0"/>
                <a:cs typeface="Arial" pitchFamily="34" charset="0"/>
              </a:rPr>
              <a:t>Qualora un alunno DA sia affidato a più docenti di sostegno, essi si esprimono con un unico voto. </a:t>
            </a:r>
          </a:p>
          <a:p>
            <a:r>
              <a:rPr lang="it-IT" sz="2800" dirty="0" smtClean="0">
                <a:latin typeface="Arial" pitchFamily="34" charset="0"/>
                <a:cs typeface="Arial" pitchFamily="34" charset="0"/>
              </a:rPr>
              <a:t>Il personale docente esterno e gli esperti di cui si avvale la scuola, che svolgono attività o insegnamenti per l'ampliamento e il potenziamento dell‘OF, ivi compresi i docenti incaricati delle attività alternative all‘IRC, forniscono preventivamente ai docenti della classe 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elementi conoscitivi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sull'interesse manifestato e il profitto raggiunto da ciascun alunno.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cs typeface="Arial" pitchFamily="34" charset="0"/>
              </a:rPr>
              <a:t>La valutazione periodica e finale del comportamento degli alunni è espressa in decimi </a:t>
            </a:r>
            <a:r>
              <a:rPr lang="it-IT" sz="2400" dirty="0" smtClean="0">
                <a:cs typeface="Arial" pitchFamily="34" charset="0"/>
              </a:rPr>
              <a:t>ai sensi dell’art. 2 del decreto legge. </a:t>
            </a:r>
          </a:p>
          <a:p>
            <a:r>
              <a:rPr lang="it-IT" sz="2400" dirty="0" smtClean="0">
                <a:cs typeface="Arial" pitchFamily="34" charset="0"/>
              </a:rPr>
              <a:t>Il voto numerico è riportato anche in lettere nel documento di valutazione. </a:t>
            </a:r>
          </a:p>
          <a:p>
            <a:r>
              <a:rPr lang="it-IT" sz="2400" b="1" dirty="0" smtClean="0">
                <a:cs typeface="Arial" pitchFamily="34" charset="0"/>
              </a:rPr>
              <a:t>La valutazione del comportamento concorre alla determinazione dei crediti scolastici e dei punteggi utili per beneficiare delle provvidenze in materia di diritto allo studio.</a:t>
            </a:r>
          </a:p>
          <a:p>
            <a:pPr>
              <a:buNone/>
            </a:pP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Valutazione dell’IRC </a:t>
            </a:r>
          </a:p>
          <a:p>
            <a:r>
              <a:rPr lang="it-IT" sz="2800" dirty="0" smtClean="0">
                <a:latin typeface="Arial" pitchFamily="34" charset="0"/>
                <a:cs typeface="Arial" pitchFamily="34" charset="0"/>
              </a:rPr>
              <a:t> disciplinata dall'art. 309 del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D.Lgs.n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.297/1994 </a:t>
            </a:r>
          </a:p>
          <a:p>
            <a:r>
              <a:rPr lang="it-IT" sz="2800" dirty="0" smtClean="0">
                <a:latin typeface="Arial" pitchFamily="34" charset="0"/>
                <a:cs typeface="Arial" pitchFamily="34" charset="0"/>
              </a:rPr>
              <a:t>espressa 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senza attribuzione di voto numerico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, fatte salve eventuali modifiche all'intesa di cui al punto 5 del Protocollo addizionale alla Legge 25 marzo 1985, n. 121.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  <a:cs typeface="Arial" pitchFamily="34" charset="0"/>
              </a:rPr>
              <a:t>Sono ammessi alla classe successiva gli alunni che in sede di scrutinio finale conseguono un voto di comportamento non inferiore a 6/10 e, </a:t>
            </a:r>
            <a:r>
              <a:rPr lang="it-IT" dirty="0" smtClean="0">
                <a:cs typeface="Arial" pitchFamily="34" charset="0"/>
              </a:rPr>
              <a:t>ai sensi dell’art. 193, c. 1, secondo periodo, del T.U. Scuola approvato con </a:t>
            </a:r>
            <a:r>
              <a:rPr lang="it-IT" dirty="0" err="1" smtClean="0">
                <a:cs typeface="Arial" pitchFamily="34" charset="0"/>
              </a:rPr>
              <a:t>D.Lgs.</a:t>
            </a:r>
            <a:r>
              <a:rPr lang="it-IT" dirty="0" smtClean="0">
                <a:cs typeface="Arial" pitchFamily="34" charset="0"/>
              </a:rPr>
              <a:t> n. 297 del 1994, </a:t>
            </a:r>
            <a:r>
              <a:rPr lang="it-IT" b="1" dirty="0" smtClean="0">
                <a:solidFill>
                  <a:srgbClr val="FF0000"/>
                </a:solidFill>
                <a:cs typeface="Arial" pitchFamily="34" charset="0"/>
              </a:rPr>
              <a:t>una votazione non inferiore a 6/10 in ciascuna disciplina o gruppo di discipline valutate con l’attribuzione di un unico voto secondo l’ordinamento vigente</a:t>
            </a:r>
            <a:r>
              <a:rPr lang="it-IT" b="1" dirty="0" smtClean="0">
                <a:cs typeface="Arial" pitchFamily="34" charset="0"/>
              </a:rPr>
              <a:t>.</a:t>
            </a:r>
          </a:p>
          <a:p>
            <a:r>
              <a:rPr lang="it-IT" b="1" dirty="0" smtClean="0">
                <a:cs typeface="Arial" pitchFamily="34" charset="0"/>
              </a:rPr>
              <a:t> </a:t>
            </a:r>
            <a:r>
              <a:rPr lang="it-IT" dirty="0" smtClean="0">
                <a:cs typeface="Arial" pitchFamily="34" charset="0"/>
              </a:rPr>
              <a:t>La valutazione finale degli apprendimenti e del comportamento dell’alunno è riferita a ciascun </a:t>
            </a:r>
            <a:r>
              <a:rPr lang="it-IT" dirty="0" err="1" smtClean="0">
                <a:cs typeface="Arial" pitchFamily="34" charset="0"/>
              </a:rPr>
              <a:t>a.s</a:t>
            </a:r>
            <a:r>
              <a:rPr lang="it-IT" dirty="0" smtClean="0">
                <a:cs typeface="Arial" pitchFamily="34" charset="0"/>
              </a:rPr>
              <a:t>..</a:t>
            </a:r>
          </a:p>
          <a:p>
            <a:pPr algn="ctr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 smtClean="0">
              <a:cs typeface="Arial" pitchFamily="34" charset="0"/>
            </a:endParaRPr>
          </a:p>
          <a:p>
            <a:r>
              <a:rPr lang="it-IT" sz="2800" dirty="0" smtClean="0">
                <a:cs typeface="Arial" pitchFamily="34" charset="0"/>
              </a:rPr>
              <a:t>Nello scrutinio finale il </a:t>
            </a:r>
            <a:r>
              <a:rPr lang="it-IT" sz="2800" dirty="0" err="1" smtClean="0">
                <a:cs typeface="Arial" pitchFamily="34" charset="0"/>
              </a:rPr>
              <a:t>CdC</a:t>
            </a:r>
            <a:r>
              <a:rPr lang="it-IT" sz="2800" dirty="0" smtClean="0">
                <a:cs typeface="Arial" pitchFamily="34" charset="0"/>
              </a:rPr>
              <a:t> sospende il giudizio degli alunni che non hanno conseguito la sufficienza </a:t>
            </a:r>
            <a:r>
              <a:rPr lang="it-IT" sz="2800" b="1" dirty="0" smtClean="0">
                <a:solidFill>
                  <a:srgbClr val="FF0000"/>
                </a:solidFill>
                <a:cs typeface="Arial" pitchFamily="34" charset="0"/>
              </a:rPr>
              <a:t>in una o più discipline</a:t>
            </a:r>
            <a:r>
              <a:rPr lang="it-IT" sz="2800" dirty="0" smtClean="0">
                <a:cs typeface="Arial" pitchFamily="34" charset="0"/>
              </a:rPr>
              <a:t>, senza riportare immediatamente un giudizio di non promozione. </a:t>
            </a:r>
          </a:p>
          <a:p>
            <a:r>
              <a:rPr lang="it-IT" sz="2800" dirty="0" smtClean="0">
                <a:cs typeface="Arial" pitchFamily="34" charset="0"/>
              </a:rPr>
              <a:t>A conclusione dello scrutinio, l’esito relativo a tutte le discipline è comunicato alle famiglie.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 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b="1" i="1" smtClean="0"/>
          </a:p>
          <a:p>
            <a:pPr algn="ctr">
              <a:buNone/>
            </a:pPr>
            <a:endParaRPr lang="it-IT" b="1" i="1" smtClean="0"/>
          </a:p>
          <a:p>
            <a:pPr algn="ctr">
              <a:buNone/>
            </a:pPr>
            <a:r>
              <a:rPr lang="it-IT" b="1" i="1" smtClean="0"/>
              <a:t>FOCUS:</a:t>
            </a:r>
          </a:p>
          <a:p>
            <a:pPr algn="ctr">
              <a:buNone/>
            </a:pPr>
            <a:r>
              <a:rPr lang="it-IT" b="1" i="1" smtClean="0"/>
              <a:t>Costruire il curricolo di ‘indirizzo’ nella prospettiva dell’ASL e dell’esame di Stato</a:t>
            </a:r>
          </a:p>
          <a:p>
            <a:pPr algn="ctr">
              <a:buNone/>
            </a:pPr>
            <a:endParaRPr lang="it-IT" b="1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endParaRPr lang="it-IT" b="1" dirty="0" smtClean="0"/>
          </a:p>
          <a:p>
            <a:pPr marL="514350" indent="-514350" algn="just">
              <a:buNone/>
            </a:pPr>
            <a:r>
              <a:rPr lang="it-IT" sz="2400" dirty="0" smtClean="0">
                <a:cs typeface="Arial" pitchFamily="34" charset="0"/>
              </a:rPr>
              <a:t>A conclusione degli </a:t>
            </a:r>
            <a:r>
              <a:rPr lang="it-IT" sz="2400" dirty="0" smtClean="0">
                <a:solidFill>
                  <a:srgbClr val="FF0066"/>
                </a:solidFill>
                <a:cs typeface="Arial" pitchFamily="34" charset="0"/>
              </a:rPr>
              <a:t>interventi didattici deliberati in sede collegiale ad inizio di ciascun </a:t>
            </a:r>
            <a:r>
              <a:rPr lang="it-IT" sz="2400" dirty="0" err="1" smtClean="0">
                <a:solidFill>
                  <a:srgbClr val="FF0066"/>
                </a:solidFill>
                <a:cs typeface="Arial" pitchFamily="34" charset="0"/>
              </a:rPr>
              <a:t>a.s.</a:t>
            </a:r>
            <a:r>
              <a:rPr lang="it-IT" sz="2400" dirty="0" smtClean="0">
                <a:solidFill>
                  <a:srgbClr val="FF0066"/>
                </a:solidFill>
                <a:cs typeface="Arial" pitchFamily="34" charset="0"/>
              </a:rPr>
              <a:t>,</a:t>
            </a:r>
            <a:r>
              <a:rPr lang="it-IT" sz="2400" dirty="0" smtClean="0">
                <a:cs typeface="Arial" pitchFamily="34" charset="0"/>
              </a:rPr>
              <a:t> programmati per il recupero delle carenze rilevate, il </a:t>
            </a:r>
            <a:r>
              <a:rPr lang="it-IT" sz="2400" dirty="0" err="1" smtClean="0">
                <a:cs typeface="Arial" pitchFamily="34" charset="0"/>
              </a:rPr>
              <a:t>CdC</a:t>
            </a:r>
            <a:r>
              <a:rPr lang="it-IT" sz="2400" dirty="0" smtClean="0">
                <a:cs typeface="Arial" pitchFamily="34" charset="0"/>
              </a:rPr>
              <a:t>, in sede di integrazione dello scrutinio finale, previo accertamento del recupero delle carenze formative da effettuarsi entro la fine del medesimo </a:t>
            </a:r>
            <a:r>
              <a:rPr lang="it-IT" sz="2400" dirty="0" err="1" smtClean="0">
                <a:cs typeface="Arial" pitchFamily="34" charset="0"/>
              </a:rPr>
              <a:t>a.s</a:t>
            </a:r>
            <a:r>
              <a:rPr lang="it-IT" sz="2400" dirty="0" smtClean="0">
                <a:cs typeface="Arial" pitchFamily="34" charset="0"/>
              </a:rPr>
              <a:t> e comunque non oltre la data di inizio delle </a:t>
            </a:r>
            <a:r>
              <a:rPr lang="it-IT" sz="2400" smtClean="0">
                <a:cs typeface="Arial" pitchFamily="34" charset="0"/>
              </a:rPr>
              <a:t>lezioni dell’a.s</a:t>
            </a:r>
            <a:r>
              <a:rPr lang="it-IT" sz="2400" dirty="0" smtClean="0">
                <a:cs typeface="Arial" pitchFamily="34" charset="0"/>
              </a:rPr>
              <a:t>. successivo, procede alla verifica dei risultati conseguiti dall’alunno e alla formulazione del giudizio finale che, in caso di esito positivo, comporta l’ammissione alla frequenza della classe successiva e l’attribuzione del credito scolastico. </a:t>
            </a:r>
          </a:p>
          <a:p>
            <a:pPr marL="514350" indent="-514350" algn="just">
              <a:buFont typeface="+mj-lt"/>
              <a:buAutoNum type="arabicPeriod"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sz="2800" dirty="0" smtClean="0">
                <a:cs typeface="Arial" pitchFamily="34" charset="0"/>
              </a:rPr>
              <a:t>Sono ammessi, a domanda, direttamente agli esami di Stato conclusivi del ciclo gli alunni che hanno riportato, </a:t>
            </a:r>
            <a:r>
              <a:rPr lang="it-IT" sz="2800" dirty="0" smtClean="0">
                <a:solidFill>
                  <a:srgbClr val="FF0000"/>
                </a:solidFill>
                <a:cs typeface="Arial" pitchFamily="34" charset="0"/>
              </a:rPr>
              <a:t>nello scrutinio finale della </a:t>
            </a:r>
            <a:r>
              <a:rPr lang="it-IT" sz="2800" b="1" dirty="0" smtClean="0">
                <a:solidFill>
                  <a:srgbClr val="FF0000"/>
                </a:solidFill>
                <a:cs typeface="Arial" pitchFamily="34" charset="0"/>
              </a:rPr>
              <a:t>penultima classe</a:t>
            </a:r>
            <a:r>
              <a:rPr lang="it-IT" sz="2800" dirty="0" smtClean="0">
                <a:solidFill>
                  <a:srgbClr val="FF0000"/>
                </a:solidFill>
                <a:cs typeface="Arial" pitchFamily="34" charset="0"/>
              </a:rPr>
              <a:t>, non meno di 8/10 in ciascuna disciplina o gruppo di discipline e non meno di 8/10 nel comportamento</a:t>
            </a:r>
            <a:r>
              <a:rPr lang="it-IT" sz="2800" dirty="0" smtClean="0">
                <a:cs typeface="Arial" pitchFamily="34" charset="0"/>
              </a:rPr>
              <a:t>, che hanno seguito un regolare corso di studi di istruzione secondaria di II grado </a:t>
            </a:r>
            <a:r>
              <a:rPr lang="it-IT" sz="2800" dirty="0" smtClean="0">
                <a:solidFill>
                  <a:srgbClr val="002060"/>
                </a:solidFill>
                <a:cs typeface="Arial" pitchFamily="34" charset="0"/>
              </a:rPr>
              <a:t>e </a:t>
            </a:r>
            <a:r>
              <a:rPr lang="it-IT" sz="2800" dirty="0" smtClean="0">
                <a:cs typeface="Arial" pitchFamily="34" charset="0"/>
              </a:rPr>
              <a:t>che hanno riportato una votazione non inferiore a 7/10 in ciascuna disciplina o gruppo di discipline e non inferiore a 8/10 nel comportamento negli scrutini finali dei due anni antecedenti il penultimo, senza essere incorsi in </a:t>
            </a:r>
            <a:r>
              <a:rPr lang="it-IT" sz="2800" dirty="0" err="1" smtClean="0">
                <a:cs typeface="Arial" pitchFamily="34" charset="0"/>
              </a:rPr>
              <a:t>ripetenze</a:t>
            </a:r>
            <a:r>
              <a:rPr lang="it-IT" sz="2800" dirty="0" smtClean="0">
                <a:cs typeface="Arial" pitchFamily="34" charset="0"/>
              </a:rPr>
              <a:t> nei due anni predetti.</a:t>
            </a:r>
          </a:p>
          <a:p>
            <a:r>
              <a:rPr lang="it-IT" sz="2800" dirty="0" smtClean="0">
                <a:cs typeface="Arial" pitchFamily="34" charset="0"/>
              </a:rPr>
              <a:t>Le votazioni suddette </a:t>
            </a:r>
            <a:r>
              <a:rPr lang="it-IT" sz="2800" dirty="0" smtClean="0">
                <a:solidFill>
                  <a:srgbClr val="FF0000"/>
                </a:solidFill>
                <a:cs typeface="Arial" pitchFamily="34" charset="0"/>
              </a:rPr>
              <a:t>non</a:t>
            </a:r>
            <a:r>
              <a:rPr lang="it-IT" sz="28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t-IT" sz="2800" dirty="0" smtClean="0">
                <a:cs typeface="Arial" pitchFamily="34" charset="0"/>
              </a:rPr>
              <a:t>si riferiscono all’IRC.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r>
              <a:rPr lang="it-IT" sz="2800" dirty="0" smtClean="0">
                <a:cs typeface="Arial" pitchFamily="34" charset="0"/>
              </a:rPr>
              <a:t>In sede di scrutinio finale il </a:t>
            </a:r>
            <a:r>
              <a:rPr lang="it-IT" sz="2800" dirty="0" err="1" smtClean="0">
                <a:cs typeface="Arial" pitchFamily="34" charset="0"/>
              </a:rPr>
              <a:t>CdC</a:t>
            </a:r>
            <a:r>
              <a:rPr lang="it-IT" sz="2800" dirty="0" smtClean="0">
                <a:cs typeface="Arial" pitchFamily="34" charset="0"/>
              </a:rPr>
              <a:t>, cui partecipano tutti i docenti della classe, compresi gli insegnanti di EF, gli ITP, nelle modalità previste dall’art. 5, c. 1-bis e c. 4, del </a:t>
            </a:r>
            <a:r>
              <a:rPr lang="it-IT" sz="2800" dirty="0" err="1" smtClean="0">
                <a:cs typeface="Arial" pitchFamily="34" charset="0"/>
              </a:rPr>
              <a:t>D.Lgs.</a:t>
            </a:r>
            <a:r>
              <a:rPr lang="it-IT" sz="2800" dirty="0" smtClean="0">
                <a:cs typeface="Arial" pitchFamily="34" charset="0"/>
              </a:rPr>
              <a:t> n.297/1994, e successive modificazioni, i docenti di sostegno, nonché gli IRC limitatamente agli alunni che si avvalgono di quest’ultimo insegnamento, attribuisce il punteggio per il </a:t>
            </a:r>
            <a:r>
              <a:rPr lang="it-IT" sz="2800" dirty="0" smtClean="0">
                <a:solidFill>
                  <a:srgbClr val="FF0000"/>
                </a:solidFill>
                <a:cs typeface="Arial" pitchFamily="34" charset="0"/>
              </a:rPr>
              <a:t>credito scolastico</a:t>
            </a:r>
            <a:r>
              <a:rPr lang="it-IT" sz="2800" dirty="0" smtClean="0">
                <a:cs typeface="Arial" pitchFamily="34" charset="0"/>
              </a:rPr>
              <a:t> di cui all’art. 11 </a:t>
            </a:r>
            <a:r>
              <a:rPr lang="it-IT" sz="2800" smtClean="0">
                <a:cs typeface="Arial" pitchFamily="34" charset="0"/>
              </a:rPr>
              <a:t>del DPR </a:t>
            </a:r>
            <a:r>
              <a:rPr lang="it-IT" sz="2800" dirty="0" smtClean="0">
                <a:cs typeface="Arial" pitchFamily="34" charset="0"/>
              </a:rPr>
              <a:t>luglio 1998, n. 323 e successive modificazioni.</a:t>
            </a:r>
            <a:endParaRPr lang="it-IT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smtClean="0">
                <a:solidFill>
                  <a:srgbClr val="FF0000"/>
                </a:solidFill>
              </a:rPr>
              <a:t>Raccomandazione del Parlamento Europeo e</a:t>
            </a:r>
          </a:p>
          <a:p>
            <a:pPr algn="ctr">
              <a:buNone/>
            </a:pPr>
            <a:r>
              <a:rPr lang="it-IT" b="1" smtClean="0">
                <a:solidFill>
                  <a:srgbClr val="FF0000"/>
                </a:solidFill>
              </a:rPr>
              <a:t>del Consiglio Europeo (23 aprile 2008):</a:t>
            </a:r>
          </a:p>
          <a:p>
            <a:pPr algn="ctr">
              <a:buNone/>
            </a:pPr>
            <a:r>
              <a:rPr lang="it-IT" b="1" smtClean="0"/>
              <a:t>Richiesta a tutti gli stati membri di </a:t>
            </a:r>
            <a:r>
              <a:rPr lang="it-IT" b="1" smtClean="0">
                <a:solidFill>
                  <a:srgbClr val="FF0000"/>
                </a:solidFill>
              </a:rPr>
              <a:t>allineare</a:t>
            </a:r>
            <a:r>
              <a:rPr lang="it-IT" b="1" smtClean="0"/>
              <a:t>, </a:t>
            </a:r>
          </a:p>
          <a:p>
            <a:pPr algn="ctr">
              <a:buNone/>
            </a:pPr>
            <a:r>
              <a:rPr lang="it-IT" b="1" smtClean="0"/>
              <a:t>entro il </a:t>
            </a:r>
            <a:r>
              <a:rPr lang="it-IT" b="1" smtClean="0">
                <a:solidFill>
                  <a:srgbClr val="FF0000"/>
                </a:solidFill>
              </a:rPr>
              <a:t>2012</a:t>
            </a:r>
            <a:r>
              <a:rPr lang="it-IT" b="1" smtClean="0"/>
              <a:t>, </a:t>
            </a:r>
          </a:p>
          <a:p>
            <a:pPr algn="ctr">
              <a:buNone/>
            </a:pPr>
            <a:r>
              <a:rPr lang="it-IT" b="1" smtClean="0">
                <a:solidFill>
                  <a:srgbClr val="FF0000"/>
                </a:solidFill>
              </a:rPr>
              <a:t>titoli di studio e certificazioni</a:t>
            </a:r>
          </a:p>
          <a:p>
            <a:pPr algn="ctr">
              <a:buNone/>
            </a:pPr>
            <a:r>
              <a:rPr lang="it-IT" b="1" smtClean="0"/>
              <a:t>al quadro europeo delle qualifiche per l’apprendimento permanente (EQF)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smtClean="0">
                <a:solidFill>
                  <a:srgbClr val="FF0000"/>
                </a:solidFill>
              </a:rPr>
              <a:t>D.Lgs. n. 13 del 16 gennaio 2013</a:t>
            </a:r>
          </a:p>
          <a:p>
            <a:pPr algn="ctr">
              <a:buNone/>
            </a:pPr>
            <a:r>
              <a:rPr lang="it-IT" b="1" i="1" smtClean="0">
                <a:solidFill>
                  <a:srgbClr val="FF0000"/>
                </a:solidFill>
              </a:rPr>
              <a:t>‘Definizione delle norme generali e dei livelli essenziali delle prestazioni per l’individuazione e validazione degli apprendimenti no formali e informali? 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6200" smtClean="0">
                <a:solidFill>
                  <a:srgbClr val="FF0000"/>
                </a:solidFill>
              </a:rPr>
              <a:t>Principi generali:</a:t>
            </a:r>
            <a:endParaRPr lang="it-IT" sz="6200" dirty="0" smtClean="0">
              <a:solidFill>
                <a:srgbClr val="FF0000"/>
              </a:solidFill>
            </a:endParaRPr>
          </a:p>
          <a:p>
            <a:endParaRPr lang="it-IT" sz="6200" dirty="0" smtClean="0"/>
          </a:p>
          <a:p>
            <a:r>
              <a:rPr lang="it-IT" sz="6200" smtClean="0"/>
              <a:t>Centro del processo di certificazione è la </a:t>
            </a:r>
            <a:r>
              <a:rPr lang="it-IT" sz="6200" smtClean="0">
                <a:solidFill>
                  <a:srgbClr val="FF0000"/>
                </a:solidFill>
              </a:rPr>
              <a:t>PERSONA</a:t>
            </a:r>
          </a:p>
          <a:p>
            <a:r>
              <a:rPr lang="it-IT" sz="6200" smtClean="0"/>
              <a:t>Cui vanno riconosciute le </a:t>
            </a:r>
            <a:r>
              <a:rPr lang="it-IT" sz="6200" smtClean="0">
                <a:solidFill>
                  <a:srgbClr val="FF0000"/>
                </a:solidFill>
              </a:rPr>
              <a:t>COMPETENZE</a:t>
            </a:r>
            <a:r>
              <a:rPr lang="it-IT" sz="6200" smtClean="0"/>
              <a:t> acquisite</a:t>
            </a:r>
          </a:p>
          <a:p>
            <a:r>
              <a:rPr lang="it-IT" sz="6200" smtClean="0"/>
              <a:t>In una logica di </a:t>
            </a:r>
            <a:r>
              <a:rPr lang="it-IT" sz="6200" smtClean="0">
                <a:solidFill>
                  <a:srgbClr val="FF0000"/>
                </a:solidFill>
              </a:rPr>
              <a:t>LIFELONG LEARNING</a:t>
            </a:r>
          </a:p>
          <a:p>
            <a:r>
              <a:rPr lang="it-IT" sz="6200" smtClean="0"/>
              <a:t>La certificazione è un </a:t>
            </a:r>
            <a:r>
              <a:rPr lang="it-IT" sz="6200" smtClean="0">
                <a:solidFill>
                  <a:srgbClr val="FF0000"/>
                </a:solidFill>
              </a:rPr>
              <a:t>ATTO PUBBLICO</a:t>
            </a:r>
          </a:p>
          <a:p>
            <a:r>
              <a:rPr lang="it-IT" sz="6200" smtClean="0"/>
              <a:t>Un sistema nazionale di certificazione si fonda su </a:t>
            </a:r>
            <a:r>
              <a:rPr lang="it-IT" sz="6200" smtClean="0">
                <a:solidFill>
                  <a:srgbClr val="FF0000"/>
                </a:solidFill>
              </a:rPr>
              <a:t>STANDARD MINIMI di SERVIZIO OMOGENEI su TUTTO il TERRITORIO NAZIONALE </a:t>
            </a:r>
            <a:r>
              <a:rPr lang="it-IT" sz="6200" smtClean="0"/>
              <a:t>nel rispetto dei principi di:</a:t>
            </a:r>
          </a:p>
          <a:p>
            <a:r>
              <a:rPr lang="it-IT" sz="6200" smtClean="0"/>
              <a:t>Accessibilità</a:t>
            </a:r>
          </a:p>
          <a:p>
            <a:r>
              <a:rPr lang="it-IT" sz="6200" smtClean="0"/>
              <a:t>Riservatezza</a:t>
            </a:r>
          </a:p>
          <a:p>
            <a:r>
              <a:rPr lang="it-IT" sz="6200" smtClean="0"/>
              <a:t>Trasparenza</a:t>
            </a:r>
          </a:p>
          <a:p>
            <a:r>
              <a:rPr lang="it-IT" sz="6200" smtClean="0"/>
              <a:t>Oggettività</a:t>
            </a:r>
          </a:p>
          <a:p>
            <a:r>
              <a:rPr lang="it-IT" sz="6200" smtClean="0"/>
              <a:t>tracciabilità</a:t>
            </a:r>
          </a:p>
          <a:p>
            <a:endParaRPr lang="it-IT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mtClean="0"/>
              <a:t> </a:t>
            </a:r>
            <a:endParaRPr lang="it-IT" dirty="0" smtClean="0"/>
          </a:p>
          <a:p>
            <a:r>
              <a:rPr lang="it-IT" smtClean="0"/>
              <a:t>Interdisciplinarietà</a:t>
            </a:r>
          </a:p>
          <a:p>
            <a:r>
              <a:rPr lang="it-IT" smtClean="0"/>
              <a:t>Multidimensionalità del reale</a:t>
            </a:r>
          </a:p>
          <a:p>
            <a:r>
              <a:rPr lang="it-IT" smtClean="0"/>
              <a:t>Complementarietà dei saperi</a:t>
            </a:r>
          </a:p>
          <a:p>
            <a:r>
              <a:rPr lang="it-IT" smtClean="0"/>
              <a:t>Discipline: sistema reticolare</a:t>
            </a:r>
          </a:p>
          <a:p>
            <a:r>
              <a:rPr lang="it-IT" smtClean="0"/>
              <a:t>Didattica interpretativa</a:t>
            </a:r>
          </a:p>
          <a:p>
            <a:r>
              <a:rPr lang="it-IT" smtClean="0"/>
              <a:t>Autonomia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400" i="1" smtClean="0">
                <a:solidFill>
                  <a:srgbClr val="FF0000"/>
                </a:solidFill>
              </a:rPr>
              <a:t>La scuola tende a fare il contrario di quello che avviene nel mondo reale</a:t>
            </a:r>
            <a:endParaRPr lang="it-IT" sz="2400" i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it-IT" sz="1800" smtClean="0"/>
              <a:t>(Lauren Resnick)</a:t>
            </a:r>
            <a:endParaRPr lang="it-IT" sz="1800" dirty="0" smtClean="0"/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Collegialità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Percorso duplice: disciplinare/trasversale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Sistema di opportunità educative</a:t>
            </a:r>
            <a:endParaRPr lang="it-IT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Caratteri dei curricoli</a:t>
            </a:r>
            <a:r>
              <a:rPr lang="it-IT" sz="3600" smtClean="0">
                <a:solidFill>
                  <a:srgbClr val="FF0000"/>
                </a:solidFill>
              </a:rPr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>
                <a:solidFill>
                  <a:srgbClr val="00B050"/>
                </a:solidFill>
              </a:rPr>
              <a:t>Continuità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>
                <a:solidFill>
                  <a:srgbClr val="00B050"/>
                </a:solidFill>
              </a:rPr>
              <a:t>Essenzialità 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>
                <a:solidFill>
                  <a:srgbClr val="00B050"/>
                </a:solidFill>
              </a:rPr>
              <a:t>Trasversalità</a:t>
            </a:r>
          </a:p>
          <a:p>
            <a:pPr marL="742950" indent="-742950">
              <a:buNone/>
            </a:pPr>
            <a:r>
              <a:rPr lang="it-IT" sz="3600" b="1" smtClean="0">
                <a:solidFill>
                  <a:srgbClr val="00B050"/>
                </a:solidFill>
              </a:rPr>
              <a:t> </a:t>
            </a:r>
            <a:endParaRPr lang="it-IT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I ‘Luoghi’ per la costruzione del curricolo</a:t>
            </a:r>
            <a:r>
              <a:rPr lang="it-IT" sz="360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00B050"/>
                </a:solidFill>
              </a:rPr>
              <a:t>Dipartimenti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00B050"/>
                </a:solidFill>
              </a:rPr>
              <a:t>CdC</a:t>
            </a:r>
          </a:p>
          <a:p>
            <a:pPr marL="742950" indent="-742950">
              <a:buNone/>
            </a:pPr>
            <a:r>
              <a:rPr lang="it-IT" sz="3600" b="1" smtClean="0">
                <a:solidFill>
                  <a:srgbClr val="00B050"/>
                </a:solidFill>
              </a:rPr>
              <a:t> </a:t>
            </a:r>
            <a:endParaRPr lang="it-IT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57314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Valutare gli apprendimenti norme, regole e … altro</a:t>
            </a:r>
          </a:p>
          <a:p>
            <a:pPr algn="r">
              <a:buNone/>
            </a:pPr>
            <a:endParaRPr lang="it-IT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800" dirty="0" smtClean="0"/>
              <a:t>Valutazione nel II ciclo: norme e regole</a:t>
            </a:r>
            <a:endParaRPr lang="it-IT" dirty="0" smtClean="0"/>
          </a:p>
          <a:p>
            <a:endParaRPr lang="it-IT" dirty="0" smtClean="0"/>
          </a:p>
          <a:p>
            <a:pPr>
              <a:lnSpc>
                <a:spcPct val="90000"/>
              </a:lnSpc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R.D. 4 maggio 1925, n. 653, art 12:</a:t>
            </a:r>
          </a:p>
          <a:p>
            <a:pPr algn="just">
              <a:lnSpc>
                <a:spcPct val="90000"/>
              </a:lnSpc>
              <a:buNone/>
            </a:pPr>
            <a:r>
              <a:rPr lang="it-IT" sz="2800" dirty="0" smtClean="0"/>
              <a:t>“</a:t>
            </a:r>
            <a:r>
              <a:rPr lang="it-IT" sz="2800" b="1" i="1" dirty="0" smtClean="0"/>
              <a:t>Ogni alunno </a:t>
            </a:r>
            <a:r>
              <a:rPr lang="it-IT" sz="2800" i="1" dirty="0" smtClean="0"/>
              <a:t>è fornito, a cura dell’istituto, di una </a:t>
            </a:r>
            <a:r>
              <a:rPr lang="it-IT" sz="2800" b="1" i="1" dirty="0" smtClean="0"/>
              <a:t>pagella</a:t>
            </a:r>
            <a:r>
              <a:rPr lang="it-IT" sz="2800" i="1" dirty="0" smtClean="0"/>
              <a:t> </a:t>
            </a:r>
            <a:r>
              <a:rPr lang="it-IT" sz="2800" b="1" i="1" dirty="0" smtClean="0"/>
              <a:t>scolastica</a:t>
            </a:r>
            <a:r>
              <a:rPr lang="it-IT" sz="2800" i="1" dirty="0" smtClean="0"/>
              <a:t> nella quale sono </a:t>
            </a:r>
            <a:r>
              <a:rPr lang="it-IT" sz="2800" b="1" i="1" dirty="0" smtClean="0"/>
              <a:t>registrati i dati di stato civile</a:t>
            </a:r>
            <a:r>
              <a:rPr lang="it-IT" sz="2800" i="1" dirty="0" smtClean="0"/>
              <a:t>, la </a:t>
            </a:r>
            <a:r>
              <a:rPr lang="it-IT" sz="2800" b="1" i="1" dirty="0" smtClean="0"/>
              <a:t>provenienza scolastica</a:t>
            </a:r>
            <a:r>
              <a:rPr lang="it-IT" sz="2800" i="1" dirty="0" smtClean="0"/>
              <a:t>, i </a:t>
            </a:r>
            <a:r>
              <a:rPr lang="it-IT" sz="2800" b="1" i="1" dirty="0" smtClean="0"/>
              <a:t>voti degli scrutini quadrimestrali</a:t>
            </a:r>
            <a:r>
              <a:rPr lang="it-IT" sz="2800" i="1" dirty="0" smtClean="0"/>
              <a:t>, i </a:t>
            </a:r>
            <a:r>
              <a:rPr lang="it-IT" sz="2800" b="1" i="1" dirty="0" smtClean="0"/>
              <a:t>risultati dello scrutinio finale e degli esami</a:t>
            </a:r>
            <a:r>
              <a:rPr lang="it-IT" sz="2800" i="1" dirty="0" smtClean="0"/>
              <a:t>, la </a:t>
            </a:r>
            <a:r>
              <a:rPr lang="it-IT" sz="2800" b="1" i="1" dirty="0" smtClean="0"/>
              <a:t>classificazione annuale di educazione fisica</a:t>
            </a:r>
            <a:r>
              <a:rPr lang="it-IT" sz="2800" i="1" dirty="0" smtClean="0"/>
              <a:t>, i </a:t>
            </a:r>
            <a:r>
              <a:rPr lang="it-IT" sz="2800" b="1" i="1" dirty="0" smtClean="0"/>
              <a:t>versamenti</a:t>
            </a:r>
            <a:r>
              <a:rPr lang="it-IT" sz="2800" i="1" dirty="0" smtClean="0"/>
              <a:t> </a:t>
            </a:r>
            <a:r>
              <a:rPr lang="it-IT" sz="2800" b="1" i="1" dirty="0" smtClean="0"/>
              <a:t>delle </a:t>
            </a:r>
            <a:r>
              <a:rPr lang="it-IT" sz="2800" b="1" i="1" dirty="0" err="1" smtClean="0"/>
              <a:t>tasse</a:t>
            </a:r>
            <a:r>
              <a:rPr lang="it-IT" sz="2800" i="1" dirty="0" err="1" smtClean="0"/>
              <a:t>…e</a:t>
            </a:r>
            <a:r>
              <a:rPr lang="it-IT" sz="2800" i="1" dirty="0" smtClean="0"/>
              <a:t> gli </a:t>
            </a:r>
            <a:r>
              <a:rPr lang="it-IT" sz="2800" b="1" i="1" dirty="0" smtClean="0"/>
              <a:t>eventuali provvedimenti disciplinari</a:t>
            </a:r>
            <a:r>
              <a:rPr lang="it-IT" sz="2800" i="1" dirty="0" smtClean="0"/>
              <a:t>. La pagella è </a:t>
            </a:r>
            <a:r>
              <a:rPr lang="it-IT" sz="2800" b="1" i="1" dirty="0" smtClean="0"/>
              <a:t>consegnata all’alunno</a:t>
            </a:r>
            <a:r>
              <a:rPr lang="it-IT" sz="2800" i="1" dirty="0" smtClean="0"/>
              <a:t> alla fine di ogni trimestre </a:t>
            </a:r>
            <a:r>
              <a:rPr lang="it-IT" sz="2800" b="1" i="1" dirty="0" smtClean="0"/>
              <a:t>per</a:t>
            </a:r>
            <a:r>
              <a:rPr lang="it-IT" sz="2800" i="1" dirty="0" smtClean="0"/>
              <a:t> </a:t>
            </a:r>
            <a:r>
              <a:rPr lang="it-IT" sz="2800" b="1" i="1" dirty="0" smtClean="0"/>
              <a:t>la controfirma del padre</a:t>
            </a:r>
            <a:r>
              <a:rPr lang="it-IT" sz="2800" i="1" dirty="0" smtClean="0"/>
              <a:t>, o di chi ne fa le veci, e gli è </a:t>
            </a:r>
            <a:r>
              <a:rPr lang="it-IT" sz="2800" b="1" i="1" dirty="0" smtClean="0"/>
              <a:t>definitivamente rilasciata all’inizio dell’anno scolastico successivo </a:t>
            </a:r>
            <a:r>
              <a:rPr lang="it-IT" sz="2800" i="1" dirty="0" smtClean="0"/>
              <a:t>o al momento del passaggio ad altro istituto e dell’abbandono della scuola”.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I ‘Luoghi’ per la costruzione del curricolo</a:t>
            </a:r>
            <a:r>
              <a:rPr lang="it-IT" sz="360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00B050"/>
                </a:solidFill>
              </a:rPr>
              <a:t>Dipartimenti:</a:t>
            </a:r>
          </a:p>
          <a:p>
            <a:pPr algn="ctr">
              <a:buNone/>
            </a:pPr>
            <a:r>
              <a:rPr lang="it-IT" sz="3600" b="1" smtClean="0"/>
              <a:t>quale la loro organizzazione?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disciplinari e/o per asse/area culturale?</a:t>
            </a:r>
          </a:p>
          <a:p>
            <a:pPr algn="ctr">
              <a:buNone/>
            </a:pPr>
            <a:endParaRPr lang="it-IT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600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I ‘Luoghi’ per la costruzione del curricolo</a:t>
            </a:r>
            <a:r>
              <a:rPr lang="it-IT" sz="360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00B050"/>
                </a:solidFill>
              </a:rPr>
              <a:t>CdC:</a:t>
            </a:r>
          </a:p>
          <a:p>
            <a:pPr algn="ctr">
              <a:buNone/>
            </a:pPr>
            <a:r>
              <a:rPr lang="it-IT" sz="3600" b="1" smtClean="0"/>
              <a:t>quali i loro compiti?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Individuazione delle attività disciplinari e multidisciplinari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Elaborazione e scelta degli strumenti di osservazione, verifica e valutazione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Organizzazione degli interventi calibrati sui bisogni individuali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Modulazione obiettivi comuni</a:t>
            </a:r>
          </a:p>
          <a:p>
            <a:pPr algn="ctr">
              <a:buNone/>
            </a:pPr>
            <a:endParaRPr lang="it-IT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600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I ‘Luoghi’ per la costruzione del curricolo</a:t>
            </a:r>
            <a:r>
              <a:rPr lang="it-IT" sz="360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it-IT" sz="3600" b="1" smtClean="0">
                <a:solidFill>
                  <a:srgbClr val="00B050"/>
                </a:solidFill>
              </a:rPr>
              <a:t>CdC:</a:t>
            </a:r>
          </a:p>
          <a:p>
            <a:pPr algn="ctr">
              <a:buNone/>
            </a:pPr>
            <a:r>
              <a:rPr lang="it-IT" sz="3600" b="1" smtClean="0"/>
              <a:t>Compito di valutare le competenze secondo i 4 assi culturali, sullo sfondo delle competenze chiave di cittadinanza (all. 2 del regolamento DM 139/2007)</a:t>
            </a:r>
            <a:endParaRPr lang="it-IT" sz="3600" b="1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600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600" b="1" smtClean="0"/>
              <a:t>Competenze chiave di cittadinanza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Imparare ad imparare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Progettare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Comunicare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Collaborare e partecipare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Agire in modo autonomo e responsabile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Risolvere problemi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Individuare collegamenti e relazioni</a:t>
            </a:r>
          </a:p>
          <a:p>
            <a:pPr marL="742950" indent="-742950">
              <a:buFont typeface="+mj-lt"/>
              <a:buAutoNum type="arabicPeriod"/>
            </a:pPr>
            <a:r>
              <a:rPr lang="it-IT" sz="3600" b="1" smtClean="0"/>
              <a:t>Acquisire ed interpretare le informazioni</a:t>
            </a:r>
            <a:endParaRPr lang="it-IT" sz="3600" b="1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t-IT" sz="36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600" b="1" smtClean="0">
                <a:solidFill>
                  <a:srgbClr val="FF0000"/>
                </a:solidFill>
              </a:rPr>
              <a:t>Per la costruzione del curricolo:</a:t>
            </a:r>
          </a:p>
          <a:p>
            <a:pPr algn="ctr">
              <a:buNone/>
            </a:pPr>
            <a:r>
              <a:rPr lang="it-IT" b="1" smtClean="0"/>
              <a:t>Scuola:</a:t>
            </a:r>
          </a:p>
          <a:p>
            <a:pPr algn="ctr">
              <a:buNone/>
            </a:pPr>
            <a:r>
              <a:rPr lang="it-IT" smtClean="0"/>
              <a:t> </a:t>
            </a:r>
            <a:r>
              <a:rPr lang="it-IT" b="1" smtClean="0">
                <a:solidFill>
                  <a:srgbClr val="00B050"/>
                </a:solidFill>
              </a:rPr>
              <a:t>COMUNITA’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AUTONOMA nella ricerca e nella sperimentazione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COLLABORATIVA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APERTA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ORGANIZZATA in modo FLESSIBILE</a:t>
            </a:r>
            <a:endParaRPr lang="it-IT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mtClean="0"/>
              <a:t> </a:t>
            </a:r>
          </a:p>
          <a:p>
            <a:pPr algn="ctr">
              <a:buNone/>
            </a:pPr>
            <a:r>
              <a:rPr lang="it-IT" smtClean="0"/>
              <a:t>Sfida per la Scuola del XXI secolo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Realizzare l’autonomia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Creare la collegialità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Rifondare il lavoro didattico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Riadattare l’organizzazione 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……</a:t>
            </a:r>
          </a:p>
          <a:p>
            <a:pPr algn="ctr">
              <a:buNone/>
            </a:pPr>
            <a:r>
              <a:rPr lang="it-IT" b="1" smtClean="0">
                <a:solidFill>
                  <a:srgbClr val="00B050"/>
                </a:solidFill>
              </a:rPr>
              <a:t>……</a:t>
            </a:r>
          </a:p>
          <a:p>
            <a:pPr algn="r">
              <a:buNone/>
            </a:pP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it-IT" sz="3200" dirty="0" smtClean="0"/>
              <a:t>Valutazione nel II ciclo: norme e regole</a:t>
            </a:r>
            <a:endParaRPr lang="it-IT" sz="2000" dirty="0" smtClean="0"/>
          </a:p>
          <a:p>
            <a:pPr>
              <a:lnSpc>
                <a:spcPct val="90000"/>
              </a:lnSpc>
              <a:buNone/>
            </a:pPr>
            <a:endParaRPr lang="it-IT" sz="3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R.D. 21 novembre 1929, n. 2049, art. 79:</a:t>
            </a:r>
          </a:p>
          <a:p>
            <a:pPr algn="just">
              <a:lnSpc>
                <a:spcPct val="90000"/>
              </a:lnSpc>
            </a:pPr>
            <a:r>
              <a:rPr lang="it-IT" sz="3200" dirty="0" smtClean="0"/>
              <a:t>"</a:t>
            </a:r>
            <a:r>
              <a:rPr lang="it-IT" sz="3200" i="1" dirty="0" smtClean="0"/>
              <a:t>Il </a:t>
            </a:r>
            <a:r>
              <a:rPr lang="it-IT" sz="3200" b="1" i="1" dirty="0" smtClean="0"/>
              <a:t>voto di profitto </a:t>
            </a:r>
            <a:r>
              <a:rPr lang="it-IT" sz="3200" i="1" dirty="0" smtClean="0"/>
              <a:t>nei primi due trimestri si assegna </a:t>
            </a:r>
            <a:r>
              <a:rPr lang="it-IT" sz="3200" b="1" i="1" dirty="0" smtClean="0"/>
              <a:t>separatamente per ogni prova nelle materie a più prove </a:t>
            </a:r>
            <a:r>
              <a:rPr lang="it-IT" sz="3200" i="1" dirty="0" smtClean="0"/>
              <a:t>e per ogni singolo insegnamento nelle materie comprendenti più insegnamenti</a:t>
            </a:r>
            <a:r>
              <a:rPr lang="it-IT" sz="3200" b="1" i="1" dirty="0" smtClean="0"/>
              <a:t>. Nello scrutinio dell'ultimo periodo </a:t>
            </a:r>
            <a:r>
              <a:rPr lang="it-IT" sz="3200" i="1" dirty="0" smtClean="0"/>
              <a:t>delle lezioni </a:t>
            </a:r>
            <a:r>
              <a:rPr lang="it-IT" sz="3200" b="1" i="1" dirty="0" smtClean="0"/>
              <a:t>il voto è unico </a:t>
            </a:r>
            <a:r>
              <a:rPr lang="it-IT" sz="3200" i="1" dirty="0" smtClean="0"/>
              <a:t>per ciascuna delle materie di cui alla tabella A.</a:t>
            </a:r>
          </a:p>
          <a:p>
            <a:pPr algn="just">
              <a:lnSpc>
                <a:spcPct val="90000"/>
              </a:lnSpc>
              <a:buNone/>
            </a:pPr>
            <a:endParaRPr lang="it-IT" sz="3200" i="1" dirty="0" smtClean="0"/>
          </a:p>
          <a:p>
            <a:pPr algn="just">
              <a:lnSpc>
                <a:spcPct val="90000"/>
              </a:lnSpc>
            </a:pPr>
            <a:r>
              <a:rPr lang="it-IT" sz="3200" b="1" i="1" dirty="0" smtClean="0"/>
              <a:t>I voti si assegnano, su </a:t>
            </a:r>
            <a:r>
              <a:rPr lang="it-IT" sz="3200" b="1" i="1" dirty="0" smtClean="0">
                <a:solidFill>
                  <a:srgbClr val="FF0000"/>
                </a:solidFill>
              </a:rPr>
              <a:t>proposta</a:t>
            </a:r>
            <a:r>
              <a:rPr lang="it-IT" sz="3200" b="1" i="1" dirty="0" smtClean="0"/>
              <a:t> </a:t>
            </a:r>
            <a:r>
              <a:rPr lang="it-IT" sz="3200" b="1" i="1" dirty="0" smtClean="0">
                <a:solidFill>
                  <a:srgbClr val="FF0000"/>
                </a:solidFill>
              </a:rPr>
              <a:t>dei singoli professori</a:t>
            </a:r>
            <a:r>
              <a:rPr lang="it-IT" sz="3200" b="1" i="1" dirty="0" smtClean="0"/>
              <a:t>, in base ad un </a:t>
            </a:r>
            <a:r>
              <a:rPr lang="it-IT" sz="3200" b="1" i="1" dirty="0" smtClean="0">
                <a:solidFill>
                  <a:srgbClr val="FF0000"/>
                </a:solidFill>
              </a:rPr>
              <a:t>giudizio brevemente motivato </a:t>
            </a:r>
            <a:r>
              <a:rPr lang="it-IT" sz="3200" b="1" i="1" dirty="0" smtClean="0"/>
              <a:t>desunto da un </a:t>
            </a:r>
            <a:r>
              <a:rPr lang="it-IT" sz="3200" b="1" i="1" dirty="0" smtClean="0">
                <a:solidFill>
                  <a:srgbClr val="FF0000"/>
                </a:solidFill>
              </a:rPr>
              <a:t>congruo</a:t>
            </a:r>
            <a:r>
              <a:rPr lang="it-IT" sz="3200" b="1" i="1" dirty="0" smtClean="0"/>
              <a:t> numero di interrogazioni e di esercizi scritti, grafici o pratici </a:t>
            </a:r>
            <a:r>
              <a:rPr lang="it-IT" sz="3200" b="1" i="1" dirty="0" smtClean="0">
                <a:solidFill>
                  <a:srgbClr val="FF0000"/>
                </a:solidFill>
              </a:rPr>
              <a:t>fatti in casa o a scuola</a:t>
            </a:r>
            <a:r>
              <a:rPr lang="it-IT" sz="3200" b="1" i="1" dirty="0" smtClean="0"/>
              <a:t>, corretti e classificati durante il trimestre o durante l'ultimo periodo delle lezioni.</a:t>
            </a:r>
          </a:p>
          <a:p>
            <a:pPr algn="just">
              <a:lnSpc>
                <a:spcPct val="90000"/>
              </a:lnSpc>
              <a:buNone/>
            </a:pPr>
            <a:endParaRPr lang="it-IT" sz="3200" b="1" i="1" dirty="0" smtClean="0"/>
          </a:p>
          <a:p>
            <a:pPr algn="just">
              <a:lnSpc>
                <a:spcPct val="90000"/>
              </a:lnSpc>
            </a:pPr>
            <a:r>
              <a:rPr lang="it-IT" sz="3200" b="1" i="1" dirty="0" smtClean="0"/>
              <a:t>Se non </a:t>
            </a:r>
            <a:r>
              <a:rPr lang="it-IT" sz="3200" b="1" i="1" dirty="0" err="1" smtClean="0"/>
              <a:t>siavi</a:t>
            </a:r>
            <a:r>
              <a:rPr lang="it-IT" sz="3200" b="1" i="1" dirty="0" smtClean="0"/>
              <a:t> dissenso, i voti in tal modo proposti s'intendono approvati; </a:t>
            </a:r>
            <a:r>
              <a:rPr lang="it-IT" sz="3200" b="1" i="1" dirty="0" smtClean="0">
                <a:solidFill>
                  <a:srgbClr val="FF0000"/>
                </a:solidFill>
              </a:rPr>
              <a:t>altrimenti le deliberazioni sono adottate a maggioranza</a:t>
            </a:r>
            <a:r>
              <a:rPr lang="it-IT" sz="3200" b="1" i="1" dirty="0" smtClean="0"/>
              <a:t>, e, </a:t>
            </a:r>
            <a:r>
              <a:rPr lang="it-IT" sz="3200" b="1" i="1" dirty="0" smtClean="0">
                <a:solidFill>
                  <a:srgbClr val="FF0000"/>
                </a:solidFill>
              </a:rPr>
              <a:t>in caso di parità, prevale il voto del presidente</a:t>
            </a:r>
            <a:r>
              <a:rPr lang="it-IT" sz="3200" b="1" i="1" dirty="0" smtClean="0"/>
              <a:t>“.</a:t>
            </a:r>
            <a:endParaRPr lang="it-IT" sz="32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sz="2400" dirty="0" smtClean="0"/>
              <a:t>Valutazione nel II ciclo: norme e regole</a:t>
            </a:r>
          </a:p>
          <a:p>
            <a:pPr>
              <a:lnSpc>
                <a:spcPct val="90000"/>
              </a:lnSpc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Legge 21 dicembre 1933, n. 1879, art. 1:</a:t>
            </a:r>
            <a:endParaRPr lang="it-IT" sz="3200" dirty="0" smtClean="0"/>
          </a:p>
          <a:p>
            <a:pPr algn="just">
              <a:lnSpc>
                <a:spcPct val="90000"/>
              </a:lnSpc>
              <a:buNone/>
            </a:pPr>
            <a:r>
              <a:rPr lang="it-IT" sz="2800" dirty="0" smtClean="0"/>
              <a:t>“</a:t>
            </a:r>
            <a:r>
              <a:rPr lang="it-IT" sz="2800" i="1" dirty="0" smtClean="0"/>
              <a:t>In tutti gli istituti di istruzione secondaria (classica, scientifica, magistrale, tecnica e artistica) dello stesso tipo, è adottato un </a:t>
            </a:r>
            <a:r>
              <a:rPr lang="it-IT" sz="2800" b="1" i="1" dirty="0" smtClean="0"/>
              <a:t>unico modello di pagella scolastica</a:t>
            </a:r>
            <a:r>
              <a:rPr lang="it-IT" sz="2800" i="1" dirty="0" smtClean="0"/>
              <a:t>” *</a:t>
            </a:r>
          </a:p>
          <a:p>
            <a:pPr algn="just">
              <a:lnSpc>
                <a:spcPct val="90000"/>
              </a:lnSpc>
              <a:buNone/>
            </a:pPr>
            <a:r>
              <a:rPr lang="it-IT" sz="2800" dirty="0" smtClean="0"/>
              <a:t>*</a:t>
            </a:r>
            <a:r>
              <a:rPr lang="it-IT" sz="2800" dirty="0" smtClean="0">
                <a:solidFill>
                  <a:srgbClr val="FF0000"/>
                </a:solidFill>
              </a:rPr>
              <a:t>C.M. 29 </a:t>
            </a:r>
            <a:r>
              <a:rPr lang="it-IT" sz="2800" dirty="0" err="1" smtClean="0">
                <a:solidFill>
                  <a:srgbClr val="FF0000"/>
                </a:solidFill>
              </a:rPr>
              <a:t>dic</a:t>
            </a:r>
            <a:r>
              <a:rPr lang="it-IT" sz="2800" dirty="0" smtClean="0">
                <a:solidFill>
                  <a:srgbClr val="FF0000"/>
                </a:solidFill>
              </a:rPr>
              <a:t> 2000, n. 291</a:t>
            </a:r>
            <a:r>
              <a:rPr lang="it-IT" sz="2800" dirty="0" smtClean="0"/>
              <a:t>: nuovo modello di pagella (con possibilità di integrazioni ed aggiunte per  valutazioni periodiche ): “</a:t>
            </a:r>
            <a:r>
              <a:rPr lang="it-IT" sz="2800" i="1" dirty="0" smtClean="0"/>
              <a:t>nulla è innovato in materia di attribuzione dei voti e circa l’obbligo, nei casi previsti dai vigenti programmi di insegnamento, di effettuazione delle prove scritte e delle relative valutazioni”.</a:t>
            </a:r>
          </a:p>
          <a:p>
            <a:pPr algn="ctr">
              <a:lnSpc>
                <a:spcPct val="90000"/>
              </a:lnSpc>
              <a:buNone/>
            </a:pPr>
            <a:r>
              <a:rPr lang="it-IT" sz="2800" dirty="0" smtClean="0"/>
              <a:t>Ad oggi </a:t>
            </a:r>
            <a:r>
              <a:rPr lang="it-IT" sz="2800" b="1" dirty="0" smtClean="0">
                <a:solidFill>
                  <a:srgbClr val="FF0000"/>
                </a:solidFill>
              </a:rPr>
              <a:t>tutte le C.M. </a:t>
            </a:r>
            <a:r>
              <a:rPr lang="it-IT" sz="2800" dirty="0" smtClean="0"/>
              <a:t>hanno confermato tali indicazioni.</a:t>
            </a:r>
            <a:r>
              <a:rPr lang="it-IT" sz="2800" i="1" dirty="0" smtClean="0"/>
              <a:t> </a:t>
            </a:r>
          </a:p>
          <a:p>
            <a:pPr algn="ctr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2800" dirty="0" smtClean="0"/>
              <a:t>Valutazione nel II ciclo: norme e regole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00034" y="2714620"/>
            <a:ext cx="80724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 err="1" smtClean="0">
                <a:solidFill>
                  <a:srgbClr val="FF0000"/>
                </a:solidFill>
              </a:rPr>
              <a:t>D.Lgs</a:t>
            </a:r>
            <a:r>
              <a:rPr lang="it-IT" sz="2400" dirty="0" smtClean="0">
                <a:solidFill>
                  <a:srgbClr val="FF0000"/>
                </a:solidFill>
              </a:rPr>
              <a:t> 16/04/1994, n. 297 </a:t>
            </a:r>
            <a:r>
              <a:rPr lang="it-IT" sz="2400" dirty="0" smtClean="0"/>
              <a:t>(T.U. Scuola), </a:t>
            </a:r>
            <a:r>
              <a:rPr lang="it-IT" sz="2400" dirty="0" smtClean="0">
                <a:solidFill>
                  <a:srgbClr val="FF0000"/>
                </a:solidFill>
              </a:rPr>
              <a:t>art. 192: </a:t>
            </a:r>
            <a:r>
              <a:rPr lang="it-IT" sz="2400" dirty="0" smtClean="0"/>
              <a:t>“</a:t>
            </a:r>
            <a:r>
              <a:rPr lang="it-IT" sz="2400" i="1" dirty="0" smtClean="0"/>
              <a:t>Norme generali sulla carriera scolastica degli alunni e sulle capacità di scelte scolastiche e di iscrizione”,</a:t>
            </a:r>
          </a:p>
          <a:p>
            <a:pPr algn="just">
              <a:lnSpc>
                <a:spcPct val="90000"/>
              </a:lnSpc>
            </a:pPr>
            <a:r>
              <a:rPr lang="it-IT" sz="2400" dirty="0" smtClean="0">
                <a:solidFill>
                  <a:srgbClr val="FF0000"/>
                </a:solidFill>
              </a:rPr>
              <a:t>comma 7</a:t>
            </a:r>
            <a:r>
              <a:rPr lang="it-IT" sz="2400" dirty="0" smtClean="0"/>
              <a:t>: “</a:t>
            </a:r>
            <a:r>
              <a:rPr lang="it-IT" sz="2400" i="1" dirty="0" smtClean="0"/>
              <a:t>Al termine di ciascun trimestre o quadrimestre ed al termine delle lezioni </a:t>
            </a:r>
            <a:r>
              <a:rPr lang="it-IT" sz="2400" b="1" i="1" dirty="0" smtClean="0"/>
              <a:t>il consiglio di classe delibera i voti di profitto e</a:t>
            </a:r>
            <a:r>
              <a:rPr lang="it-IT" sz="2400" b="1" dirty="0" smtClean="0"/>
              <a:t> </a:t>
            </a:r>
            <a:r>
              <a:rPr lang="it-IT" sz="2400" b="1" i="1" dirty="0" smtClean="0"/>
              <a:t>di condotta </a:t>
            </a:r>
            <a:r>
              <a:rPr lang="it-IT" sz="2400" i="1" dirty="0" smtClean="0"/>
              <a:t>degli alunni”</a:t>
            </a:r>
          </a:p>
          <a:p>
            <a:pPr algn="just">
              <a:lnSpc>
                <a:spcPct val="90000"/>
              </a:lnSpc>
            </a:pPr>
            <a:r>
              <a:rPr lang="it-IT" sz="2400" dirty="0" smtClean="0">
                <a:solidFill>
                  <a:srgbClr val="FF0000"/>
                </a:solidFill>
              </a:rPr>
              <a:t>comma 8</a:t>
            </a:r>
            <a:r>
              <a:rPr lang="it-IT" sz="2400" dirty="0" smtClean="0"/>
              <a:t>:</a:t>
            </a:r>
            <a:r>
              <a:rPr lang="it-IT" sz="2400" i="1" dirty="0" smtClean="0"/>
              <a:t> “A </a:t>
            </a:r>
            <a:r>
              <a:rPr lang="it-IT" sz="2400" b="1" i="1" dirty="0" smtClean="0"/>
              <a:t>conclusione degli studi </a:t>
            </a:r>
            <a:r>
              <a:rPr lang="it-IT" sz="2400" i="1" dirty="0" smtClean="0"/>
              <a:t>si sostengono, a seconda degli specifici ordinamenti, esami di qualifica, di licenza, di abilitazione o di maturità, secondo quanto previsto dagli articoli successivi”.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 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2000" dirty="0" smtClean="0"/>
          </a:p>
          <a:p>
            <a:pPr algn="ctr">
              <a:buNone/>
            </a:pPr>
            <a:r>
              <a:rPr lang="it-IT" sz="3300" dirty="0" smtClean="0"/>
              <a:t>Valutazione nel II ciclo: norme e regole</a:t>
            </a:r>
          </a:p>
          <a:p>
            <a:endParaRPr lang="it-IT" sz="2400" dirty="0" smtClean="0"/>
          </a:p>
          <a:p>
            <a:pPr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Legge 8 agosto 1995, n. 352: </a:t>
            </a:r>
            <a:r>
              <a:rPr lang="it-IT" sz="2800" i="1" dirty="0" smtClean="0"/>
              <a:t>“Abolizione degli esami di riparazione e di seconda sessione”</a:t>
            </a:r>
          </a:p>
          <a:p>
            <a:pPr>
              <a:buNone/>
            </a:pPr>
            <a:r>
              <a:rPr lang="it-IT" sz="2800" dirty="0" smtClean="0"/>
              <a:t>Questi vengono aboliti dall’</a:t>
            </a:r>
            <a:r>
              <a:rPr lang="it-IT" sz="2800" dirty="0" err="1" smtClean="0"/>
              <a:t>a.s.</a:t>
            </a:r>
            <a:r>
              <a:rPr lang="it-IT" sz="2800" dirty="0" smtClean="0"/>
              <a:t> 1994/95 e viene  introdotto il “debito formativo” da recuperare “entro l’anno scolastico successivo. </a:t>
            </a:r>
          </a:p>
          <a:p>
            <a:pPr>
              <a:buNone/>
            </a:pPr>
            <a:r>
              <a:rPr lang="it-IT" sz="2800" dirty="0" smtClean="0"/>
              <a:t>Spetta comunque al Consiglio di classe valutare, sulla scorta dei criteri generali deliberati dal Collegio dei Docenti, e definire il livello di accettabilità per il passaggio alla classe successiva.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b="1" dirty="0" smtClean="0"/>
          </a:p>
          <a:p>
            <a:pPr algn="just">
              <a:lnSpc>
                <a:spcPct val="80000"/>
              </a:lnSpc>
            </a:pPr>
            <a:r>
              <a:rPr lang="it-IT" sz="2800" dirty="0" smtClean="0"/>
              <a:t>Recupero prima dell’inizio delle lezioni</a:t>
            </a:r>
          </a:p>
          <a:p>
            <a:pPr algn="just">
              <a:lnSpc>
                <a:spcPct val="80000"/>
              </a:lnSpc>
            </a:pPr>
            <a:r>
              <a:rPr lang="it-IT" sz="2800" dirty="0" smtClean="0"/>
              <a:t>Attività in orario aggiuntivo</a:t>
            </a:r>
          </a:p>
          <a:p>
            <a:pPr algn="just">
              <a:lnSpc>
                <a:spcPct val="80000"/>
              </a:lnSpc>
            </a:pPr>
            <a:r>
              <a:rPr lang="it-IT" sz="2800" dirty="0" smtClean="0"/>
              <a:t>“Pausa didattica” nel corso dell’anno</a:t>
            </a:r>
          </a:p>
          <a:p>
            <a:pPr algn="just">
              <a:lnSpc>
                <a:spcPct val="80000"/>
              </a:lnSpc>
            </a:pPr>
            <a:r>
              <a:rPr lang="it-IT" sz="2800" dirty="0" smtClean="0"/>
              <a:t>Interventi aggiuntivi oltre i 200 giorni di scuola</a:t>
            </a:r>
          </a:p>
          <a:p>
            <a:pPr algn="just">
              <a:lnSpc>
                <a:spcPct val="80000"/>
              </a:lnSpc>
            </a:pPr>
            <a:r>
              <a:rPr lang="it-IT" sz="2800" dirty="0" smtClean="0"/>
              <a:t>Riduzione dell’unità oraria della lezione ed utilizzo del tempo residuo per attività di recupero e potenziamento</a:t>
            </a:r>
          </a:p>
          <a:p>
            <a:pPr algn="just">
              <a:lnSpc>
                <a:spcPct val="80000"/>
              </a:lnSpc>
            </a:pPr>
            <a:r>
              <a:rPr lang="it-IT" sz="2800" dirty="0" smtClean="0"/>
              <a:t>Organizzazione dell’attività di recupero per gruppi di alunni, assistiti da allievi quali tutori dei gruppi medesimi</a:t>
            </a:r>
          </a:p>
          <a:p>
            <a:pPr algn="just">
              <a:lnSpc>
                <a:spcPct val="80000"/>
              </a:lnSpc>
              <a:buNone/>
            </a:pPr>
            <a:endParaRPr lang="it-IT" sz="1800" dirty="0" smtClean="0"/>
          </a:p>
          <a:p>
            <a:pPr>
              <a:lnSpc>
                <a:spcPct val="80000"/>
              </a:lnSpc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Legge</a:t>
            </a:r>
            <a:r>
              <a:rPr lang="it-IT" sz="2400" dirty="0" smtClean="0"/>
              <a:t> sull’autonomia </a:t>
            </a:r>
            <a:r>
              <a:rPr lang="it-IT" sz="2400" dirty="0" smtClean="0">
                <a:solidFill>
                  <a:srgbClr val="FF0000"/>
                </a:solidFill>
              </a:rPr>
              <a:t>15 marzo 1997, n.59 </a:t>
            </a:r>
            <a:r>
              <a:rPr lang="it-IT" sz="2400" dirty="0" smtClean="0"/>
              <a:t>e</a:t>
            </a:r>
            <a:r>
              <a:rPr lang="it-IT" sz="2400" dirty="0" smtClean="0">
                <a:solidFill>
                  <a:srgbClr val="FF0000"/>
                </a:solidFill>
              </a:rPr>
              <a:t> DPR 275/99</a:t>
            </a:r>
          </a:p>
          <a:p>
            <a:pPr>
              <a:lnSpc>
                <a:spcPct val="80000"/>
              </a:lnSpc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D.M. 3.10.07 n. 80 </a:t>
            </a:r>
            <a:r>
              <a:rPr lang="it-IT" sz="2400" dirty="0" smtClean="0"/>
              <a:t>e </a:t>
            </a:r>
            <a:r>
              <a:rPr lang="it-IT" sz="2400" dirty="0" smtClean="0">
                <a:solidFill>
                  <a:srgbClr val="FF0000"/>
                </a:solidFill>
              </a:rPr>
              <a:t>O.M. 5.11.07 n.92</a:t>
            </a:r>
            <a:r>
              <a:rPr lang="it-IT" sz="2400" dirty="0" smtClean="0"/>
              <a:t>: nuove norme per il recupero con abolizione del </a:t>
            </a:r>
            <a:r>
              <a:rPr lang="it-IT" sz="2400" i="1" dirty="0" smtClean="0"/>
              <a:t>debito formativo</a:t>
            </a:r>
            <a:endParaRPr lang="it-IT" sz="2400" dirty="0" smtClean="0"/>
          </a:p>
          <a:p>
            <a:pPr algn="ctr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 smtClean="0"/>
              <a:t> </a:t>
            </a:r>
            <a:br>
              <a:rPr lang="it-IT" sz="2800" dirty="0" smtClean="0"/>
            </a:br>
            <a:r>
              <a:rPr lang="it-IT" sz="2800" dirty="0" smtClean="0">
                <a:solidFill>
                  <a:srgbClr val="FF0000"/>
                </a:solidFill>
              </a:rPr>
              <a:t>Regolamento DPR 122/2009 </a:t>
            </a:r>
          </a:p>
          <a:p>
            <a:pPr algn="ctr">
              <a:buNone/>
            </a:pPr>
            <a:r>
              <a:rPr lang="it-IT" sz="2800" dirty="0" smtClean="0"/>
              <a:t>coordina le disposizioni sulla valutazione degli alunni, tenendo conto anche dei </a:t>
            </a:r>
            <a:r>
              <a:rPr lang="it-IT" sz="2800" b="1" dirty="0" err="1" smtClean="0"/>
              <a:t>D.S.A.</a:t>
            </a:r>
            <a:r>
              <a:rPr lang="it-IT" sz="2800" dirty="0" smtClean="0"/>
              <a:t> e </a:t>
            </a:r>
            <a:r>
              <a:rPr lang="it-IT" sz="2800" b="1" dirty="0" err="1" smtClean="0"/>
              <a:t>D.A.</a:t>
            </a:r>
            <a:r>
              <a:rPr lang="it-IT" sz="2800" dirty="0" smtClean="0"/>
              <a:t> ed enuclea le modalità applicative della disciplina, secondo quanto previsto dall'articolo 3, comma 5, del decreto-legge 1° settembre 2008, n. 137, convertito, con modificazioni, dalla legge 30 ottobre 2008, n. 169.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2755</Words>
  <Application>Microsoft Office PowerPoint</Application>
  <PresentationFormat>Presentazione su schermo (4:3)</PresentationFormat>
  <Paragraphs>308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1" baseType="lpstr">
      <vt:lpstr>Arial</vt:lpstr>
      <vt:lpstr>BookAntiqua</vt:lpstr>
      <vt:lpstr>Calibri</vt:lpstr>
      <vt:lpstr>Constantia</vt:lpstr>
      <vt:lpstr>Wingdings 2</vt:lpstr>
      <vt:lpstr>Equinozio</vt:lpstr>
      <vt:lpstr>I.I.S.S. “ALFANO da TERMOLI”</vt:lpstr>
      <vt:lpstr>La didattica per competenze:  quali gli obiettivi dell’ 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I.I.S.S. “ALFANO da TERMOLI”</dc:title>
  <dc:creator>Franco</dc:creator>
  <cp:lastModifiedBy>Rocco Caruso</cp:lastModifiedBy>
  <cp:revision>84</cp:revision>
  <cp:lastPrinted>2016-04-26T09:37:20Z</cp:lastPrinted>
  <dcterms:created xsi:type="dcterms:W3CDTF">2016-03-20T10:03:24Z</dcterms:created>
  <dcterms:modified xsi:type="dcterms:W3CDTF">2016-04-26T09:37:37Z</dcterms:modified>
</cp:coreProperties>
</file>