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7" r:id="rId2"/>
    <p:sldId id="258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2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000" dirty="0">
                <a:latin typeface="AR DARLING" pitchFamily="2" charset="0"/>
              </a:rPr>
              <a:t>Cifre</a:t>
            </a:r>
          </a:p>
        </c:rich>
      </c:tx>
      <c:layout>
        <c:manualLayout>
          <c:xMode val="edge"/>
          <c:yMode val="edge"/>
          <c:x val="0.41048654411305907"/>
          <c:y val="3.847690168928600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Cifre</c:v>
                </c:pt>
              </c:strCache>
            </c:strRef>
          </c:tx>
          <c:dPt>
            <c:idx val="0"/>
            <c:bubble3D val="0"/>
            <c:spPr>
              <a:solidFill>
                <a:srgbClr val="009DD9">
                  <a:lumMod val="50000"/>
                </a:srgbClr>
              </a:solidFill>
            </c:spPr>
          </c:dPt>
          <c:dPt>
            <c:idx val="1"/>
            <c:bubble3D val="0"/>
            <c:spPr>
              <a:solidFill>
                <a:srgbClr val="7CCA62">
                  <a:lumMod val="50000"/>
                </a:srgbClr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Foglio1!$A$2:$A$3</c:f>
              <c:strCache>
                <c:ptCount val="2"/>
                <c:pt idx="0">
                  <c:v>Acqua salata</c:v>
                </c:pt>
                <c:pt idx="1">
                  <c:v>Acqua dolce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97.5</c:v>
                </c:pt>
                <c:pt idx="1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5.2415979655228595E-2"/>
          <c:y val="0.1565102050064614"/>
          <c:w val="0.8999998858574314"/>
          <c:h val="7.2936683304049926E-2"/>
        </c:manualLayout>
      </c:layout>
      <c:overlay val="0"/>
      <c:txPr>
        <a:bodyPr/>
        <a:lstStyle/>
        <a:p>
          <a:pPr>
            <a:defRPr sz="2400">
              <a:latin typeface="Arial Rounded MT Bold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3000" dirty="0">
                <a:latin typeface="AR DARLING" pitchFamily="2" charset="0"/>
              </a:rPr>
              <a:t>Spreco</a:t>
            </a: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Spreco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Foglio1!$A$2:$A$6</c:f>
              <c:strCache>
                <c:ptCount val="5"/>
                <c:pt idx="0">
                  <c:v>Bagni e doccie</c:v>
                </c:pt>
                <c:pt idx="1">
                  <c:v>scarico del wc</c:v>
                </c:pt>
                <c:pt idx="2">
                  <c:v>lavaggio dei vestiti</c:v>
                </c:pt>
                <c:pt idx="3">
                  <c:v>per cucinare e per bere</c:v>
                </c:pt>
                <c:pt idx="4">
                  <c:v>pulizia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35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600">
              <a:latin typeface="Arial Rounded MT Bold" pitchFamily="34" charset="0"/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22F1D-506D-44D9-A32E-6CB75FE1E1B5}" type="datetimeFigureOut">
              <a:rPr lang="it-IT" smtClean="0"/>
              <a:pPr/>
              <a:t>01/08/2017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EBA0A-0FD7-40D1-A411-624447C9934D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6824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01/08/2017</a:t>
            </a:fld>
            <a:endParaRPr lang="it-IT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01/08/2017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01/08/2017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01/08/2017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01/08/2017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01/08/2017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01/08/2017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01/08/2017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01/08/2017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01/08/2017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01/08/2017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01/08/2017</a:t>
            </a:fld>
            <a:endParaRPr lang="it-IT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90656" cy="108012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L’ ACQUA IN CIFRE</a:t>
            </a:r>
            <a:endParaRPr lang="it-IT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Immagine 2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780928"/>
            <a:ext cx="5964260" cy="30777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>
            <a:normAutofit fontScale="90000"/>
          </a:bodyPr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Rounded MT Bold" pitchFamily="34" charset="0"/>
              </a:rPr>
              <a:t>Quanta acqua sprechiamo?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132856"/>
            <a:ext cx="8640960" cy="223195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r>
              <a:rPr lang="it-IT" dirty="0"/>
              <a:t>80 litri al giorno a persona negli scarichi dello sciacquone</a:t>
            </a:r>
          </a:p>
          <a:p>
            <a:r>
              <a:rPr lang="it-IT" dirty="0"/>
              <a:t>5000 litri l’anno con un rubinetto che perde una goccia al secondo</a:t>
            </a:r>
          </a:p>
          <a:p>
            <a:r>
              <a:rPr lang="it-IT" dirty="0"/>
              <a:t>2500 litri l’anno a persona lavandosi i denti con il rubinetto aperto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animBg="1"/>
      <p:bldP spid="1269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it-IT" b="0" dirty="0" smtClean="0"/>
              <a:t>I FONDI EUROPEI PER L’ECONOMIA CIRCOLARE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3429000"/>
            <a:ext cx="7854696" cy="1752600"/>
          </a:xfrm>
        </p:spPr>
        <p:txBody>
          <a:bodyPr/>
          <a:lstStyle/>
          <a:p>
            <a:pPr algn="ctr"/>
            <a:r>
              <a:rPr lang="it-IT" b="1" dirty="0" smtClean="0"/>
              <a:t>I principali programmi europei, le relative azioni e i progetti finanziabili, a sostegno dell’economia circolare.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67744" y="908720"/>
            <a:ext cx="4752528" cy="650336"/>
          </a:xfrm>
        </p:spPr>
        <p:txBody>
          <a:bodyPr>
            <a:noAutofit/>
          </a:bodyPr>
          <a:lstStyle/>
          <a:p>
            <a:pPr algn="ctr"/>
            <a:r>
              <a:rPr lang="it-IT" sz="4500" b="1" dirty="0" smtClean="0">
                <a:solidFill>
                  <a:schemeClr val="tx1"/>
                </a:solidFill>
                <a:latin typeface="Arial Rounded MT Bold" pitchFamily="34" charset="0"/>
              </a:rPr>
              <a:t>SME Instrument</a:t>
            </a:r>
            <a:endParaRPr lang="it-IT" sz="45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0" y="3068960"/>
            <a:ext cx="6624736" cy="237626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it-IT" sz="2100" dirty="0" smtClean="0"/>
              <a:t>– Nanotecnologie e tecnologie avanzate;</a:t>
            </a:r>
          </a:p>
          <a:p>
            <a:pPr>
              <a:spcBef>
                <a:spcPts val="600"/>
              </a:spcBef>
              <a:buNone/>
            </a:pPr>
            <a:r>
              <a:rPr lang="it-IT" sz="2100" dirty="0" smtClean="0"/>
              <a:t>– Agricoltura, silvicoltura e agroalimentare, </a:t>
            </a:r>
          </a:p>
          <a:p>
            <a:pPr>
              <a:spcBef>
                <a:spcPts val="600"/>
              </a:spcBef>
              <a:buNone/>
            </a:pPr>
            <a:r>
              <a:rPr lang="it-IT" sz="2100" dirty="0" smtClean="0"/>
              <a:t>– Crescita Blu;</a:t>
            </a:r>
          </a:p>
          <a:p>
            <a:pPr>
              <a:spcBef>
                <a:spcPts val="600"/>
              </a:spcBef>
              <a:buNone/>
            </a:pPr>
            <a:r>
              <a:rPr lang="it-IT" sz="2100" dirty="0" smtClean="0"/>
              <a:t>– Efficienza energetica;</a:t>
            </a:r>
          </a:p>
          <a:p>
            <a:pPr>
              <a:spcBef>
                <a:spcPts val="600"/>
              </a:spcBef>
              <a:buNone/>
            </a:pPr>
            <a:r>
              <a:rPr lang="it-IT" sz="2100" dirty="0" smtClean="0"/>
              <a:t>– Trasporti e mobilità;</a:t>
            </a:r>
          </a:p>
          <a:p>
            <a:pPr>
              <a:spcBef>
                <a:spcPts val="600"/>
              </a:spcBef>
              <a:buNone/>
            </a:pPr>
            <a:r>
              <a:rPr lang="it-IT" sz="2100" dirty="0" smtClean="0"/>
              <a:t>– Clima, ambiente, efficienza delle materie prime;</a:t>
            </a:r>
            <a:endParaRPr lang="it-IT" sz="2100" dirty="0"/>
          </a:p>
        </p:txBody>
      </p:sp>
      <p:pic>
        <p:nvPicPr>
          <p:cNvPr id="5" name="Segnaposto contenuto 4" descr="horizon_202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157655" y="2708920"/>
            <a:ext cx="2717561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CasellaDiTesto 5"/>
          <p:cNvSpPr txBox="1"/>
          <p:nvPr/>
        </p:nvSpPr>
        <p:spPr>
          <a:xfrm>
            <a:off x="0" y="1628800"/>
            <a:ext cx="8892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it-IT" sz="2400" dirty="0" smtClean="0"/>
              <a:t>Lo “SME Instrument” é il programma dell’UE per industrializzare e commercializzare un’idea. Sono 730 i milioni di euro per il 2017.</a:t>
            </a:r>
          </a:p>
          <a:p>
            <a:pPr>
              <a:buNone/>
            </a:pPr>
            <a:r>
              <a:rPr lang="it-IT" dirty="0" smtClean="0"/>
              <a:t> 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0" y="2564904"/>
            <a:ext cx="59046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buNone/>
            </a:pPr>
            <a:r>
              <a:rPr lang="it-IT" sz="2200" dirty="0" smtClean="0"/>
              <a:t>I principali settori che saranno finanziati sono: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5736" y="548680"/>
            <a:ext cx="4762872" cy="65033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500" b="1" dirty="0" smtClean="0">
                <a:solidFill>
                  <a:schemeClr val="tx1"/>
                </a:solidFill>
                <a:latin typeface="Arial Rounded MT Bold" pitchFamily="34" charset="0"/>
              </a:rPr>
              <a:t>Programma LIFE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23528" y="1268760"/>
            <a:ext cx="8507288" cy="10048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400" dirty="0" smtClean="0"/>
              <a:t>Il ”Programma LIFE” sostiene diverse tipologie di progetti, promossi da Enti pubblici, Associazioni e Imprese.</a:t>
            </a:r>
            <a:r>
              <a:rPr lang="it-IT" dirty="0" smtClean="0"/>
              <a:t> </a:t>
            </a:r>
            <a:endParaRPr lang="it-IT" dirty="0"/>
          </a:p>
        </p:txBody>
      </p:sp>
      <p:pic>
        <p:nvPicPr>
          <p:cNvPr id="5" name="Segnaposto contenuto 4" descr="programma lif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2080" y="2564904"/>
            <a:ext cx="3466432" cy="31683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CasellaDiTesto 5"/>
          <p:cNvSpPr txBox="1"/>
          <p:nvPr/>
        </p:nvSpPr>
        <p:spPr>
          <a:xfrm>
            <a:off x="179512" y="2204864"/>
            <a:ext cx="49685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Acqua</a:t>
            </a:r>
            <a:r>
              <a:rPr lang="it-IT" dirty="0" smtClean="0"/>
              <a:t>: garantire la sostenibilità delle attività economiche in ambiente marino, prevenire e ridurre i rifiuti marini, riciclo o recupero dell’acqua;</a:t>
            </a:r>
            <a:br>
              <a:rPr lang="it-IT" dirty="0" smtClean="0"/>
            </a:br>
            <a:r>
              <a:rPr lang="it-IT" b="1" dirty="0" smtClean="0"/>
              <a:t>Rifiuti</a:t>
            </a:r>
            <a:r>
              <a:rPr lang="it-IT" dirty="0" smtClean="0"/>
              <a:t>: ridurre la produzione di rifiuti, massimizzare il riciclaggio e il riutilizzo, limitare l’incenerimento e lo smaltimento di materiali non riciclabili;</a:t>
            </a:r>
            <a:br>
              <a:rPr lang="it-IT" dirty="0" smtClean="0"/>
            </a:br>
            <a:r>
              <a:rPr lang="it-IT" b="1" dirty="0" smtClean="0"/>
              <a:t>Efficienza nell’uso delle risorse</a:t>
            </a:r>
            <a:r>
              <a:rPr lang="it-IT" dirty="0" smtClean="0"/>
              <a:t>: incentivi alle prestazioni ambientali, acquisti verdi, migliore gestione del suolo;</a:t>
            </a:r>
            <a:br>
              <a:rPr lang="it-IT" dirty="0" smtClean="0"/>
            </a:br>
            <a:r>
              <a:rPr lang="it-IT" b="1" dirty="0" smtClean="0"/>
              <a:t>Ambiente e salute</a:t>
            </a:r>
            <a:r>
              <a:rPr lang="it-IT" dirty="0" smtClean="0"/>
              <a:t>: nuovi metodi per ridurre l’impatto delle sostanze chimiche, del rumore e degli incidenti industriali sull’ambiente;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1844824"/>
            <a:ext cx="8784976" cy="1828800"/>
          </a:xfrm>
        </p:spPr>
        <p:txBody>
          <a:bodyPr>
            <a:noAutofit/>
          </a:bodyPr>
          <a:lstStyle/>
          <a:p>
            <a:pPr algn="ctr"/>
            <a:r>
              <a:rPr lang="it-IT" sz="7500" dirty="0" smtClean="0"/>
              <a:t>Grazie per la visione</a:t>
            </a:r>
            <a:endParaRPr lang="it-IT" sz="75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5877272"/>
            <a:ext cx="7854696" cy="560504"/>
          </a:xfrm>
        </p:spPr>
        <p:txBody>
          <a:bodyPr/>
          <a:lstStyle/>
          <a:p>
            <a:r>
              <a:rPr lang="it-IT" dirty="0" err="1" smtClean="0"/>
              <a:t>By</a:t>
            </a:r>
            <a:r>
              <a:rPr lang="it-IT" dirty="0" smtClean="0"/>
              <a:t> Daniele </a:t>
            </a:r>
            <a:r>
              <a:rPr lang="it-IT" dirty="0" err="1" smtClean="0"/>
              <a:t>Pipoli</a:t>
            </a:r>
            <a:r>
              <a:rPr lang="it-IT" dirty="0" smtClean="0"/>
              <a:t>, Marco </a:t>
            </a:r>
            <a:r>
              <a:rPr lang="it-IT" dirty="0" err="1" smtClean="0"/>
              <a:t>Antenucci</a:t>
            </a:r>
            <a:r>
              <a:rPr lang="it-IT" dirty="0" smtClean="0"/>
              <a:t>, Piero </a:t>
            </a:r>
            <a:r>
              <a:rPr lang="it-IT" dirty="0" err="1" smtClean="0"/>
              <a:t>Tufilli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4032448" cy="513978"/>
          </a:xfrm>
        </p:spPr>
        <p:txBody>
          <a:bodyPr/>
          <a:lstStyle/>
          <a:p>
            <a:r>
              <a:rPr lang="it-IT" dirty="0" smtClean="0">
                <a:latin typeface="Arial Rounded MT Bold" pitchFamily="34" charset="0"/>
              </a:rPr>
              <a:t>Acqua, risorsa limitata</a:t>
            </a:r>
            <a:endParaRPr lang="it-IT" dirty="0">
              <a:latin typeface="Arial Rounded MT Bold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79512" y="1628800"/>
            <a:ext cx="3528392" cy="4752528"/>
          </a:xfrm>
        </p:spPr>
        <p:txBody>
          <a:bodyPr>
            <a:normAutofit/>
          </a:bodyPr>
          <a:lstStyle/>
          <a:p>
            <a:r>
              <a:rPr lang="it-IT" sz="2300" dirty="0" smtClean="0"/>
              <a:t>Come  tutti  sappiamo l’acqua  si  divide  in  due categorie :</a:t>
            </a:r>
          </a:p>
          <a:p>
            <a:r>
              <a:rPr lang="it-IT" sz="2300" dirty="0" smtClean="0"/>
              <a:t>-Acqua  salata,  presente  in natura  al  97,5%;</a:t>
            </a:r>
          </a:p>
          <a:p>
            <a:r>
              <a:rPr lang="it-IT" sz="2300" dirty="0" smtClean="0"/>
              <a:t>-Acqua  dolce,  presente  in natura al 2.5% ma di questa piccola  percentuale  non  è disponibile  perché  situata in  ghiacciai,  nevai  o permafrost.  </a:t>
            </a:r>
            <a:endParaRPr lang="it-IT" sz="23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half" idx="1"/>
          </p:nvPr>
        </p:nvGraphicFramePr>
        <p:xfrm>
          <a:off x="3635896" y="1052736"/>
          <a:ext cx="525658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578328"/>
          </a:xfrm>
        </p:spPr>
        <p:txBody>
          <a:bodyPr>
            <a:normAutofit/>
          </a:bodyPr>
          <a:lstStyle/>
          <a:p>
            <a:r>
              <a:rPr lang="it-IT" sz="3000" dirty="0" smtClean="0">
                <a:latin typeface="Arial Rounded MT Bold" pitchFamily="34" charset="0"/>
              </a:rPr>
              <a:t>La mancanza di acqua comporta:</a:t>
            </a:r>
            <a:endParaRPr lang="it-IT" sz="3000" dirty="0">
              <a:latin typeface="Arial Rounded MT Bold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7992888" cy="194421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it-IT" sz="2000" dirty="0" smtClean="0"/>
              <a:t> - raccolti  e  – allevamenti;</a:t>
            </a:r>
          </a:p>
          <a:p>
            <a:pPr>
              <a:spcBef>
                <a:spcPts val="600"/>
              </a:spcBef>
            </a:pPr>
            <a:r>
              <a:rPr lang="it-IT" sz="2000" dirty="0" smtClean="0"/>
              <a:t> - igene e + morti;</a:t>
            </a:r>
          </a:p>
          <a:p>
            <a:pPr>
              <a:spcBef>
                <a:spcPts val="600"/>
              </a:spcBef>
            </a:pPr>
            <a:r>
              <a:rPr lang="it-IT" sz="2000" dirty="0" smtClean="0"/>
              <a:t>+ malattie, (tifo, colera, dissenteria, gastroenterite ed epatite, tracomi, lebbra, congiuntivite ed ulcere, poi ci sono i parassitosi legate all’acqua, dopo le malattie dovute ad insetti vettori.)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1560" y="3717032"/>
            <a:ext cx="81369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 smtClean="0">
                <a:latin typeface="Arial Rounded MT Bold" pitchFamily="34" charset="0"/>
              </a:rPr>
              <a:t>Utilizzo dell’acqua nel Nord del Mondo:</a:t>
            </a:r>
            <a:endParaRPr lang="it-IT" sz="3000" dirty="0">
              <a:latin typeface="Arial Rounded MT Bold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95536" y="4293096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La maggior parte dell’acqua viene prelevata per un utilizzo in agricoltura, specialmente nelle zone più aride del mondo, mentre in Europa e in Nord America il consumo principale è quello industriale e per centrali idroelettriche.</a:t>
            </a:r>
            <a:endParaRPr lang="it-IT" sz="2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50336"/>
          </a:xfrm>
        </p:spPr>
        <p:txBody>
          <a:bodyPr>
            <a:normAutofit/>
          </a:bodyPr>
          <a:lstStyle/>
          <a:p>
            <a:r>
              <a:rPr lang="it-IT" sz="3500" dirty="0" smtClean="0">
                <a:latin typeface="Arial Rounded MT Bold" pitchFamily="34" charset="0"/>
              </a:rPr>
              <a:t>Acqua nell’uso domestico</a:t>
            </a:r>
            <a:endParaRPr lang="it-IT" sz="3500" dirty="0">
              <a:latin typeface="Arial Rounded MT Bold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92568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it-IT" dirty="0" smtClean="0"/>
              <a:t>Paesi Ricchi</a:t>
            </a:r>
          </a:p>
          <a:p>
            <a:pPr>
              <a:spcBef>
                <a:spcPts val="600"/>
              </a:spcBef>
            </a:pPr>
            <a:r>
              <a:rPr lang="it-IT" sz="2000" dirty="0" smtClean="0"/>
              <a:t>AL GIORNO IN CANADA: 800L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772816"/>
            <a:ext cx="4041775" cy="108011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it-IT" dirty="0" smtClean="0"/>
              <a:t>Paesi Poveri</a:t>
            </a:r>
          </a:p>
          <a:p>
            <a:pPr>
              <a:spcBef>
                <a:spcPts val="600"/>
              </a:spcBef>
            </a:pPr>
            <a:r>
              <a:rPr lang="it-IT" sz="2000" dirty="0" smtClean="0"/>
              <a:t>AL GIORNO IN ETIOPIA: 1L</a:t>
            </a: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quarter" idx="2"/>
          </p:nvPr>
        </p:nvGraphicFramePr>
        <p:xfrm>
          <a:off x="1403648" y="2852936"/>
          <a:ext cx="6408712" cy="400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424936" cy="1154392"/>
          </a:xfrm>
        </p:spPr>
        <p:txBody>
          <a:bodyPr>
            <a:noAutofit/>
          </a:bodyPr>
          <a:lstStyle/>
          <a:p>
            <a:pPr algn="ctr"/>
            <a:r>
              <a:rPr lang="it-IT" sz="3500" dirty="0" smtClean="0">
                <a:latin typeface="Arial Rounded MT Bold" pitchFamily="34" charset="0"/>
              </a:rPr>
              <a:t>Tabelle illustrative </a:t>
            </a:r>
            <a:br>
              <a:rPr lang="it-IT" sz="3500" dirty="0" smtClean="0">
                <a:latin typeface="Arial Rounded MT Bold" pitchFamily="34" charset="0"/>
              </a:rPr>
            </a:br>
            <a:r>
              <a:rPr lang="it-IT" sz="3500" dirty="0" smtClean="0">
                <a:latin typeface="Arial Rounded MT Bold" pitchFamily="34" charset="0"/>
              </a:rPr>
              <a:t>dell’utilizzo dell’acqua in altri settori</a:t>
            </a:r>
            <a:endParaRPr lang="it-IT" sz="3500" dirty="0">
              <a:latin typeface="Arial Rounded MT Bold" pitchFamily="34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51520" y="2780928"/>
          <a:ext cx="8712968" cy="1256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747"/>
                <a:gridCol w="1404747"/>
                <a:gridCol w="1404747"/>
                <a:gridCol w="1404747"/>
                <a:gridCol w="1618929"/>
                <a:gridCol w="1475051"/>
              </a:tblGrid>
              <a:tr h="418845">
                <a:tc gridSpan="6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Quantità minima espressa in L di H2O</a:t>
                      </a:r>
                      <a:r>
                        <a:rPr lang="it-IT" baseline="0" dirty="0" smtClean="0"/>
                        <a:t> necessaria per produrre 1kg di cibo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41884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1kg Patate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1kg Grano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1kg Soia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1kgRiso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1kg Pollame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1kg Manzo</a:t>
                      </a:r>
                      <a:endParaRPr lang="it-IT" dirty="0"/>
                    </a:p>
                  </a:txBody>
                  <a:tcPr/>
                </a:tc>
              </a:tr>
              <a:tr h="41884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500l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900l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1650l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1900l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3500l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15000l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51520" y="4581128"/>
          <a:ext cx="8688288" cy="1379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6096"/>
                <a:gridCol w="2896096"/>
                <a:gridCol w="2896096"/>
              </a:tblGrid>
              <a:tr h="648072">
                <a:tc gridSpan="3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Quantità minima espressa in L di H2O</a:t>
                      </a:r>
                      <a:r>
                        <a:rPr lang="it-IT" baseline="0" dirty="0" smtClean="0"/>
                        <a:t> necessaria per produrre 1kg di prodotti industriali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5333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1l di Gasolio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1kg di Acciaio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1kg di Carta</a:t>
                      </a:r>
                      <a:endParaRPr lang="it-IT" dirty="0"/>
                    </a:p>
                  </a:txBody>
                  <a:tcPr/>
                </a:tc>
              </a:tr>
              <a:tr h="35333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95l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324l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19256" cy="504056"/>
          </a:xfrm>
        </p:spPr>
        <p:txBody>
          <a:bodyPr>
            <a:normAutofit/>
          </a:bodyPr>
          <a:lstStyle/>
          <a:p>
            <a:r>
              <a:rPr lang="it-IT" sz="3000" b="1" dirty="0" smtClean="0">
                <a:latin typeface="Arial Rounded MT Bold" pitchFamily="34" charset="0"/>
              </a:rPr>
              <a:t>Acqua nel mondo, in cifre:</a:t>
            </a:r>
            <a:endParaRPr lang="it-IT" sz="3000" dirty="0">
              <a:latin typeface="Arial Rounded MT Bold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824536"/>
          </a:xfrm>
        </p:spPr>
        <p:txBody>
          <a:bodyPr>
            <a:normAutofit fontScale="77500" lnSpcReduction="20000"/>
          </a:bodyPr>
          <a:lstStyle/>
          <a:p>
            <a:r>
              <a:rPr lang="it-IT" b="1" dirty="0" smtClean="0"/>
              <a:t>1 miliardo</a:t>
            </a:r>
            <a:r>
              <a:rPr lang="it-IT" dirty="0" smtClean="0"/>
              <a:t> le persone che non ha accesso all’acqua potabile.</a:t>
            </a:r>
          </a:p>
          <a:p>
            <a:r>
              <a:rPr lang="it-IT" b="1" dirty="0" smtClean="0"/>
              <a:t>Dai 3 ai 4 miliardi</a:t>
            </a:r>
            <a:r>
              <a:rPr lang="it-IT" dirty="0" smtClean="0"/>
              <a:t> quelle che non hanno acqua sufficiente e in quantità stabili.</a:t>
            </a:r>
          </a:p>
          <a:p>
            <a:r>
              <a:rPr lang="it-IT" b="1" dirty="0" smtClean="0"/>
              <a:t>2,5 milioni</a:t>
            </a:r>
            <a:r>
              <a:rPr lang="it-IT" dirty="0" smtClean="0"/>
              <a:t> coloro che sono sprovvisti di servizi igienici.</a:t>
            </a:r>
          </a:p>
          <a:p>
            <a:r>
              <a:rPr lang="it-IT" b="1" dirty="0" smtClean="0"/>
              <a:t>8 milioni </a:t>
            </a:r>
            <a:r>
              <a:rPr lang="it-IT" dirty="0" smtClean="0"/>
              <a:t>le persone che muoiono a causa di malattie legate all’insicurezza dell’approvvigionamento d’acqua.</a:t>
            </a:r>
          </a:p>
          <a:p>
            <a:r>
              <a:rPr lang="it-IT" b="1" dirty="0" smtClean="0"/>
              <a:t>425 litri al giorno</a:t>
            </a:r>
            <a:r>
              <a:rPr lang="it-IT" dirty="0" smtClean="0"/>
              <a:t> per ogni abitante degli Stati Uniti ai </a:t>
            </a:r>
            <a:r>
              <a:rPr lang="it-IT" b="1" dirty="0" smtClean="0"/>
              <a:t>10</a:t>
            </a:r>
            <a:r>
              <a:rPr lang="it-IT" dirty="0" smtClean="0"/>
              <a:t> </a:t>
            </a:r>
            <a:r>
              <a:rPr lang="it-IT" b="1" dirty="0" smtClean="0"/>
              <a:t>litri</a:t>
            </a:r>
            <a:r>
              <a:rPr lang="it-IT" dirty="0" smtClean="0"/>
              <a:t> di un abitante del Madagscar.</a:t>
            </a:r>
          </a:p>
          <a:p>
            <a:r>
              <a:rPr lang="it-IT" b="1" dirty="0" smtClean="0"/>
              <a:t>215 litri</a:t>
            </a:r>
            <a:r>
              <a:rPr lang="it-IT" dirty="0" smtClean="0"/>
              <a:t> consumo medio pro capite d’acqua potabile al giorno, in Italia.</a:t>
            </a:r>
          </a:p>
          <a:p>
            <a:r>
              <a:rPr lang="it-IT" b="1" dirty="0" smtClean="0"/>
              <a:t>140 litri </a:t>
            </a:r>
            <a:r>
              <a:rPr lang="it-IT" dirty="0" smtClean="0"/>
              <a:t>riserva idrica di ogni italiano, contro i </a:t>
            </a:r>
            <a:r>
              <a:rPr lang="it-IT" b="1" dirty="0" smtClean="0"/>
              <a:t>2.200 litri</a:t>
            </a:r>
            <a:r>
              <a:rPr lang="it-IT" dirty="0" smtClean="0"/>
              <a:t> di uno statunitense, i</a:t>
            </a:r>
            <a:r>
              <a:rPr lang="it-IT" b="1" dirty="0" smtClean="0"/>
              <a:t> 3.300 litri</a:t>
            </a:r>
            <a:r>
              <a:rPr lang="it-IT" dirty="0" smtClean="0"/>
              <a:t> di un australiano e i </a:t>
            </a:r>
            <a:r>
              <a:rPr lang="it-IT" b="1" dirty="0" smtClean="0"/>
              <a:t>1.100 litri</a:t>
            </a:r>
            <a:r>
              <a:rPr lang="it-IT" dirty="0" smtClean="0"/>
              <a:t> di uno spagnolo.</a:t>
            </a:r>
          </a:p>
          <a:p>
            <a:r>
              <a:rPr lang="it-IT" b="1" dirty="0" smtClean="0"/>
              <a:t>40 litri </a:t>
            </a:r>
            <a:r>
              <a:rPr lang="it-IT" dirty="0" smtClean="0"/>
              <a:t>la quantità minima di acqua al giorno per soddisfare i bisogni vitali.</a:t>
            </a:r>
          </a:p>
          <a:p>
            <a:r>
              <a:rPr lang="it-IT" b="1" dirty="0" smtClean="0"/>
              <a:t>1700 metri cubi </a:t>
            </a:r>
            <a:r>
              <a:rPr lang="it-IT" dirty="0" smtClean="0"/>
              <a:t>l’utilizzo pro capite annuo di acqua negli Stati Uniti (compresi usi agricoli e industriali).</a:t>
            </a:r>
          </a:p>
          <a:p>
            <a:r>
              <a:rPr lang="it-IT" b="1" dirty="0" smtClean="0"/>
              <a:t>250 metri cubi </a:t>
            </a:r>
            <a:r>
              <a:rPr lang="it-IT" dirty="0" smtClean="0"/>
              <a:t>l’utilizzo pro capite annuo di acqua in Africa.</a:t>
            </a:r>
          </a:p>
          <a:p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722344"/>
          </a:xfrm>
        </p:spPr>
        <p:txBody>
          <a:bodyPr>
            <a:normAutofit/>
          </a:bodyPr>
          <a:lstStyle/>
          <a:p>
            <a:r>
              <a:rPr lang="it-IT" sz="3500" dirty="0">
                <a:solidFill>
                  <a:schemeClr val="tx1"/>
                </a:solidFill>
                <a:latin typeface="Arial Rounded MT Bold" pitchFamily="34" charset="0"/>
                <a:cs typeface="Times New Roman" pitchFamily="18" charset="0"/>
              </a:rPr>
              <a:t>Disponibilità di acqua a persona</a:t>
            </a:r>
            <a:r>
              <a:rPr lang="it-IT" sz="35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492896"/>
            <a:ext cx="8229600" cy="223224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400" dirty="0" smtClean="0">
                <a:cs typeface="Times New Roman" pitchFamily="18" charset="0"/>
              </a:rPr>
              <a:t>negli </a:t>
            </a:r>
            <a:r>
              <a:rPr lang="it-IT" sz="2400" dirty="0">
                <a:cs typeface="Times New Roman" pitchFamily="18" charset="0"/>
              </a:rPr>
              <a:t>USA sono 425 litri (di cui il 50% è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400" dirty="0">
                <a:cs typeface="Times New Roman" pitchFamily="18" charset="0"/>
              </a:rPr>
              <a:t>     utilizzato per innaffiare il giardino di casa)</a:t>
            </a:r>
          </a:p>
          <a:p>
            <a:pPr>
              <a:lnSpc>
                <a:spcPct val="90000"/>
              </a:lnSpc>
            </a:pPr>
            <a:r>
              <a:rPr lang="it-IT" sz="2400" dirty="0">
                <a:cs typeface="Times New Roman" pitchFamily="18" charset="0"/>
              </a:rPr>
              <a:t>in Italia 237 litri</a:t>
            </a:r>
          </a:p>
          <a:p>
            <a:pPr>
              <a:lnSpc>
                <a:spcPct val="90000"/>
              </a:lnSpc>
            </a:pPr>
            <a:r>
              <a:rPr lang="it-IT" sz="2400" dirty="0">
                <a:cs typeface="Times New Roman" pitchFamily="18" charset="0"/>
              </a:rPr>
              <a:t>in Francia 150 litri</a:t>
            </a:r>
          </a:p>
          <a:p>
            <a:pPr>
              <a:lnSpc>
                <a:spcPct val="90000"/>
              </a:lnSpc>
            </a:pPr>
            <a:r>
              <a:rPr lang="it-IT" sz="2400" dirty="0">
                <a:cs typeface="Times New Roman" pitchFamily="18" charset="0"/>
              </a:rPr>
              <a:t>in Uganda e Madagascar </a:t>
            </a:r>
            <a:r>
              <a:rPr lang="it-IT" sz="2400" dirty="0" smtClean="0">
                <a:cs typeface="Times New Roman" pitchFamily="18" charset="0"/>
              </a:rPr>
              <a:t> 10 litri</a:t>
            </a:r>
            <a:endParaRPr lang="it-IT" sz="2400" dirty="0"/>
          </a:p>
        </p:txBody>
      </p:sp>
      <p:pic>
        <p:nvPicPr>
          <p:cNvPr id="108548" name="Picture 4" descr="acqua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204864"/>
            <a:ext cx="1859757" cy="22683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CasellaDiTesto 4"/>
          <p:cNvSpPr txBox="1"/>
          <p:nvPr/>
        </p:nvSpPr>
        <p:spPr>
          <a:xfrm>
            <a:off x="395536" y="4653136"/>
            <a:ext cx="8352928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it-IT" sz="2400" dirty="0" smtClean="0">
                <a:cs typeface="Times New Roman" pitchFamily="18" charset="0"/>
              </a:rPr>
              <a:t>Nel secolo scorso l’umanità utilizzava circa 600 km</a:t>
            </a:r>
            <a:r>
              <a:rPr lang="it-IT" sz="2400" baseline="30000" dirty="0" smtClean="0">
                <a:cs typeface="Times New Roman" pitchFamily="18" charset="0"/>
              </a:rPr>
              <a:t>3 </a:t>
            </a:r>
            <a:r>
              <a:rPr lang="it-IT" sz="2400" dirty="0" smtClean="0">
                <a:cs typeface="Times New Roman" pitchFamily="18" charset="0"/>
              </a:rPr>
              <a:t>di acqua, oggi ne utilizza 6000. Questo aumento è dovuto all’aumento della popolazione.</a:t>
            </a:r>
            <a:endParaRPr lang="it-IT" sz="2400" dirty="0"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95536" y="1628800"/>
            <a:ext cx="784887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it-IT" sz="2400" dirty="0" smtClean="0">
                <a:cs typeface="Times New Roman" pitchFamily="18" charset="0"/>
              </a:rPr>
              <a:t>La disponibilità di acqua per ogni persona varia da un paese all’altro ad esempio:</a:t>
            </a:r>
            <a:endParaRPr lang="it-IT" sz="2400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utoUpdateAnimBg="0"/>
      <p:bldP spid="108547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80728"/>
            <a:ext cx="8229600" cy="706437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it-IT" sz="3900" dirty="0">
                <a:solidFill>
                  <a:srgbClr val="FF3300"/>
                </a:solidFill>
                <a:latin typeface="Comic Sans MS" pitchFamily="66" charset="0"/>
              </a:rPr>
              <a:t/>
            </a:r>
            <a:br>
              <a:rPr lang="it-IT" sz="3900" dirty="0">
                <a:solidFill>
                  <a:srgbClr val="FF3300"/>
                </a:solidFill>
                <a:latin typeface="Comic Sans MS" pitchFamily="66" charset="0"/>
              </a:rPr>
            </a:br>
            <a:r>
              <a:rPr lang="it-IT" sz="3900" b="1" dirty="0">
                <a:solidFill>
                  <a:schemeClr val="tx1"/>
                </a:solidFill>
                <a:latin typeface="Arial Rounded MT Bold" pitchFamily="34" charset="0"/>
              </a:rPr>
              <a:t>Ma quanta acqua consumiamo</a:t>
            </a:r>
            <a:r>
              <a:rPr lang="it-IT" sz="3900" b="1" dirty="0" smtClean="0">
                <a:solidFill>
                  <a:schemeClr val="tx1"/>
                </a:solidFill>
                <a:latin typeface="Arial Rounded MT Bold" pitchFamily="34" charset="0"/>
              </a:rPr>
              <a:t>?!</a:t>
            </a:r>
            <a:endParaRPr lang="it-IT" sz="39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Comic Sans MS" pitchFamily="66" charset="0"/>
              </a:rPr>
              <a:t>Lavarsi le mani</a:t>
            </a:r>
          </a:p>
          <a:p>
            <a:pPr>
              <a:lnSpc>
                <a:spcPct val="90000"/>
              </a:lnSpc>
            </a:pPr>
            <a:r>
              <a:rPr lang="it-IT" sz="2400" b="1" dirty="0">
                <a:latin typeface="Comic Sans MS" pitchFamily="66" charset="0"/>
              </a:rPr>
              <a:t>Lavarsi i denti</a:t>
            </a:r>
          </a:p>
          <a:p>
            <a:pPr>
              <a:lnSpc>
                <a:spcPct val="90000"/>
              </a:lnSpc>
            </a:pPr>
            <a:r>
              <a:rPr lang="it-IT" sz="2400" b="1" dirty="0">
                <a:latin typeface="Comic Sans MS" pitchFamily="66" charset="0"/>
              </a:rPr>
              <a:t>Fare la doccia</a:t>
            </a:r>
          </a:p>
          <a:p>
            <a:pPr>
              <a:lnSpc>
                <a:spcPct val="90000"/>
              </a:lnSpc>
            </a:pPr>
            <a:r>
              <a:rPr lang="it-IT" sz="2400" b="1" dirty="0">
                <a:latin typeface="Comic Sans MS" pitchFamily="66" charset="0"/>
              </a:rPr>
              <a:t>Farsi il bagno</a:t>
            </a:r>
          </a:p>
          <a:p>
            <a:pPr>
              <a:lnSpc>
                <a:spcPct val="90000"/>
              </a:lnSpc>
            </a:pPr>
            <a:r>
              <a:rPr lang="it-IT" sz="2400" b="1" dirty="0">
                <a:latin typeface="Comic Sans MS" pitchFamily="66" charset="0"/>
              </a:rPr>
              <a:t>Lavare i piatti a mano</a:t>
            </a:r>
          </a:p>
          <a:p>
            <a:pPr>
              <a:lnSpc>
                <a:spcPct val="90000"/>
              </a:lnSpc>
            </a:pPr>
            <a:r>
              <a:rPr lang="it-IT" sz="2400" b="1" dirty="0">
                <a:latin typeface="Comic Sans MS" pitchFamily="66" charset="0"/>
              </a:rPr>
              <a:t>Lavastoviglie</a:t>
            </a:r>
          </a:p>
          <a:p>
            <a:pPr>
              <a:lnSpc>
                <a:spcPct val="90000"/>
              </a:lnSpc>
            </a:pPr>
            <a:r>
              <a:rPr lang="it-IT" sz="2400" b="1" dirty="0">
                <a:latin typeface="Comic Sans MS" pitchFamily="66" charset="0"/>
              </a:rPr>
              <a:t>Lavatrice</a:t>
            </a:r>
          </a:p>
          <a:p>
            <a:pPr>
              <a:lnSpc>
                <a:spcPct val="90000"/>
              </a:lnSpc>
            </a:pPr>
            <a:r>
              <a:rPr lang="it-IT" sz="2400" b="1" dirty="0">
                <a:latin typeface="Comic Sans MS" pitchFamily="66" charset="0"/>
              </a:rPr>
              <a:t>Perdita di un rubinetto</a:t>
            </a:r>
          </a:p>
          <a:p>
            <a:pPr>
              <a:lnSpc>
                <a:spcPct val="90000"/>
              </a:lnSpc>
            </a:pPr>
            <a:r>
              <a:rPr lang="it-IT" sz="2400" b="1" dirty="0">
                <a:latin typeface="Comic Sans MS" pitchFamily="66" charset="0"/>
              </a:rPr>
              <a:t>Lavare l’auto</a:t>
            </a:r>
          </a:p>
          <a:p>
            <a:pPr>
              <a:lnSpc>
                <a:spcPct val="90000"/>
              </a:lnSpc>
            </a:pPr>
            <a:r>
              <a:rPr lang="it-IT" sz="2400" b="1" dirty="0">
                <a:latin typeface="Comic Sans MS" pitchFamily="66" charset="0"/>
              </a:rPr>
              <a:t>Cucinare</a:t>
            </a:r>
          </a:p>
          <a:p>
            <a:pPr>
              <a:lnSpc>
                <a:spcPct val="90000"/>
              </a:lnSpc>
            </a:pPr>
            <a:r>
              <a:rPr lang="it-IT" sz="2400" b="1" dirty="0">
                <a:latin typeface="Comic Sans MS" pitchFamily="66" charset="0"/>
              </a:rPr>
              <a:t>Scarico del WC</a:t>
            </a:r>
          </a:p>
          <a:p>
            <a:pPr>
              <a:lnSpc>
                <a:spcPct val="90000"/>
              </a:lnSpc>
            </a:pPr>
            <a:endParaRPr lang="it-IT" sz="2400" b="1" dirty="0">
              <a:latin typeface="Comic Sans MS" pitchFamily="66" charset="0"/>
            </a:endParaRP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it-IT" sz="2400" b="1" dirty="0">
                <a:latin typeface="Comic Sans MS" pitchFamily="66" charset="0"/>
                <a:sym typeface="Wingdings" pitchFamily="2" charset="2"/>
              </a:rPr>
              <a:t>1,4 litri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it-IT" sz="2400" b="1" dirty="0">
                <a:latin typeface="Comic Sans MS" pitchFamily="66" charset="0"/>
              </a:rPr>
              <a:t>Dai 2 ai 30 </a:t>
            </a:r>
            <a:r>
              <a:rPr lang="it-IT" sz="2400" b="1" dirty="0" smtClean="0">
                <a:latin typeface="Comic Sans MS" pitchFamily="66" charset="0"/>
              </a:rPr>
              <a:t>litri</a:t>
            </a:r>
            <a:endParaRPr lang="it-IT" sz="10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it-IT" sz="2400" b="1" dirty="0">
                <a:latin typeface="Comic Sans MS" pitchFamily="66" charset="0"/>
              </a:rPr>
              <a:t>Dai 35 ai 90 litri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it-IT" sz="2400" b="1" dirty="0">
                <a:latin typeface="Comic Sans MS" pitchFamily="66" charset="0"/>
              </a:rPr>
              <a:t>Dai 120 ai 160 litri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it-IT" sz="2400" b="1" dirty="0">
                <a:latin typeface="Comic Sans MS" pitchFamily="66" charset="0"/>
              </a:rPr>
              <a:t>20 litri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it-IT" sz="2400" b="1" dirty="0">
                <a:latin typeface="Comic Sans MS" pitchFamily="66" charset="0"/>
              </a:rPr>
              <a:t>40 litri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it-IT" sz="2400" b="1" dirty="0">
                <a:latin typeface="Comic Sans MS" pitchFamily="66" charset="0"/>
              </a:rPr>
              <a:t>Dagli 80 ai 120 litri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it-IT" sz="2400" b="1" dirty="0">
                <a:latin typeface="Comic Sans MS" pitchFamily="66" charset="0"/>
              </a:rPr>
              <a:t>5 litri al giorno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it-IT" sz="2400" b="1" dirty="0">
                <a:latin typeface="Comic Sans MS" pitchFamily="66" charset="0"/>
              </a:rPr>
              <a:t>800 litri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it-IT" sz="2400" b="1" dirty="0">
                <a:latin typeface="Comic Sans MS" pitchFamily="66" charset="0"/>
              </a:rPr>
              <a:t>6 litri al giorno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it-IT" sz="2400" b="1" dirty="0">
                <a:latin typeface="Comic Sans MS" pitchFamily="66" charset="0"/>
              </a:rPr>
              <a:t>Dai 5 ai 20 litri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4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endParaRPr lang="it-IT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1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1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1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1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1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21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218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218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218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218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218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  <p:bldP spid="12186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8229600" cy="782960"/>
          </a:xfrm>
          <a:noFill/>
          <a:ln/>
        </p:spPr>
        <p:txBody>
          <a:bodyPr lIns="90488" tIns="44450" rIns="90488" bIns="44450" anchor="b">
            <a:normAutofit/>
          </a:bodyPr>
          <a:lstStyle/>
          <a:p>
            <a:pPr algn="ctr"/>
            <a:r>
              <a:rPr lang="it-IT" sz="4500" b="1" dirty="0">
                <a:solidFill>
                  <a:schemeClr val="tx1"/>
                </a:solidFill>
                <a:latin typeface="Arial Rounded MT Bold" pitchFamily="34" charset="0"/>
              </a:rPr>
              <a:t>Quanta ne consumiamo?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565400"/>
            <a:ext cx="8229600" cy="1943720"/>
          </a:xfrm>
          <a:noFill/>
          <a:ln/>
        </p:spPr>
        <p:txBody>
          <a:bodyPr lIns="90488" tIns="44450" rIns="90488" bIns="44450"/>
          <a:lstStyle/>
          <a:p>
            <a:r>
              <a:rPr lang="it-IT" dirty="0"/>
              <a:t>mediamente, ogni Italiano consuma ogni giorno 213 litri di acqua (di cui solo 3 per bere)...</a:t>
            </a:r>
          </a:p>
          <a:p>
            <a:pPr>
              <a:buFontTx/>
              <a:buNone/>
            </a:pPr>
            <a:r>
              <a:rPr lang="it-IT" dirty="0"/>
              <a:t>   ...cioè quanto un Africano delle zone desertiche in 6 mesi.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/>
      <p:bldP spid="125955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559</Words>
  <Application>Microsoft Office PowerPoint</Application>
  <PresentationFormat>Presentazione su schermo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Equinozio</vt:lpstr>
      <vt:lpstr>L’ ACQUA IN CIFRE</vt:lpstr>
      <vt:lpstr>Acqua, risorsa limitata</vt:lpstr>
      <vt:lpstr>La mancanza di acqua comporta:</vt:lpstr>
      <vt:lpstr>Acqua nell’uso domestico</vt:lpstr>
      <vt:lpstr>Tabelle illustrative  dell’utilizzo dell’acqua in altri settori</vt:lpstr>
      <vt:lpstr>Acqua nel mondo, in cifre:</vt:lpstr>
      <vt:lpstr>Disponibilità di acqua a persona </vt:lpstr>
      <vt:lpstr>  Ma quanta acqua consumiamo?!</vt:lpstr>
      <vt:lpstr>Quanta ne consumiamo?</vt:lpstr>
      <vt:lpstr>Quanta acqua sprechiamo?</vt:lpstr>
      <vt:lpstr>I FONDI EUROPEI PER L’ECONOMIA CIRCOLARE</vt:lpstr>
      <vt:lpstr>SME Instrument</vt:lpstr>
      <vt:lpstr>Programma LIFE</vt:lpstr>
      <vt:lpstr>Grazie per la visione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Dora</dc:creator>
  <cp:lastModifiedBy>Lou</cp:lastModifiedBy>
  <cp:revision>44</cp:revision>
  <dcterms:created xsi:type="dcterms:W3CDTF">2017-02-20T09:00:15Z</dcterms:created>
  <dcterms:modified xsi:type="dcterms:W3CDTF">2017-08-01T10:31:41Z</dcterms:modified>
</cp:coreProperties>
</file>