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360" y="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a:t>Fare clic per modificare lo stile del titolo</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a:t>Fare clic per modificare lo stile del titolo</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8/1/2017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8/1/2017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8/1/2017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58" name="Testo titolo"/>
          <p:cNvSpPr>
            <a:spLocks noGrp="1"/>
          </p:cNvSpPr>
          <p:nvPr>
            <p:ph type="title"/>
          </p:nvPr>
        </p:nvSpPr>
        <p:spPr>
          <a:prstGeom prst="rect">
            <a:avLst/>
          </a:prstGeom>
        </p:spPr>
        <p:txBody>
          <a:bodyPr/>
          <a:lstStyle/>
          <a:p>
            <a:r>
              <a:t>Testo titolo</a:t>
            </a:r>
          </a:p>
        </p:txBody>
      </p:sp>
      <p:sp>
        <p:nvSpPr>
          <p:cNvPr id="59" name="Corpo livello uno…"/>
          <p:cNvSpPr>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60" name="Numero diapositiva"/>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Foto - 3 per pagina">
    <p:spTree>
      <p:nvGrpSpPr>
        <p:cNvPr id="1" name=""/>
        <p:cNvGrpSpPr/>
        <p:nvPr/>
      </p:nvGrpSpPr>
      <p:grpSpPr>
        <a:xfrm>
          <a:off x="0" y="0"/>
          <a:ext cx="0" cy="0"/>
          <a:chOff x="0" y="0"/>
          <a:chExt cx="0" cy="0"/>
        </a:xfrm>
      </p:grpSpPr>
      <p:sp>
        <p:nvSpPr>
          <p:cNvPr id="85" name="Immagine"/>
          <p:cNvSpPr>
            <a:spLocks noGrp="1"/>
          </p:cNvSpPr>
          <p:nvPr>
            <p:ph type="pic" sz="quarter" idx="13"/>
          </p:nvPr>
        </p:nvSpPr>
        <p:spPr>
          <a:xfrm>
            <a:off x="6238875" y="339328"/>
            <a:ext cx="5607844" cy="2750344"/>
          </a:xfrm>
          <a:prstGeom prst="rect">
            <a:avLst/>
          </a:prstGeom>
          <a:ln w="9525">
            <a:round/>
          </a:ln>
        </p:spPr>
        <p:txBody>
          <a:bodyPr lIns="76534" tIns="38267" rIns="76534" bIns="38267" anchor="t">
            <a:noAutofit/>
          </a:bodyPr>
          <a:lstStyle/>
          <a:p>
            <a:endParaRPr/>
          </a:p>
        </p:txBody>
      </p:sp>
      <p:sp>
        <p:nvSpPr>
          <p:cNvPr id="86" name="Immagine"/>
          <p:cNvSpPr>
            <a:spLocks noGrp="1"/>
          </p:cNvSpPr>
          <p:nvPr>
            <p:ph type="pic" sz="half" idx="14"/>
          </p:nvPr>
        </p:nvSpPr>
        <p:spPr>
          <a:xfrm>
            <a:off x="6238875" y="3286125"/>
            <a:ext cx="5607844" cy="3232547"/>
          </a:xfrm>
          <a:prstGeom prst="rect">
            <a:avLst/>
          </a:prstGeom>
          <a:ln w="9525">
            <a:round/>
          </a:ln>
        </p:spPr>
        <p:txBody>
          <a:bodyPr lIns="76534" tIns="38267" rIns="76534" bIns="38267" anchor="t">
            <a:noAutofit/>
          </a:bodyPr>
          <a:lstStyle/>
          <a:p>
            <a:endParaRPr/>
          </a:p>
        </p:txBody>
      </p:sp>
      <p:sp>
        <p:nvSpPr>
          <p:cNvPr id="87" name="Immagine"/>
          <p:cNvSpPr>
            <a:spLocks noGrp="1"/>
          </p:cNvSpPr>
          <p:nvPr>
            <p:ph type="pic" idx="15"/>
          </p:nvPr>
        </p:nvSpPr>
        <p:spPr>
          <a:xfrm>
            <a:off x="381000" y="339328"/>
            <a:ext cx="5607844" cy="6179344"/>
          </a:xfrm>
          <a:prstGeom prst="rect">
            <a:avLst/>
          </a:prstGeom>
          <a:ln w="9525">
            <a:round/>
          </a:ln>
        </p:spPr>
        <p:txBody>
          <a:bodyPr lIns="76534" tIns="38267" rIns="76534" bIns="38267" anchor="t">
            <a:noAutofit/>
          </a:bodyPr>
          <a:lstStyle/>
          <a:p>
            <a:endParaRPr/>
          </a:p>
        </p:txBody>
      </p:sp>
      <p:sp>
        <p:nvSpPr>
          <p:cNvPr id="88" name="Numero diapositiva"/>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7" name="Immagine"/>
          <p:cNvSpPr>
            <a:spLocks noGrp="1"/>
          </p:cNvSpPr>
          <p:nvPr>
            <p:ph type="pic" sz="half" idx="13"/>
          </p:nvPr>
        </p:nvSpPr>
        <p:spPr>
          <a:xfrm>
            <a:off x="6346031" y="1830586"/>
            <a:ext cx="4976813" cy="4196953"/>
          </a:xfrm>
          <a:prstGeom prst="rect">
            <a:avLst/>
          </a:prstGeom>
          <a:ln w="9525">
            <a:round/>
          </a:ln>
        </p:spPr>
        <p:txBody>
          <a:bodyPr lIns="76534" tIns="38267" rIns="76534" bIns="38267" anchor="t">
            <a:noAutofit/>
          </a:bodyPr>
          <a:lstStyle/>
          <a:p>
            <a:endParaRPr/>
          </a:p>
        </p:txBody>
      </p:sp>
      <p:sp>
        <p:nvSpPr>
          <p:cNvPr id="68" name="Testo titolo"/>
          <p:cNvSpPr>
            <a:spLocks noGrp="1"/>
          </p:cNvSpPr>
          <p:nvPr>
            <p:ph type="title"/>
          </p:nvPr>
        </p:nvSpPr>
        <p:spPr>
          <a:prstGeom prst="rect">
            <a:avLst/>
          </a:prstGeom>
        </p:spPr>
        <p:txBody>
          <a:bodyPr/>
          <a:lstStyle/>
          <a:p>
            <a:r>
              <a:t>Testo titolo</a:t>
            </a:r>
          </a:p>
        </p:txBody>
      </p:sp>
      <p:sp>
        <p:nvSpPr>
          <p:cNvPr id="69" name="Corpo livello uno…"/>
          <p:cNvSpPr>
            <a:spLocks noGrp="1"/>
          </p:cNvSpPr>
          <p:nvPr>
            <p:ph type="body" sz="half" idx="1"/>
          </p:nvPr>
        </p:nvSpPr>
        <p:spPr>
          <a:xfrm>
            <a:off x="845344" y="1830586"/>
            <a:ext cx="5000625" cy="4196953"/>
          </a:xfrm>
          <a:prstGeom prst="rect">
            <a:avLst/>
          </a:prstGeom>
        </p:spPr>
        <p:txBody>
          <a:bodyPr/>
          <a:lstStyle>
            <a:lvl1pPr marL="329527" indent="-329527">
              <a:lnSpc>
                <a:spcPct val="90000"/>
              </a:lnSpc>
              <a:spcBef>
                <a:spcPts val="2344"/>
              </a:spcBef>
              <a:defRPr sz="2700"/>
            </a:lvl1pPr>
            <a:lvl2pPr marL="659054" indent="-329527">
              <a:lnSpc>
                <a:spcPct val="90000"/>
              </a:lnSpc>
              <a:spcBef>
                <a:spcPts val="2344"/>
              </a:spcBef>
              <a:defRPr sz="2700"/>
            </a:lvl2pPr>
            <a:lvl3pPr marL="988581" indent="-329527">
              <a:lnSpc>
                <a:spcPct val="90000"/>
              </a:lnSpc>
              <a:spcBef>
                <a:spcPts val="2344"/>
              </a:spcBef>
              <a:defRPr sz="2700"/>
            </a:lvl3pPr>
            <a:lvl4pPr marL="1318108" indent="-329527">
              <a:lnSpc>
                <a:spcPct val="90000"/>
              </a:lnSpc>
              <a:spcBef>
                <a:spcPts val="2344"/>
              </a:spcBef>
              <a:defRPr sz="2700"/>
            </a:lvl4pPr>
            <a:lvl5pPr marL="1647635" indent="-329527">
              <a:lnSpc>
                <a:spcPct val="90000"/>
              </a:lnSpc>
              <a:spcBef>
                <a:spcPts val="2344"/>
              </a:spcBef>
              <a:defRPr sz="2700"/>
            </a:lvl5pPr>
          </a:lstStyle>
          <a:p>
            <a:r>
              <a:t>Corpo livello uno</a:t>
            </a:r>
          </a:p>
          <a:p>
            <a:pPr lvl="1"/>
            <a:r>
              <a:t>Corpo livello due</a:t>
            </a:r>
          </a:p>
          <a:p>
            <a:pPr lvl="2"/>
            <a:r>
              <a:t>Corpo livello tre</a:t>
            </a:r>
          </a:p>
          <a:p>
            <a:pPr lvl="3"/>
            <a:r>
              <a:t>Corpo livello quattro</a:t>
            </a:r>
          </a:p>
          <a:p>
            <a:pPr lvl="4"/>
            <a:r>
              <a:t>Corpo livello cinque</a:t>
            </a:r>
          </a:p>
        </p:txBody>
      </p:sp>
      <p:sp>
        <p:nvSpPr>
          <p:cNvPr id="70" name="Numero diapositiva"/>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a:t>Fare clic per modificare lo stile del titolo</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8/1/2017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a:t>Fare clic per modificare lo stile del titolo</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8/1/2017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8/1/2017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8/1/2017</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 id="2147483665" r:id="rId17"/>
    <p:sldLayoutId id="2147483666" r:id="rId18"/>
    <p:sldLayoutId id="2147483667"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p:cNvSpPr>
            <a:spLocks noGrp="1"/>
          </p:cNvSpPr>
          <p:nvPr>
            <p:ph type="title"/>
          </p:nvPr>
        </p:nvSpPr>
        <p:spPr>
          <a:xfrm>
            <a:off x="2211924" y="1412386"/>
            <a:ext cx="8911687" cy="1280890"/>
          </a:xfrm>
        </p:spPr>
        <p:txBody>
          <a:bodyPr>
            <a:normAutofit/>
          </a:bodyPr>
          <a:lstStyle/>
          <a:p>
            <a:r>
              <a:rPr lang="it-IT" sz="5400" b="1">
                <a:solidFill>
                  <a:srgbClr val="C00000"/>
                </a:solidFill>
              </a:rPr>
              <a:t>NON CORRERE IL RISCHIO </a:t>
            </a:r>
          </a:p>
        </p:txBody>
      </p:sp>
      <p:pic>
        <p:nvPicPr>
          <p:cNvPr id="12" name="Immagine 12"/>
          <p:cNvPicPr>
            <a:picLocks noChangeAspect="1"/>
          </p:cNvPicPr>
          <p:nvPr/>
        </p:nvPicPr>
        <p:blipFill>
          <a:blip r:embed="rId2"/>
          <a:stretch>
            <a:fillRect/>
          </a:stretch>
        </p:blipFill>
        <p:spPr>
          <a:xfrm>
            <a:off x="5515797" y="2548595"/>
            <a:ext cx="4758066" cy="2103714"/>
          </a:xfrm>
          <a:prstGeom prst="rect">
            <a:avLst/>
          </a:prstGeom>
        </p:spPr>
      </p:pic>
      <p:pic>
        <p:nvPicPr>
          <p:cNvPr id="18" name="Immagine 18"/>
          <p:cNvPicPr>
            <a:picLocks noChangeAspect="1"/>
          </p:cNvPicPr>
          <p:nvPr/>
        </p:nvPicPr>
        <p:blipFill>
          <a:blip r:embed="rId3"/>
          <a:stretch>
            <a:fillRect/>
          </a:stretch>
        </p:blipFill>
        <p:spPr>
          <a:xfrm>
            <a:off x="3228153" y="3600452"/>
            <a:ext cx="2287644" cy="2614450"/>
          </a:xfrm>
          <a:prstGeom prst="rect">
            <a:avLst/>
          </a:prstGeom>
        </p:spPr>
      </p:pic>
    </p:spTree>
    <p:extLst>
      <p:ext uri="{BB962C8B-B14F-4D97-AF65-F5344CB8AC3E}">
        <p14:creationId xmlns:p14="http://schemas.microsoft.com/office/powerpoint/2010/main" val="283232181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23392" y="514127"/>
            <a:ext cx="10849205" cy="1077218"/>
          </a:xfrm>
          <a:prstGeom prst="rect">
            <a:avLst/>
          </a:prstGeom>
          <a:noFill/>
        </p:spPr>
        <p:txBody>
          <a:bodyPr wrap="square" rtlCol="0">
            <a:spAutoFit/>
          </a:bodyPr>
          <a:lstStyle/>
          <a:p>
            <a:pPr algn="ctr"/>
            <a:r>
              <a:rPr lang="it-IT" sz="3200" b="1" dirty="0">
                <a:effectLst>
                  <a:outerShdw blurRad="38100" dist="38100" dir="2700000" algn="tl">
                    <a:srgbClr val="000000">
                      <a:alpha val="43137"/>
                    </a:srgbClr>
                  </a:outerShdw>
                </a:effectLst>
                <a:latin typeface="Bookman Old Style" pitchFamily="18" charset="0"/>
              </a:rPr>
              <a:t> </a:t>
            </a:r>
            <a:r>
              <a:rPr lang="it-IT" sz="3200" dirty="0">
                <a:effectLst>
                  <a:outerShdw blurRad="38100" dist="38100" dir="2700000" algn="tl">
                    <a:srgbClr val="000000">
                      <a:alpha val="43137"/>
                    </a:srgbClr>
                  </a:outerShdw>
                </a:effectLst>
                <a:latin typeface="+mj-lt"/>
              </a:rPr>
              <a:t>Il terremoto del 26 luglio 1805</a:t>
            </a:r>
          </a:p>
          <a:p>
            <a:pPr algn="ctr"/>
            <a:r>
              <a:rPr lang="it-IT" sz="3200" dirty="0">
                <a:effectLst>
                  <a:outerShdw blurRad="38100" dist="38100" dir="2700000" algn="tl">
                    <a:srgbClr val="000000">
                      <a:alpha val="43137"/>
                    </a:srgbClr>
                  </a:outerShdw>
                </a:effectLst>
                <a:latin typeface="+mj-lt"/>
              </a:rPr>
              <a:t>Matese</a:t>
            </a:r>
          </a:p>
        </p:txBody>
      </p:sp>
      <p:sp>
        <p:nvSpPr>
          <p:cNvPr id="5" name="CasellaDiTesto 4"/>
          <p:cNvSpPr txBox="1"/>
          <p:nvPr/>
        </p:nvSpPr>
        <p:spPr>
          <a:xfrm>
            <a:off x="623392" y="1700808"/>
            <a:ext cx="10849205" cy="132343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000" dirty="0">
                <a:effectLst>
                  <a:outerShdw blurRad="38100" dist="38100" dir="2700000" algn="tl">
                    <a:srgbClr val="000000">
                      <a:alpha val="43137"/>
                    </a:srgbClr>
                  </a:outerShdw>
                </a:effectLst>
              </a:rPr>
              <a:t>Colpì gran parte dell’Italia centro-meridionale, in particolare in Molise con epicentro localizzato nella zona del Matese. Il numero delle vittime si aggira intorno alle 5000 persone. Semidistrutte Isernia e Campobasso, dove crollarono numerose chiese ed edifici. </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531" y="3332024"/>
            <a:ext cx="8352928" cy="31323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584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276097" y="510043"/>
            <a:ext cx="8880987" cy="954107"/>
          </a:xfrm>
          <a:prstGeom prst="rect">
            <a:avLst/>
          </a:prstGeom>
          <a:noFill/>
        </p:spPr>
        <p:txBody>
          <a:bodyPr wrap="square" rtlCol="0">
            <a:spAutoFit/>
          </a:bodyPr>
          <a:lstStyle/>
          <a:p>
            <a:pPr algn="ctr"/>
            <a:r>
              <a:rPr lang="it-IT" sz="2800" dirty="0">
                <a:effectLst>
                  <a:outerShdw blurRad="38100" dist="38100" dir="2700000" algn="tl">
                    <a:srgbClr val="000000">
                      <a:alpha val="43137"/>
                    </a:srgbClr>
                  </a:outerShdw>
                </a:effectLst>
                <a:latin typeface="+mj-lt"/>
              </a:rPr>
              <a:t>Terremoto del 31 Ottobre 2002</a:t>
            </a:r>
          </a:p>
          <a:p>
            <a:pPr algn="ctr"/>
            <a:r>
              <a:rPr lang="it-IT" sz="2800" dirty="0">
                <a:effectLst>
                  <a:outerShdw blurRad="38100" dist="38100" dir="2700000" algn="tl">
                    <a:srgbClr val="000000">
                      <a:alpha val="43137"/>
                    </a:srgbClr>
                  </a:outerShdw>
                </a:effectLst>
                <a:latin typeface="+mj-lt"/>
              </a:rPr>
              <a:t>San Giuliano di Puglia</a:t>
            </a:r>
          </a:p>
        </p:txBody>
      </p:sp>
      <p:sp>
        <p:nvSpPr>
          <p:cNvPr id="6" name="CasellaDiTesto 5"/>
          <p:cNvSpPr txBox="1"/>
          <p:nvPr/>
        </p:nvSpPr>
        <p:spPr>
          <a:xfrm>
            <a:off x="335360" y="1700809"/>
            <a:ext cx="11521280" cy="10156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000" dirty="0">
                <a:effectLst>
                  <a:outerShdw blurRad="50800" dist="38100" dir="16200000" rotWithShape="0">
                    <a:prstClr val="black">
                      <a:alpha val="40000"/>
                    </a:prstClr>
                  </a:outerShdw>
                </a:effectLst>
              </a:rPr>
              <a:t>Il terremoto, di magnitudo Mw5.7, si verificò con l’epicentro nei pressi di Bonefro; noto per la tragedia della scuola Francesco </a:t>
            </a:r>
            <a:r>
              <a:rPr lang="it-IT" sz="2000" dirty="0" err="1">
                <a:effectLst>
                  <a:outerShdw blurRad="50800" dist="38100" dir="16200000" rotWithShape="0">
                    <a:prstClr val="black">
                      <a:alpha val="40000"/>
                    </a:prstClr>
                  </a:outerShdw>
                </a:effectLst>
              </a:rPr>
              <a:t>Jovine</a:t>
            </a:r>
            <a:r>
              <a:rPr lang="it-IT" sz="2000" dirty="0">
                <a:effectLst>
                  <a:outerShdw blurRad="50800" dist="38100" dir="16200000" rotWithShape="0">
                    <a:prstClr val="black">
                      <a:alpha val="40000"/>
                    </a:prstClr>
                  </a:outerShdw>
                </a:effectLst>
              </a:rPr>
              <a:t>, dove persero la vita 27 bambini ed un insegnante. La scossa era stata preceduta da 3 terremoti di magnitudo minore.</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82" y="3237334"/>
            <a:ext cx="5189209" cy="2592288"/>
          </a:xfrm>
          <a:prstGeom prst="rect">
            <a:avLst/>
          </a:prstGeom>
          <a:ln>
            <a:noFill/>
          </a:ln>
          <a:effectLst>
            <a:outerShdw blurRad="292100" dist="139700" dir="2700000" algn="tl" rotWithShape="0">
              <a:srgbClr val="333333">
                <a:alpha val="65000"/>
              </a:srgbClr>
            </a:outerShdw>
          </a:effectLst>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212976"/>
            <a:ext cx="5568619" cy="2613920"/>
          </a:xfrm>
          <a:prstGeom prst="rect">
            <a:avLst/>
          </a:prstGeom>
        </p:spPr>
      </p:pic>
    </p:spTree>
    <p:extLst>
      <p:ext uri="{BB962C8B-B14F-4D97-AF65-F5344CB8AC3E}">
        <p14:creationId xmlns:p14="http://schemas.microsoft.com/office/powerpoint/2010/main" val="192002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Rischio idrogeologico"/>
          <p:cNvSpPr>
            <a:spLocks noGrp="1"/>
          </p:cNvSpPr>
          <p:nvPr>
            <p:ph type="ctrTitle"/>
          </p:nvPr>
        </p:nvSpPr>
        <p:spPr>
          <a:prstGeom prst="rect">
            <a:avLst/>
          </a:prstGeom>
        </p:spPr>
        <p:txBody>
          <a:bodyPr anchor="ctr"/>
          <a:lstStyle>
            <a:lvl1pPr algn="ctr"/>
          </a:lstStyle>
          <a:p>
            <a:r>
              <a:t>      Rischio idrogeologico </a:t>
            </a:r>
          </a:p>
        </p:txBody>
      </p:sp>
      <p:sp>
        <p:nvSpPr>
          <p:cNvPr id="122" name="Le alluvioni"/>
          <p:cNvSpPr>
            <a:spLocks noGrp="1"/>
          </p:cNvSpPr>
          <p:nvPr>
            <p:ph type="subTitle" sz="quarter" idx="1"/>
          </p:nvPr>
        </p:nvSpPr>
        <p:spPr>
          <a:prstGeom prst="rect">
            <a:avLst/>
          </a:prstGeom>
        </p:spPr>
        <p:txBody>
          <a:bodyPr anchor="ctr"/>
          <a:lstStyle/>
          <a:p>
            <a:r>
              <a:t>                        Le alluvioni </a:t>
            </a:r>
          </a:p>
        </p:txBody>
      </p:sp>
      <p:sp>
        <p:nvSpPr>
          <p:cNvPr id="123" name="Lama laggante"/>
          <p:cNvSpPr/>
          <p:nvPr/>
        </p:nvSpPr>
        <p:spPr>
          <a:xfrm>
            <a:off x="11705653" y="6346642"/>
            <a:ext cx="502986" cy="547535"/>
          </a:xfrm>
          <a:prstGeom prst="rect">
            <a:avLst/>
          </a:prstGeom>
          <a:ln w="12700">
            <a:miter lim="400000"/>
          </a:ln>
          <a:extLst>
            <a:ext uri="{C572A759-6A51-4108-AA02-DFA0A04FC94B}">
              <ma14:wrappingTextBoxFlag xmlns="" xmlns:ma14="http://schemas.microsoft.com/office/mac/drawingml/2011/main" val="1"/>
            </a:ext>
          </a:extLst>
        </p:spPr>
        <p:txBody>
          <a:bodyPr lIns="42520" tIns="42520" rIns="42520" bIns="42520" anchor="ctr">
            <a:spAutoFit/>
          </a:bodyPr>
          <a:lstStyle>
            <a:lvl1pPr algn="l">
              <a:defRPr sz="1000"/>
            </a:lvl1pPr>
          </a:lstStyle>
          <a:p>
            <a:r>
              <a:t>Lama laggante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2" fill="hold" grpId="0" nodeType="clickEffect">
                                  <p:stCondLst>
                                    <p:cond delay="0"/>
                                  </p:stCondLst>
                                  <p:iterate>
                                    <p:tmAbs val="0"/>
                                  </p:iterate>
                                  <p:childTnLst>
                                    <p:set>
                                      <p:cBhvr>
                                        <p:cTn id="6" fill="hold"/>
                                        <p:tgtEl>
                                          <p:spTgt spid="123"/>
                                        </p:tgtEl>
                                        <p:attrNameLst>
                                          <p:attrName>style.visibility</p:attrName>
                                        </p:attrNameLst>
                                      </p:cBhvr>
                                      <p:to>
                                        <p:strVal val="visible"/>
                                      </p:to>
                                    </p:set>
                                    <p:anim calcmode="lin" valueType="num">
                                      <p:cBhvr>
                                        <p:cTn id="7" dur="1000" fill="hold"/>
                                        <p:tgtEl>
                                          <p:spTgt spid="123"/>
                                        </p:tgtEl>
                                        <p:attrNameLst>
                                          <p:attrName>ppt_w</p:attrName>
                                        </p:attrNameLst>
                                      </p:cBhvr>
                                      <p:tavLst>
                                        <p:tav tm="0">
                                          <p:val>
                                            <p:fltVal val="0"/>
                                          </p:val>
                                        </p:tav>
                                        <p:tav tm="100000">
                                          <p:val>
                                            <p:strVal val="#ppt_w"/>
                                          </p:val>
                                        </p:tav>
                                      </p:tavLst>
                                    </p:anim>
                                    <p:anim calcmode="lin" valueType="num">
                                      <p:cBhvr>
                                        <p:cTn id="8" dur="1000" fill="hold"/>
                                        <p:tgtEl>
                                          <p:spTgt spid="123"/>
                                        </p:tgtEl>
                                        <p:attrNameLst>
                                          <p:attrName>ppt_h</p:attrName>
                                        </p:attrNameLst>
                                      </p:cBhvr>
                                      <p:tavLst>
                                        <p:tav tm="0">
                                          <p:val>
                                            <p:fltVal val="0"/>
                                          </p:val>
                                        </p:tav>
                                        <p:tav tm="100000">
                                          <p:val>
                                            <p:strVal val="#ppt_h"/>
                                          </p:val>
                                        </p:tav>
                                      </p:tavLst>
                                    </p:anim>
                                    <p:anim calcmode="lin" valueType="num">
                                      <p:cBhvr>
                                        <p:cTn id="9" dur="1000" fill="hold"/>
                                        <p:tgtEl>
                                          <p:spTgt spid="12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Alluvioni"/>
          <p:cNvSpPr>
            <a:spLocks noGrp="1"/>
          </p:cNvSpPr>
          <p:nvPr>
            <p:ph type="title"/>
          </p:nvPr>
        </p:nvSpPr>
        <p:spPr>
          <a:xfrm>
            <a:off x="456647" y="293051"/>
            <a:ext cx="10501313" cy="1205509"/>
          </a:xfrm>
          <a:prstGeom prst="rect">
            <a:avLst/>
          </a:prstGeom>
        </p:spPr>
        <p:txBody>
          <a:bodyPr anchor="ctr"/>
          <a:lstStyle>
            <a:lvl1pPr algn="ctr"/>
          </a:lstStyle>
          <a:p>
            <a:r>
              <a:t>Alluvioni</a:t>
            </a:r>
          </a:p>
        </p:txBody>
      </p:sp>
      <p:sp>
        <p:nvSpPr>
          <p:cNvPr id="126" name="La parola alluvione viene usata per indicare un evento di accumulo di materiale fluviale in seguito a un'esondazione.…"/>
          <p:cNvSpPr>
            <a:spLocks noGrp="1"/>
          </p:cNvSpPr>
          <p:nvPr>
            <p:ph type="body" idx="1"/>
          </p:nvPr>
        </p:nvSpPr>
        <p:spPr>
          <a:xfrm>
            <a:off x="845344" y="2214168"/>
            <a:ext cx="10501313" cy="4196954"/>
          </a:xfrm>
          <a:prstGeom prst="rect">
            <a:avLst/>
          </a:prstGeom>
        </p:spPr>
        <p:txBody>
          <a:bodyPr>
            <a:normAutofit fontScale="92500" lnSpcReduction="20000"/>
          </a:bodyPr>
          <a:lstStyle/>
          <a:p>
            <a:pPr marL="353444" indent="-353444" defTabSz="464527">
              <a:spcBef>
                <a:spcPts val="2511"/>
              </a:spcBef>
              <a:defRPr sz="3420">
                <a:effectLst>
                  <a:outerShdw blurRad="24130" dist="24130" dir="5520000" rotWithShape="0">
                    <a:srgbClr val="FFFFFF">
                      <a:alpha val="71999"/>
                    </a:srgbClr>
                  </a:outerShdw>
                </a:effectLst>
              </a:defRPr>
            </a:pPr>
            <a:r>
              <a:t>La parola alluvione viene usata per indicare un evento di accumulo di materiale fluviale in seguito a un'esondazione. </a:t>
            </a:r>
          </a:p>
          <a:p>
            <a:pPr marL="353444" indent="-353444" defTabSz="464527">
              <a:spcBef>
                <a:spcPts val="2511"/>
              </a:spcBef>
              <a:defRPr sz="3420">
                <a:effectLst>
                  <a:outerShdw blurRad="24130" dist="24130" dir="5520000" rotWithShape="0">
                    <a:srgbClr val="FFFFFF">
                      <a:alpha val="71999"/>
                    </a:srgbClr>
                  </a:outerShdw>
                </a:effectLst>
              </a:defRPr>
            </a:pPr>
            <a:r>
              <a:t>L'alluvione può essere un evento catastrofico, causato da condizioni atmosferiche avverse che provocano piogge torrenziali per giorni o settimane. Per questo motivo, fa parte delle calamità naturali e per il suo impatto devastante sulle vite e sul territorio su cui si abbatte.</a:t>
            </a:r>
          </a:p>
        </p:txBody>
      </p:sp>
      <p:pic>
        <p:nvPicPr>
          <p:cNvPr id="127" name="57BBCE12-0962-4F55-A967-7A701DE95D57-L0-001.jpeg" descr="57BBCE12-0962-4F55-A967-7A701DE95D57-L0-001.jpeg"/>
          <p:cNvPicPr>
            <a:picLocks noChangeAspect="1"/>
          </p:cNvPicPr>
          <p:nvPr/>
        </p:nvPicPr>
        <p:blipFill>
          <a:blip r:embed="rId2">
            <a:extLst/>
          </a:blip>
          <a:stretch>
            <a:fillRect/>
          </a:stretch>
        </p:blipFill>
        <p:spPr>
          <a:xfrm>
            <a:off x="7818871" y="301811"/>
            <a:ext cx="3967724" cy="1999733"/>
          </a:xfrm>
          <a:prstGeom prst="rect">
            <a:avLst/>
          </a:prstGeom>
          <a:ln w="12700">
            <a:miter lim="400000"/>
          </a:ln>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advClick="1" p14:dur="1500">
        <p15:prstTrans prst="fallOver"/>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B5CE357D-131E-4639-A9C4-8A7C9E3A1971-L0-001.gif" descr="B5CE357D-131E-4639-A9C4-8A7C9E3A1971-L0-001.gif"/>
          <p:cNvPicPr>
            <a:picLocks/>
          </p:cNvPicPr>
          <p:nvPr/>
        </p:nvPicPr>
        <p:blipFill>
          <a:blip r:embed="rId2">
            <a:extLst/>
          </a:blip>
          <a:stretch>
            <a:fillRect/>
          </a:stretch>
        </p:blipFill>
        <p:spPr>
          <a:xfrm>
            <a:off x="259459" y="693121"/>
            <a:ext cx="11673083" cy="5471758"/>
          </a:xfrm>
          <a:prstGeom prst="rect">
            <a:avLst/>
          </a:prstGeom>
          <a:ln w="12700">
            <a:miter lim="400000"/>
          </a:ln>
        </p:spPr>
      </p:pic>
      <p:sp>
        <p:nvSpPr>
          <p:cNvPr id="130" name="A gif of a flood"/>
          <p:cNvSpPr/>
          <p:nvPr/>
        </p:nvSpPr>
        <p:spPr>
          <a:xfrm>
            <a:off x="308772" y="174118"/>
            <a:ext cx="11168162" cy="362869"/>
          </a:xfrm>
          <a:prstGeom prst="rect">
            <a:avLst/>
          </a:prstGeom>
          <a:ln w="12700">
            <a:miter lim="400000"/>
          </a:ln>
          <a:extLst>
            <a:ext uri="{C572A759-6A51-4108-AA02-DFA0A04FC94B}">
              <ma14:wrappingTextBoxFlag xmlns="" xmlns:ma14="http://schemas.microsoft.com/office/mac/drawingml/2011/main" val="1"/>
            </a:ext>
          </a:extLst>
        </p:spPr>
        <p:txBody>
          <a:bodyPr lIns="42520" tIns="42520" rIns="42520" bIns="42520" anchor="ctr">
            <a:spAutoFit/>
          </a:bodyPr>
          <a:lstStyle/>
          <a:p>
            <a:r>
              <a:t>A gif of a flood  </a:t>
            </a:r>
          </a:p>
        </p:txBody>
      </p:sp>
    </p:spTree>
  </p:cSld>
  <p:clrMapOvr>
    <a:masterClrMapping/>
  </p:clrMapOvr>
  <mc:AlternateContent xmlns:mc="http://schemas.openxmlformats.org/markup-compatibility/2006" xmlns:p14="http://schemas.microsoft.com/office/powerpoint/2010/main">
    <mc:Choice Requires="p14">
      <p:transition spd="slow" p14:dur="2500">
        <p:cover dir="d"/>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Le cause delle alluvioni"/>
          <p:cNvSpPr>
            <a:spLocks noGrp="1"/>
          </p:cNvSpPr>
          <p:nvPr>
            <p:ph type="title"/>
          </p:nvPr>
        </p:nvSpPr>
        <p:spPr>
          <a:prstGeom prst="rect">
            <a:avLst/>
          </a:prstGeom>
        </p:spPr>
        <p:txBody>
          <a:bodyPr/>
          <a:lstStyle/>
          <a:p>
            <a:r>
              <a:t>Le cause delle alluvioni</a:t>
            </a:r>
          </a:p>
        </p:txBody>
      </p:sp>
      <p:sp>
        <p:nvSpPr>
          <p:cNvPr id="133" name="Le cause principali delle alluvioni sono:…"/>
          <p:cNvSpPr>
            <a:spLocks noGrp="1"/>
          </p:cNvSpPr>
          <p:nvPr>
            <p:ph type="body" sz="half" idx="1"/>
          </p:nvPr>
        </p:nvSpPr>
        <p:spPr>
          <a:xfrm>
            <a:off x="333900" y="1247540"/>
            <a:ext cx="6082440" cy="5363045"/>
          </a:xfrm>
          <a:prstGeom prst="rect">
            <a:avLst/>
          </a:prstGeom>
        </p:spPr>
        <p:txBody>
          <a:bodyPr>
            <a:normAutofit fontScale="85000" lnSpcReduction="10000"/>
          </a:bodyPr>
          <a:lstStyle/>
          <a:p>
            <a:pPr marL="364605" indent="-364605" defTabSz="479196">
              <a:spcBef>
                <a:spcPts val="2595"/>
              </a:spcBef>
              <a:defRPr sz="3528">
                <a:effectLst>
                  <a:outerShdw blurRad="24892" dist="24892" dir="5520000" rotWithShape="0">
                    <a:srgbClr val="FFFFFF">
                      <a:alpha val="71999"/>
                    </a:srgbClr>
                  </a:outerShdw>
                </a:effectLst>
              </a:defRPr>
            </a:pPr>
            <a:r>
              <a:t>Le cause principali delle alluvioni sono:</a:t>
            </a:r>
          </a:p>
          <a:p>
            <a:pPr marL="364605" indent="-364605" defTabSz="479196">
              <a:spcBef>
                <a:spcPts val="2595"/>
              </a:spcBef>
              <a:defRPr sz="3528">
                <a:effectLst>
                  <a:outerShdw blurRad="24892" dist="24892" dir="5520000" rotWithShape="0">
                    <a:srgbClr val="FFFFFF">
                      <a:alpha val="71999"/>
                    </a:srgbClr>
                  </a:outerShdw>
                </a:effectLst>
              </a:defRPr>
            </a:pPr>
            <a:r>
              <a:t>La pioggia (bombe d'acqua).</a:t>
            </a:r>
          </a:p>
          <a:p>
            <a:pPr marL="364605" indent="-364605" defTabSz="479196">
              <a:spcBef>
                <a:spcPts val="2595"/>
              </a:spcBef>
              <a:defRPr sz="3528">
                <a:effectLst>
                  <a:outerShdw blurRad="24892" dist="24892" dir="5520000" rotWithShape="0">
                    <a:srgbClr val="FFFFFF">
                      <a:alpha val="71999"/>
                    </a:srgbClr>
                  </a:outerShdw>
                </a:effectLst>
              </a:defRPr>
            </a:pPr>
            <a:r>
              <a:t>L'incuria del territorio, per quanto riguarda le carenze sia di pianificazione sia di gestione del territorio( per esempio negli ultimi 40 anni il suolo italiano è stato intensamente cementificato).</a:t>
            </a:r>
          </a:p>
        </p:txBody>
      </p:sp>
      <p:pic>
        <p:nvPicPr>
          <p:cNvPr id="134" name="050CC224-A6D3-4614-BB72-AFCED1D87B65-L0-001.jpeg" descr="050CC224-A6D3-4614-BB72-AFCED1D87B65-L0-001.jpeg"/>
          <p:cNvPicPr>
            <a:picLocks noChangeAspect="1"/>
          </p:cNvPicPr>
          <p:nvPr/>
        </p:nvPicPr>
        <p:blipFill>
          <a:blip r:embed="rId2">
            <a:extLst/>
          </a:blip>
          <a:stretch>
            <a:fillRect/>
          </a:stretch>
        </p:blipFill>
        <p:spPr>
          <a:xfrm>
            <a:off x="6446140" y="1703116"/>
            <a:ext cx="5713088" cy="321361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Perché l'alluvione è pericolosa"/>
          <p:cNvSpPr>
            <a:spLocks noGrp="1"/>
          </p:cNvSpPr>
          <p:nvPr>
            <p:ph type="title"/>
          </p:nvPr>
        </p:nvSpPr>
        <p:spPr>
          <a:prstGeom prst="rect">
            <a:avLst/>
          </a:prstGeom>
        </p:spPr>
        <p:txBody>
          <a:bodyPr anchor="ctr"/>
          <a:lstStyle>
            <a:lvl1pPr algn="ctr"/>
          </a:lstStyle>
          <a:p>
            <a:r>
              <a:t>Perché l'alluvione è pericolosa</a:t>
            </a:r>
          </a:p>
        </p:txBody>
      </p:sp>
      <p:sp>
        <p:nvSpPr>
          <p:cNvPr id="137" name="L'alluvione è pericolosa perché trasporta grandi quantità di suolo e detriti strappati dalla forza dell'acqua , provocando ulteriori danni e rendendo più difficili i soccorsi.…"/>
          <p:cNvSpPr>
            <a:spLocks noGrp="1"/>
          </p:cNvSpPr>
          <p:nvPr>
            <p:ph type="body" sz="half" idx="1"/>
          </p:nvPr>
        </p:nvSpPr>
        <p:spPr>
          <a:xfrm>
            <a:off x="845344" y="1830586"/>
            <a:ext cx="4885660" cy="4196953"/>
          </a:xfrm>
          <a:prstGeom prst="rect">
            <a:avLst/>
          </a:prstGeom>
        </p:spPr>
        <p:txBody>
          <a:bodyPr>
            <a:normAutofit fontScale="92500" lnSpcReduction="20000"/>
          </a:bodyPr>
          <a:lstStyle/>
          <a:p>
            <a:pPr marL="316240" indent="-316240" defTabSz="415629">
              <a:spcBef>
                <a:spcPts val="2260"/>
              </a:spcBef>
              <a:defRPr sz="3060">
                <a:effectLst>
                  <a:outerShdw blurRad="21590" dist="21590" dir="5520000" rotWithShape="0">
                    <a:srgbClr val="FFFFFF">
                      <a:alpha val="71999"/>
                    </a:srgbClr>
                  </a:outerShdw>
                </a:effectLst>
              </a:defRPr>
            </a:pPr>
            <a:r>
              <a:t>L'alluvione è pericolosa perché trasporta grandi quantità di suolo e detriti strappati dalla forza dell'acqua , provocando ulteriori danni e rendendo più difficili i soccorsi.</a:t>
            </a:r>
          </a:p>
          <a:p>
            <a:pPr marL="316240" indent="-316240" defTabSz="415629">
              <a:spcBef>
                <a:spcPts val="2260"/>
              </a:spcBef>
              <a:defRPr sz="3060">
                <a:effectLst>
                  <a:outerShdw blurRad="21590" dist="21590" dir="5520000" rotWithShape="0">
                    <a:srgbClr val="FFFFFF">
                      <a:alpha val="71999"/>
                    </a:srgbClr>
                  </a:outerShdw>
                </a:effectLst>
              </a:defRPr>
            </a:pPr>
            <a:r>
              <a:t>Spesso le alluvioni sono accompagnate da frane e smottamenti.</a:t>
            </a:r>
          </a:p>
        </p:txBody>
      </p:sp>
      <p:pic>
        <p:nvPicPr>
          <p:cNvPr id="138" name="38EAB998-6701-4B67-A57B-023738C103E7-L0-001.jpeg" descr="38EAB998-6701-4B67-A57B-023738C103E7-L0-001.jpeg"/>
          <p:cNvPicPr>
            <a:picLocks noChangeAspect="1"/>
          </p:cNvPicPr>
          <p:nvPr/>
        </p:nvPicPr>
        <p:blipFill>
          <a:blip r:embed="rId2">
            <a:extLst/>
          </a:blip>
          <a:stretch>
            <a:fillRect/>
          </a:stretch>
        </p:blipFill>
        <p:spPr>
          <a:xfrm>
            <a:off x="5711087" y="2305748"/>
            <a:ext cx="6138218" cy="3589418"/>
          </a:xfrm>
          <a:prstGeom prst="rect">
            <a:avLst/>
          </a:prstGeom>
          <a:ln w="12700">
            <a:miter lim="400000"/>
          </a:ln>
        </p:spPr>
      </p:pic>
      <p:sp>
        <p:nvSpPr>
          <p:cNvPr id="139" name="Lama laggante"/>
          <p:cNvSpPr/>
          <p:nvPr/>
        </p:nvSpPr>
        <p:spPr>
          <a:xfrm>
            <a:off x="11564218" y="6377328"/>
            <a:ext cx="509675" cy="547535"/>
          </a:xfrm>
          <a:prstGeom prst="rect">
            <a:avLst/>
          </a:prstGeom>
          <a:ln w="12700">
            <a:miter lim="400000"/>
          </a:ln>
          <a:extLst>
            <a:ext uri="{C572A759-6A51-4108-AA02-DFA0A04FC94B}">
              <ma14:wrappingTextBoxFlag xmlns="" xmlns:ma14="http://schemas.microsoft.com/office/mac/drawingml/2011/main" val="1"/>
            </a:ext>
          </a:extLst>
        </p:spPr>
        <p:txBody>
          <a:bodyPr lIns="42520" tIns="42520" rIns="42520" bIns="42520" anchor="ctr">
            <a:spAutoFit/>
          </a:bodyPr>
          <a:lstStyle>
            <a:lvl1pPr algn="l">
              <a:defRPr sz="1000"/>
            </a:lvl1pPr>
          </a:lstStyle>
          <a:p>
            <a:r>
              <a:t>Lama laggante</a:t>
            </a:r>
          </a:p>
        </p:txBody>
      </p:sp>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9" fill="hold" grpId="0" nodeType="clickEffect">
                                  <p:stCondLst>
                                    <p:cond delay="0"/>
                                  </p:stCondLst>
                                  <p:iterate>
                                    <p:tmAbs val="0"/>
                                  </p:iterate>
                                  <p:childTnLst>
                                    <p:set>
                                      <p:cBhvr>
                                        <p:cTn id="6" fill="hold"/>
                                        <p:tgtEl>
                                          <p:spTgt spid="139"/>
                                        </p:tgtEl>
                                        <p:attrNameLst>
                                          <p:attrName>style.visibility</p:attrName>
                                        </p:attrNameLst>
                                      </p:cBhvr>
                                      <p:to>
                                        <p:strVal val="visible"/>
                                      </p:to>
                                    </p:set>
                                    <p:anim calcmode="lin" valueType="num">
                                      <p:cBhvr>
                                        <p:cTn id="7" dur="1000" fill="hold"/>
                                        <p:tgtEl>
                                          <p:spTgt spid="139"/>
                                        </p:tgtEl>
                                        <p:attrNameLst>
                                          <p:attrName>ppt_w</p:attrName>
                                        </p:attrNameLst>
                                      </p:cBhvr>
                                      <p:tavLst>
                                        <p:tav tm="0">
                                          <p:val>
                                            <p:fltVal val="0"/>
                                          </p:val>
                                        </p:tav>
                                        <p:tav tm="100000">
                                          <p:val>
                                            <p:strVal val="#ppt_w"/>
                                          </p:val>
                                        </p:tav>
                                      </p:tavLst>
                                    </p:anim>
                                    <p:anim calcmode="lin" valueType="num">
                                      <p:cBhvr>
                                        <p:cTn id="8" dur="1000" fill="hold"/>
                                        <p:tgtEl>
                                          <p:spTgt spid="139"/>
                                        </p:tgtEl>
                                        <p:attrNameLst>
                                          <p:attrName>ppt_h</p:attrName>
                                        </p:attrNameLst>
                                      </p:cBhvr>
                                      <p:tavLst>
                                        <p:tav tm="0">
                                          <p:val>
                                            <p:fltVal val="0"/>
                                          </p:val>
                                        </p:tav>
                                        <p:tav tm="100000">
                                          <p:val>
                                            <p:strVal val="#ppt_h"/>
                                          </p:val>
                                        </p:tav>
                                      </p:tavLst>
                                    </p:anim>
                                    <p:anim calcmode="lin" valueType="num">
                                      <p:cBhvr>
                                        <p:cTn id="9" dur="1000" fill="hold"/>
                                        <p:tgtEl>
                                          <p:spTgt spid="13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Le alluvioni in Molise"/>
          <p:cNvSpPr>
            <a:spLocks noGrp="1"/>
          </p:cNvSpPr>
          <p:nvPr>
            <p:ph type="title"/>
          </p:nvPr>
        </p:nvSpPr>
        <p:spPr>
          <a:prstGeom prst="rect">
            <a:avLst/>
          </a:prstGeom>
        </p:spPr>
        <p:txBody>
          <a:bodyPr/>
          <a:lstStyle/>
          <a:p>
            <a:r>
              <a:t>Le alluvioni in Molise </a:t>
            </a:r>
          </a:p>
        </p:txBody>
      </p:sp>
      <p:sp>
        <p:nvSpPr>
          <p:cNvPr id="142" name="Il  Molise è al terzo posto della classifica nazionale per rischio di dissesti idrogeolici…"/>
          <p:cNvSpPr>
            <a:spLocks noGrp="1"/>
          </p:cNvSpPr>
          <p:nvPr>
            <p:ph type="body" sz="half" idx="1"/>
          </p:nvPr>
        </p:nvSpPr>
        <p:spPr>
          <a:xfrm>
            <a:off x="845344" y="1830586"/>
            <a:ext cx="4738187" cy="3976692"/>
          </a:xfrm>
          <a:prstGeom prst="rect">
            <a:avLst/>
          </a:prstGeom>
        </p:spPr>
        <p:txBody>
          <a:bodyPr/>
          <a:lstStyle/>
          <a:p>
            <a:r>
              <a:t>Il  Molise è al terzo posto della classifica nazionale per rischio di dissesti idrogeolici </a:t>
            </a:r>
          </a:p>
          <a:p>
            <a:r>
              <a:t>In particolare la situazione del Sinarca e del Biferno genera preoccupazione.</a:t>
            </a:r>
          </a:p>
        </p:txBody>
      </p:sp>
      <p:pic>
        <p:nvPicPr>
          <p:cNvPr id="143" name="1443D00B-23ED-4B86-B30C-E1457A4408F9-L0-001.jpeg" descr="1443D00B-23ED-4B86-B30C-E1457A4408F9-L0-001.jpeg"/>
          <p:cNvPicPr>
            <a:picLocks noChangeAspect="1"/>
          </p:cNvPicPr>
          <p:nvPr/>
        </p:nvPicPr>
        <p:blipFill>
          <a:blip r:embed="rId2">
            <a:extLst/>
          </a:blip>
          <a:stretch>
            <a:fillRect/>
          </a:stretch>
        </p:blipFill>
        <p:spPr>
          <a:xfrm>
            <a:off x="5684053" y="2121178"/>
            <a:ext cx="6300769" cy="323477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dir="vert"/>
      </p:transition>
    </mc:Choice>
    <mc:Fallback xmlns="">
      <p:transition spd="med">
        <p:fade/>
      </p:transition>
    </mc:Fallback>
  </mc:AlternateContent>
  <p:timing>
    <p:tnLst>
      <p:par>
        <p:cTn id="1" dur="indefinite" restart="never" fill="hold"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147733" y="1053076"/>
            <a:ext cx="10356879" cy="3724306"/>
          </a:xfrm>
        </p:spPr>
        <p:txBody>
          <a:bodyPr>
            <a:normAutofit/>
          </a:bodyPr>
          <a:lstStyle/>
          <a:p>
            <a:pPr algn="ctr"/>
            <a:r>
              <a:rPr lang="it-IT" sz="8000"/>
              <a:t>Il rischio</a:t>
            </a:r>
            <a:br>
              <a:rPr lang="it-IT" sz="8000"/>
            </a:br>
            <a:r>
              <a:rPr lang="it-IT" sz="8000"/>
              <a:t>LE FRANE</a:t>
            </a:r>
          </a:p>
        </p:txBody>
      </p:sp>
    </p:spTree>
    <p:extLst>
      <p:ext uri="{BB962C8B-B14F-4D97-AF65-F5344CB8AC3E}">
        <p14:creationId xmlns:p14="http://schemas.microsoft.com/office/powerpoint/2010/main" val="188246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b="1"/>
              <a:t>Cos’è una frana?</a:t>
            </a:r>
          </a:p>
        </p:txBody>
      </p:sp>
      <p:sp>
        <p:nvSpPr>
          <p:cNvPr id="3" name="Segnaposto contenuto 2"/>
          <p:cNvSpPr>
            <a:spLocks noGrp="1"/>
          </p:cNvSpPr>
          <p:nvPr>
            <p:ph idx="1"/>
          </p:nvPr>
        </p:nvSpPr>
        <p:spPr>
          <a:xfrm>
            <a:off x="2589212" y="2133600"/>
            <a:ext cx="5006976" cy="4475922"/>
          </a:xfrm>
        </p:spPr>
        <p:txBody>
          <a:bodyPr>
            <a:normAutofit/>
          </a:bodyPr>
          <a:lstStyle/>
          <a:p>
            <a:pPr marL="0" indent="0">
              <a:buNone/>
            </a:pPr>
            <a:r>
              <a:rPr lang="it-IT" sz="2800"/>
              <a:t>Con il termine </a:t>
            </a:r>
            <a:r>
              <a:rPr lang="it-IT" sz="2800" b="1"/>
              <a:t>frana</a:t>
            </a:r>
            <a:r>
              <a:rPr lang="it-IT" sz="2800"/>
              <a:t> si indicano</a:t>
            </a:r>
            <a:r>
              <a:rPr lang="it-IT" sz="2800" b="1"/>
              <a:t> </a:t>
            </a:r>
            <a:r>
              <a:rPr lang="it-IT" sz="2800"/>
              <a:t>tutti i fenomeni di caduta o di movimento di materiale roccioso o sciolto dovuti alla rottura dell’equilibrio statico preesistente.</a:t>
            </a:r>
          </a:p>
        </p:txBody>
      </p:sp>
      <p:pic>
        <p:nvPicPr>
          <p:cNvPr id="6" name="Immagine 6"/>
          <p:cNvPicPr>
            <a:picLocks noChangeAspect="1"/>
          </p:cNvPicPr>
          <p:nvPr/>
        </p:nvPicPr>
        <p:blipFill>
          <a:blip r:embed="rId2"/>
          <a:stretch>
            <a:fillRect/>
          </a:stretch>
        </p:blipFill>
        <p:spPr>
          <a:xfrm>
            <a:off x="7994090" y="2262189"/>
            <a:ext cx="3983372" cy="2952749"/>
          </a:xfrm>
          <a:prstGeom prst="rect">
            <a:avLst/>
          </a:prstGeom>
        </p:spPr>
      </p:pic>
    </p:spTree>
    <p:extLst>
      <p:ext uri="{BB962C8B-B14F-4D97-AF65-F5344CB8AC3E}">
        <p14:creationId xmlns:p14="http://schemas.microsoft.com/office/powerpoint/2010/main" val="8378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400" b="1">
                <a:solidFill>
                  <a:schemeClr val="tx1"/>
                </a:solidFill>
              </a:rPr>
              <a:t>Che cos‘è il rischio?</a:t>
            </a:r>
          </a:p>
        </p:txBody>
      </p:sp>
      <p:sp>
        <p:nvSpPr>
          <p:cNvPr id="3" name="Segnaposto contenuto 2"/>
          <p:cNvSpPr>
            <a:spLocks noGrp="1"/>
          </p:cNvSpPr>
          <p:nvPr>
            <p:ph idx="1"/>
          </p:nvPr>
        </p:nvSpPr>
        <p:spPr>
          <a:xfrm>
            <a:off x="1354247" y="2167757"/>
            <a:ext cx="10601270" cy="4361793"/>
          </a:xfrm>
        </p:spPr>
        <p:txBody>
          <a:bodyPr>
            <a:noAutofit/>
          </a:bodyPr>
          <a:lstStyle/>
          <a:p>
            <a:r>
              <a:rPr lang="it-IT" sz="3200"/>
              <a:t>Il rischio è rappresentato dalla possibilità che un fenomeno naturale o indotto dalle attività dell‘uomo possa causare effetti dannosi sulla popolazione, gli insediamenti abitativi e produttivi e le infrastrutture, all'interno di una particolare area, in un determinato periodo di tempo.</a:t>
            </a:r>
          </a:p>
        </p:txBody>
      </p:sp>
    </p:spTree>
    <p:extLst>
      <p:ext uri="{BB962C8B-B14F-4D97-AF65-F5344CB8AC3E}">
        <p14:creationId xmlns:p14="http://schemas.microsoft.com/office/powerpoint/2010/main" val="161085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b="1"/>
              <a:t>Le cause</a:t>
            </a:r>
          </a:p>
        </p:txBody>
      </p:sp>
      <p:sp>
        <p:nvSpPr>
          <p:cNvPr id="3" name="Segnaposto contenuto 2"/>
          <p:cNvSpPr>
            <a:spLocks noGrp="1"/>
          </p:cNvSpPr>
          <p:nvPr>
            <p:ph idx="1"/>
          </p:nvPr>
        </p:nvSpPr>
        <p:spPr/>
        <p:txBody>
          <a:bodyPr>
            <a:normAutofit/>
          </a:bodyPr>
          <a:lstStyle/>
          <a:p>
            <a:pPr marL="0" indent="0">
              <a:buNone/>
            </a:pPr>
            <a:r>
              <a:rPr lang="it-IT" sz="2000"/>
              <a:t>Le cause si dividono in tre gruppi principali:</a:t>
            </a:r>
          </a:p>
          <a:p>
            <a:pPr marL="0" indent="0">
              <a:buNone/>
            </a:pPr>
            <a:endParaRPr lang="it-IT" sz="2000"/>
          </a:p>
          <a:p>
            <a:pPr marL="0" indent="0">
              <a:buNone/>
            </a:pPr>
            <a:r>
              <a:rPr lang="it-IT" sz="2000"/>
              <a:t>-cause </a:t>
            </a:r>
            <a:r>
              <a:rPr lang="it-IT" sz="2000" b="1"/>
              <a:t>predisponenti: </a:t>
            </a:r>
            <a:r>
              <a:rPr lang="it-IT" sz="2000"/>
              <a:t>natura del terreno, clima, precipitazioni</a:t>
            </a:r>
            <a:endParaRPr lang="it-IT" sz="2000" b="1"/>
          </a:p>
          <a:p>
            <a:pPr marL="0" indent="0">
              <a:buNone/>
            </a:pPr>
            <a:endParaRPr lang="it-IT" sz="2000" b="1"/>
          </a:p>
          <a:p>
            <a:pPr marL="0" indent="0">
              <a:buNone/>
            </a:pPr>
            <a:r>
              <a:rPr lang="it-IT" sz="2000"/>
              <a:t>-cause </a:t>
            </a:r>
            <a:r>
              <a:rPr lang="it-IT" sz="2000" b="1"/>
              <a:t>preparatrici: </a:t>
            </a:r>
            <a:r>
              <a:rPr lang="it-IT" sz="2000"/>
              <a:t>disboscamento, piovosità, erosione</a:t>
            </a:r>
            <a:endParaRPr lang="it-IT" sz="2000" b="1"/>
          </a:p>
          <a:p>
            <a:pPr marL="0" indent="0">
              <a:buNone/>
            </a:pPr>
            <a:endParaRPr lang="it-IT" sz="2000" b="1"/>
          </a:p>
          <a:p>
            <a:pPr marL="0" indent="0">
              <a:buNone/>
            </a:pPr>
            <a:r>
              <a:rPr lang="it-IT" sz="2000"/>
              <a:t>-cause </a:t>
            </a:r>
            <a:r>
              <a:rPr lang="it-IT" sz="2000" b="1"/>
              <a:t>provocatrici: </a:t>
            </a:r>
            <a:r>
              <a:rPr lang="it-IT" sz="2000"/>
              <a:t>piogge, terremoti, scavi, tagli</a:t>
            </a:r>
          </a:p>
        </p:txBody>
      </p:sp>
    </p:spTree>
    <p:extLst>
      <p:ext uri="{BB962C8B-B14F-4D97-AF65-F5344CB8AC3E}">
        <p14:creationId xmlns:p14="http://schemas.microsoft.com/office/powerpoint/2010/main" val="139847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b="1"/>
              <a:t>Le principali cause in Molise</a:t>
            </a:r>
          </a:p>
        </p:txBody>
      </p:sp>
      <p:sp>
        <p:nvSpPr>
          <p:cNvPr id="3" name="Segnaposto contenuto 2"/>
          <p:cNvSpPr>
            <a:spLocks noGrp="1"/>
          </p:cNvSpPr>
          <p:nvPr>
            <p:ph idx="1"/>
          </p:nvPr>
        </p:nvSpPr>
        <p:spPr/>
        <p:txBody>
          <a:bodyPr>
            <a:normAutofit/>
          </a:bodyPr>
          <a:lstStyle/>
          <a:p>
            <a:pPr marL="0" indent="0">
              <a:buNone/>
            </a:pPr>
            <a:endParaRPr lang="it-IT" sz="2000"/>
          </a:p>
          <a:p>
            <a:pPr marL="0" indent="0">
              <a:buNone/>
            </a:pPr>
            <a:r>
              <a:rPr lang="it-IT" sz="2000"/>
              <a:t>Il Molise è una regione particolarmente esposta al dissesto idrogeologico e con il verificarsi di fenomeni sempre più estremi a carattere piovoso si sta via via facendosi strada questo fenomeno.</a:t>
            </a:r>
          </a:p>
          <a:p>
            <a:pPr marL="0" indent="0">
              <a:buNone/>
            </a:pPr>
            <a:endParaRPr lang="it-IT" sz="2000"/>
          </a:p>
          <a:p>
            <a:pPr marL="0" indent="0">
              <a:buNone/>
            </a:pPr>
            <a:r>
              <a:rPr lang="it-IT" sz="2000"/>
              <a:t>Le piogge consistenti e la cattiva manutenzione degli impianti di smaltimento delle acque meteoriche accentuano fenomeni come alluvioni, frane e allagamenti.</a:t>
            </a:r>
          </a:p>
        </p:txBody>
      </p:sp>
    </p:spTree>
    <p:extLst>
      <p:ext uri="{BB962C8B-B14F-4D97-AF65-F5344CB8AC3E}">
        <p14:creationId xmlns:p14="http://schemas.microsoft.com/office/powerpoint/2010/main" val="421686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b="1"/>
              <a:t>I principali casi di frane in Molise</a:t>
            </a:r>
          </a:p>
        </p:txBody>
      </p:sp>
      <p:sp>
        <p:nvSpPr>
          <p:cNvPr id="3" name="Segnaposto contenuto 2"/>
          <p:cNvSpPr>
            <a:spLocks noGrp="1"/>
          </p:cNvSpPr>
          <p:nvPr>
            <p:ph idx="1"/>
          </p:nvPr>
        </p:nvSpPr>
        <p:spPr/>
        <p:txBody>
          <a:bodyPr>
            <a:normAutofit/>
          </a:bodyPr>
          <a:lstStyle/>
          <a:p>
            <a:pPr marL="0" indent="0">
              <a:buNone/>
            </a:pPr>
            <a:r>
              <a:rPr lang="it-IT" sz="2000"/>
              <a:t>Le principali frane in Molise sono state:</a:t>
            </a:r>
          </a:p>
          <a:p>
            <a:pPr marL="0" indent="0">
              <a:buNone/>
            </a:pPr>
            <a:r>
              <a:rPr lang="it-IT" sz="2000"/>
              <a:t>-frana di </a:t>
            </a:r>
            <a:r>
              <a:rPr lang="it-IT" sz="2000" b="1"/>
              <a:t>Larino</a:t>
            </a:r>
          </a:p>
          <a:p>
            <a:pPr marL="0" indent="0">
              <a:buNone/>
            </a:pPr>
            <a:r>
              <a:rPr lang="it-IT" sz="2000"/>
              <a:t>-frana di </a:t>
            </a:r>
            <a:r>
              <a:rPr lang="it-IT" sz="2000" b="1"/>
              <a:t>Casacalenda (Bifernina)</a:t>
            </a:r>
            <a:r>
              <a:rPr lang="it-IT" sz="2000"/>
              <a:t> </a:t>
            </a:r>
          </a:p>
          <a:p>
            <a:pPr marL="0" indent="0">
              <a:buNone/>
            </a:pPr>
            <a:r>
              <a:rPr lang="it-IT" sz="2000"/>
              <a:t>-frana di </a:t>
            </a:r>
            <a:r>
              <a:rPr lang="it-IT" sz="2000" b="1"/>
              <a:t>Civitacampomarano</a:t>
            </a:r>
          </a:p>
          <a:p>
            <a:pPr marL="0" indent="0">
              <a:buNone/>
            </a:pPr>
            <a:r>
              <a:rPr lang="it-IT" sz="2000"/>
              <a:t>-frana sull’Autostrada </a:t>
            </a:r>
            <a:r>
              <a:rPr lang="it-IT" sz="2000" b="1"/>
              <a:t>A14</a:t>
            </a:r>
          </a:p>
          <a:p>
            <a:pPr marL="0" indent="0">
              <a:buNone/>
            </a:pPr>
            <a:r>
              <a:rPr lang="it-IT" sz="2000"/>
              <a:t>-frana di </a:t>
            </a:r>
            <a:r>
              <a:rPr lang="it-IT" sz="2000" b="1"/>
              <a:t>Petacciato</a:t>
            </a:r>
          </a:p>
          <a:p>
            <a:pPr marL="0" indent="0">
              <a:buNone/>
            </a:pPr>
            <a:r>
              <a:rPr lang="it-IT" sz="2000"/>
              <a:t>-frana di </a:t>
            </a:r>
            <a:r>
              <a:rPr lang="it-IT" sz="2000" b="1"/>
              <a:t>Guardialfiera</a:t>
            </a:r>
            <a:endParaRPr lang="it-IT" sz="2000"/>
          </a:p>
        </p:txBody>
      </p:sp>
    </p:spTree>
    <p:extLst>
      <p:ext uri="{BB962C8B-B14F-4D97-AF65-F5344CB8AC3E}">
        <p14:creationId xmlns:p14="http://schemas.microsoft.com/office/powerpoint/2010/main" val="143466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b="1"/>
              <a:t>Frana di Petacciato</a:t>
            </a:r>
          </a:p>
        </p:txBody>
      </p:sp>
      <p:sp>
        <p:nvSpPr>
          <p:cNvPr id="3" name="Segnaposto contenuto 2"/>
          <p:cNvSpPr>
            <a:spLocks noGrp="1"/>
          </p:cNvSpPr>
          <p:nvPr>
            <p:ph idx="1"/>
          </p:nvPr>
        </p:nvSpPr>
        <p:spPr>
          <a:xfrm>
            <a:off x="2589212" y="2133600"/>
            <a:ext cx="5462109" cy="3777622"/>
          </a:xfrm>
        </p:spPr>
        <p:txBody>
          <a:bodyPr>
            <a:normAutofit/>
          </a:bodyPr>
          <a:lstStyle/>
          <a:p>
            <a:pPr marL="0" indent="0">
              <a:buNone/>
            </a:pPr>
            <a:r>
              <a:rPr lang="it-IT" sz="2000"/>
              <a:t>La frana di Petacciato è una delle più estese nella regione. </a:t>
            </a:r>
          </a:p>
          <a:p>
            <a:pPr marL="0" indent="0">
              <a:buNone/>
            </a:pPr>
            <a:endParaRPr lang="it-IT" sz="2000"/>
          </a:p>
          <a:p>
            <a:pPr marL="0" indent="0">
              <a:buNone/>
            </a:pPr>
            <a:r>
              <a:rPr lang="it-IT" sz="2000"/>
              <a:t>Il terreno di Petacciato è composto da uno stato sottostante di </a:t>
            </a:r>
            <a:r>
              <a:rPr lang="it-IT" sz="2000" b="1"/>
              <a:t>argilla, </a:t>
            </a:r>
            <a:r>
              <a:rPr lang="it-IT" sz="2000"/>
              <a:t>impermeabile e uno stato superiore permeabile. L'acqua, passando per lo strato permeabile, viene intrappolata e lo stato superficiale slitta quindi su quello inferiore, causando le frane.</a:t>
            </a:r>
          </a:p>
        </p:txBody>
      </p:sp>
      <p:pic>
        <p:nvPicPr>
          <p:cNvPr id="4" name="Immagine 4"/>
          <p:cNvPicPr>
            <a:picLocks noChangeAspect="1"/>
          </p:cNvPicPr>
          <p:nvPr/>
        </p:nvPicPr>
        <p:blipFill>
          <a:blip r:embed="rId2"/>
          <a:stretch>
            <a:fillRect/>
          </a:stretch>
        </p:blipFill>
        <p:spPr>
          <a:xfrm>
            <a:off x="7966142" y="2396773"/>
            <a:ext cx="4087743" cy="2725162"/>
          </a:xfrm>
          <a:prstGeom prst="rect">
            <a:avLst/>
          </a:prstGeom>
        </p:spPr>
      </p:pic>
    </p:spTree>
    <p:extLst>
      <p:ext uri="{BB962C8B-B14F-4D97-AF65-F5344CB8AC3E}">
        <p14:creationId xmlns:p14="http://schemas.microsoft.com/office/powerpoint/2010/main" val="281391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589213" y="2514600"/>
            <a:ext cx="8915399" cy="2262781"/>
          </a:xfrm>
        </p:spPr>
        <p:txBody>
          <a:bodyPr/>
          <a:lstStyle/>
          <a:p>
            <a:r>
              <a:rPr lang="it-IT" dirty="0"/>
              <a:t>Rischio vulcanico</a:t>
            </a:r>
          </a:p>
        </p:txBody>
      </p:sp>
      <p:sp>
        <p:nvSpPr>
          <p:cNvPr id="3" name="Sottotitolo 2"/>
          <p:cNvSpPr>
            <a:spLocks noGrp="1"/>
          </p:cNvSpPr>
          <p:nvPr>
            <p:ph type="subTitle" idx="1"/>
          </p:nvPr>
        </p:nvSpPr>
        <p:spPr/>
        <p:txBody>
          <a:bodyPr/>
          <a:lstStyle/>
          <a:p>
            <a:r>
              <a:rPr lang="it-IT" dirty="0"/>
              <a:t>Di Gennaro, Gaia, Alessandra, Cristina, Agnese.</a:t>
            </a:r>
          </a:p>
        </p:txBody>
      </p:sp>
    </p:spTree>
    <p:extLst>
      <p:ext uri="{BB962C8B-B14F-4D97-AF65-F5344CB8AC3E}">
        <p14:creationId xmlns:p14="http://schemas.microsoft.com/office/powerpoint/2010/main" val="153058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vulcano è formato da:</a:t>
            </a:r>
          </a:p>
        </p:txBody>
      </p:sp>
      <p:sp>
        <p:nvSpPr>
          <p:cNvPr id="3" name="Segnaposto contenuto 2"/>
          <p:cNvSpPr>
            <a:spLocks noGrp="1"/>
          </p:cNvSpPr>
          <p:nvPr>
            <p:ph sz="half" idx="1"/>
          </p:nvPr>
        </p:nvSpPr>
        <p:spPr>
          <a:xfrm>
            <a:off x="1161766" y="1905000"/>
            <a:ext cx="5306505" cy="4528457"/>
          </a:xfrm>
        </p:spPr>
        <p:txBody>
          <a:bodyPr/>
          <a:lstStyle/>
          <a:p>
            <a:r>
              <a:rPr lang="it-IT" b="1" dirty="0"/>
              <a:t>Camera magmatica</a:t>
            </a:r>
            <a:r>
              <a:rPr lang="it-IT" dirty="0"/>
              <a:t>: zona dove si accumula la lava proveniente dalle profondità.</a:t>
            </a:r>
          </a:p>
          <a:p>
            <a:r>
              <a:rPr lang="it-IT" b="1" dirty="0"/>
              <a:t>Camino vulcanico</a:t>
            </a:r>
            <a:r>
              <a:rPr lang="it-IT" dirty="0"/>
              <a:t>: cavità all’interno del vulcano, che collega la camera con l’esterno.</a:t>
            </a:r>
          </a:p>
          <a:p>
            <a:r>
              <a:rPr lang="it-IT" b="1" dirty="0"/>
              <a:t>Bocca</a:t>
            </a:r>
            <a:r>
              <a:rPr lang="it-IT" dirty="0"/>
              <a:t>: costituisce l’apertura di un vulcano, e può essere centrale o laterale.</a:t>
            </a:r>
          </a:p>
          <a:p>
            <a:r>
              <a:rPr lang="it-IT" b="1" dirty="0"/>
              <a:t>Cratere</a:t>
            </a:r>
            <a:r>
              <a:rPr lang="it-IT" dirty="0"/>
              <a:t>: equivale ad una bocca di grande dimensioni.</a:t>
            </a:r>
          </a:p>
          <a:p>
            <a:endParaRPr lang="it-IT" dirty="0"/>
          </a:p>
        </p:txBody>
      </p:sp>
      <p:pic>
        <p:nvPicPr>
          <p:cNvPr id="6" name="Segnaposto contenuto 5"/>
          <p:cNvPicPr>
            <a:picLocks noGrp="1" noChangeAspect="1"/>
          </p:cNvPicPr>
          <p:nvPr>
            <p:ph sz="half" idx="2"/>
          </p:nvPr>
        </p:nvPicPr>
        <p:blipFill>
          <a:blip r:embed="rId2"/>
          <a:stretch>
            <a:fillRect/>
          </a:stretch>
        </p:blipFill>
        <p:spPr>
          <a:xfrm>
            <a:off x="6265070" y="1904999"/>
            <a:ext cx="5723729" cy="4191001"/>
          </a:xfrm>
        </p:spPr>
      </p:pic>
    </p:spTree>
    <p:extLst>
      <p:ext uri="{BB962C8B-B14F-4D97-AF65-F5344CB8AC3E}">
        <p14:creationId xmlns:p14="http://schemas.microsoft.com/office/powerpoint/2010/main" val="276254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12686" y="211897"/>
            <a:ext cx="9225871" cy="566738"/>
          </a:xfrm>
        </p:spPr>
        <p:txBody>
          <a:bodyPr>
            <a:normAutofit/>
          </a:bodyPr>
          <a:lstStyle/>
          <a:p>
            <a:r>
              <a:rPr lang="it-IT" sz="3000" dirty="0"/>
              <a:t>Il Vesuvio</a:t>
            </a:r>
          </a:p>
        </p:txBody>
      </p:sp>
      <p:sp>
        <p:nvSpPr>
          <p:cNvPr id="6" name="Segnaposto contenuto 5"/>
          <p:cNvSpPr>
            <a:spLocks noGrp="1"/>
          </p:cNvSpPr>
          <p:nvPr>
            <p:ph type="body" sz="half" idx="2"/>
          </p:nvPr>
        </p:nvSpPr>
        <p:spPr>
          <a:xfrm>
            <a:off x="1570378" y="924514"/>
            <a:ext cx="9820957" cy="1799771"/>
          </a:xfrm>
        </p:spPr>
        <p:txBody>
          <a:bodyPr>
            <a:noAutofit/>
          </a:bodyPr>
          <a:lstStyle/>
          <a:p>
            <a:pPr marL="0" indent="0">
              <a:buNone/>
            </a:pPr>
            <a:r>
              <a:rPr lang="it-IT" sz="1700" dirty="0"/>
              <a:t>Il Vesuvio è un vulcano che fa parte del complesso Somma-Vesuvio. Si trova in Campania, in prossimità del Golfo di Napoli. Ha un’altitudine attuale di 1281m e il suo cratere ha un diametro di 500m. Questo è un vulcano a recinto (formato da due coni concentrici), le sue eruzioni sono state principalmente di tipo esplosivo. Momentaneamente si trova in stato di quiescenza.</a:t>
            </a:r>
          </a:p>
        </p:txBody>
      </p:sp>
      <p:pic>
        <p:nvPicPr>
          <p:cNvPr id="9" name="Segnaposto immagine 8"/>
          <p:cNvPicPr>
            <a:picLocks noGrp="1" noChangeAspect="1"/>
          </p:cNvPicPr>
          <p:nvPr>
            <p:ph type="pic" idx="1"/>
          </p:nvPr>
        </p:nvPicPr>
        <p:blipFill>
          <a:blip r:embed="rId2"/>
          <a:srcRect t="37841" b="37841"/>
          <a:stretch>
            <a:fillRect/>
          </a:stretch>
        </p:blipFill>
        <p:spPr>
          <a:xfrm>
            <a:off x="1993107" y="2724285"/>
            <a:ext cx="8665028" cy="3793437"/>
          </a:xfrm>
        </p:spPr>
      </p:pic>
    </p:spTree>
    <p:extLst>
      <p:ext uri="{BB962C8B-B14F-4D97-AF65-F5344CB8AC3E}">
        <p14:creationId xmlns:p14="http://schemas.microsoft.com/office/powerpoint/2010/main" val="36212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2"/>
          <a:stretch>
            <a:fillRect/>
          </a:stretch>
        </p:blipFill>
        <p:spPr>
          <a:xfrm>
            <a:off x="2246574" y="3900848"/>
            <a:ext cx="4357426" cy="2785159"/>
          </a:xfrm>
        </p:spPr>
      </p:pic>
      <p:pic>
        <p:nvPicPr>
          <p:cNvPr id="7" name="Immagine 6"/>
          <p:cNvPicPr>
            <a:picLocks noChangeAspect="1"/>
          </p:cNvPicPr>
          <p:nvPr/>
        </p:nvPicPr>
        <p:blipFill>
          <a:blip r:embed="rId3"/>
          <a:stretch>
            <a:fillRect/>
          </a:stretch>
        </p:blipFill>
        <p:spPr>
          <a:xfrm>
            <a:off x="2067310" y="292497"/>
            <a:ext cx="4536690" cy="2551888"/>
          </a:xfrm>
          <a:prstGeom prst="rect">
            <a:avLst/>
          </a:prstGeom>
        </p:spPr>
      </p:pic>
      <p:pic>
        <p:nvPicPr>
          <p:cNvPr id="9" name="Immagine 8"/>
          <p:cNvPicPr>
            <a:picLocks noChangeAspect="1"/>
          </p:cNvPicPr>
          <p:nvPr/>
        </p:nvPicPr>
        <p:blipFill>
          <a:blip r:embed="rId4"/>
          <a:stretch>
            <a:fillRect/>
          </a:stretch>
        </p:blipFill>
        <p:spPr>
          <a:xfrm>
            <a:off x="7561942" y="2081225"/>
            <a:ext cx="4598767" cy="2664946"/>
          </a:xfrm>
          <a:prstGeom prst="rect">
            <a:avLst/>
          </a:prstGeom>
        </p:spPr>
      </p:pic>
      <p:sp>
        <p:nvSpPr>
          <p:cNvPr id="16" name="Freccia a destra 15"/>
          <p:cNvSpPr/>
          <p:nvPr/>
        </p:nvSpPr>
        <p:spPr>
          <a:xfrm>
            <a:off x="6839368" y="1117600"/>
            <a:ext cx="838689" cy="4115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a destra 16"/>
          <p:cNvSpPr/>
          <p:nvPr/>
        </p:nvSpPr>
        <p:spPr>
          <a:xfrm>
            <a:off x="6607139" y="5293427"/>
            <a:ext cx="954803" cy="439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reccia a sinistra 18"/>
          <p:cNvSpPr/>
          <p:nvPr/>
        </p:nvSpPr>
        <p:spPr>
          <a:xfrm>
            <a:off x="6604000" y="3207657"/>
            <a:ext cx="957942" cy="3656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p:cNvSpPr txBox="1"/>
          <p:nvPr/>
        </p:nvSpPr>
        <p:spPr>
          <a:xfrm>
            <a:off x="7678057" y="882811"/>
            <a:ext cx="2481770" cy="646331"/>
          </a:xfrm>
          <a:prstGeom prst="rect">
            <a:avLst/>
          </a:prstGeom>
          <a:noFill/>
        </p:spPr>
        <p:txBody>
          <a:bodyPr wrap="none" rtlCol="0">
            <a:spAutoFit/>
          </a:bodyPr>
          <a:lstStyle/>
          <a:p>
            <a:r>
              <a:rPr lang="it-IT" i="1" dirty="0"/>
              <a:t>Fumo</a:t>
            </a:r>
            <a:r>
              <a:rPr lang="it-IT" dirty="0"/>
              <a:t> che dimostra </a:t>
            </a:r>
          </a:p>
          <a:p>
            <a:r>
              <a:rPr lang="it-IT" dirty="0"/>
              <a:t>l’attività del vulcano</a:t>
            </a:r>
          </a:p>
        </p:txBody>
      </p:sp>
      <p:sp>
        <p:nvSpPr>
          <p:cNvPr id="21" name="CasellaDiTesto 20"/>
          <p:cNvSpPr txBox="1"/>
          <p:nvPr/>
        </p:nvSpPr>
        <p:spPr>
          <a:xfrm>
            <a:off x="4283284" y="3079760"/>
            <a:ext cx="2379177" cy="646331"/>
          </a:xfrm>
          <a:prstGeom prst="rect">
            <a:avLst/>
          </a:prstGeom>
          <a:noFill/>
        </p:spPr>
        <p:txBody>
          <a:bodyPr wrap="none" rtlCol="0">
            <a:spAutoFit/>
          </a:bodyPr>
          <a:lstStyle/>
          <a:p>
            <a:r>
              <a:rPr lang="it-IT" i="1" dirty="0"/>
              <a:t>Monte</a:t>
            </a:r>
            <a:r>
              <a:rPr lang="it-IT" dirty="0"/>
              <a:t> </a:t>
            </a:r>
            <a:r>
              <a:rPr lang="it-IT" i="1" dirty="0"/>
              <a:t>Somma</a:t>
            </a:r>
            <a:r>
              <a:rPr lang="it-IT" dirty="0"/>
              <a:t> che</a:t>
            </a:r>
          </a:p>
          <a:p>
            <a:r>
              <a:rPr lang="it-IT" dirty="0"/>
              <a:t>circonda il vulcano</a:t>
            </a:r>
          </a:p>
        </p:txBody>
      </p:sp>
      <p:sp>
        <p:nvSpPr>
          <p:cNvPr id="22" name="CasellaDiTesto 21"/>
          <p:cNvSpPr txBox="1"/>
          <p:nvPr/>
        </p:nvSpPr>
        <p:spPr>
          <a:xfrm>
            <a:off x="7619998" y="5328619"/>
            <a:ext cx="2400016" cy="369332"/>
          </a:xfrm>
          <a:prstGeom prst="rect">
            <a:avLst/>
          </a:prstGeom>
          <a:noFill/>
        </p:spPr>
        <p:txBody>
          <a:bodyPr wrap="none" rtlCol="0">
            <a:spAutoFit/>
          </a:bodyPr>
          <a:lstStyle/>
          <a:p>
            <a:r>
              <a:rPr lang="it-IT" i="1" dirty="0"/>
              <a:t>Cratere</a:t>
            </a:r>
            <a:r>
              <a:rPr lang="it-IT" dirty="0"/>
              <a:t> del Vesuvio</a:t>
            </a:r>
          </a:p>
        </p:txBody>
      </p:sp>
    </p:spTree>
    <p:extLst>
      <p:ext uri="{BB962C8B-B14F-4D97-AF65-F5344CB8AC3E}">
        <p14:creationId xmlns:p14="http://schemas.microsoft.com/office/powerpoint/2010/main" val="1796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a:bodyPr>
          <a:lstStyle/>
          <a:p>
            <a:r>
              <a:rPr lang="it-IT" sz="4000" dirty="0"/>
              <a:t>Storia</a:t>
            </a:r>
          </a:p>
        </p:txBody>
      </p:sp>
      <p:sp>
        <p:nvSpPr>
          <p:cNvPr id="5" name="Segnaposto contenuto 4"/>
          <p:cNvSpPr>
            <a:spLocks noGrp="1"/>
          </p:cNvSpPr>
          <p:nvPr>
            <p:ph sz="half" idx="1"/>
          </p:nvPr>
        </p:nvSpPr>
        <p:spPr>
          <a:xfrm>
            <a:off x="1587780" y="1725246"/>
            <a:ext cx="4958162" cy="3777622"/>
          </a:xfrm>
        </p:spPr>
        <p:txBody>
          <a:bodyPr/>
          <a:lstStyle/>
          <a:p>
            <a:pPr marL="0" indent="0">
              <a:buNone/>
            </a:pPr>
            <a:r>
              <a:rPr lang="it-IT" dirty="0"/>
              <a:t>La prima eruzione è avvenuta nel 79 d.C. in questa eruzione molte città furono distrutte tra cui Pompei ed Ercolano.</a:t>
            </a:r>
          </a:p>
          <a:p>
            <a:pPr marL="0" indent="0">
              <a:buNone/>
            </a:pPr>
            <a:r>
              <a:rPr lang="it-IT" dirty="0"/>
              <a:t>Dopo l’eruzione avvenuta nel 1780, una parte del monte Somma ricadde verso l’interno dando l’attuale forma al Vesuvio.</a:t>
            </a:r>
          </a:p>
          <a:p>
            <a:pPr marL="0" indent="0">
              <a:buNone/>
            </a:pPr>
            <a:r>
              <a:rPr lang="it-IT" dirty="0"/>
              <a:t>L’ultima eruzione è avvenuta nel 1944.</a:t>
            </a:r>
          </a:p>
        </p:txBody>
      </p:sp>
      <p:pic>
        <p:nvPicPr>
          <p:cNvPr id="8" name="Segnaposto contenuto 7"/>
          <p:cNvPicPr>
            <a:picLocks noGrp="1" noChangeAspect="1"/>
          </p:cNvPicPr>
          <p:nvPr>
            <p:ph sz="half" idx="2"/>
          </p:nvPr>
        </p:nvPicPr>
        <p:blipFill rotWithShape="1">
          <a:blip r:embed="rId2"/>
          <a:srcRect l="-2111" t="32442" r="-963" b="34162"/>
          <a:stretch/>
        </p:blipFill>
        <p:spPr>
          <a:xfrm>
            <a:off x="7866745" y="4154930"/>
            <a:ext cx="3637866" cy="2703070"/>
          </a:xfrm>
        </p:spPr>
      </p:pic>
      <p:pic>
        <p:nvPicPr>
          <p:cNvPr id="10" name="Immagine 9"/>
          <p:cNvPicPr>
            <a:picLocks noChangeAspect="1"/>
          </p:cNvPicPr>
          <p:nvPr/>
        </p:nvPicPr>
        <p:blipFill rotWithShape="1">
          <a:blip r:embed="rId3"/>
          <a:srcRect t="40847" b="42222"/>
          <a:stretch/>
        </p:blipFill>
        <p:spPr>
          <a:xfrm>
            <a:off x="1377324" y="4532407"/>
            <a:ext cx="5829020" cy="1940922"/>
          </a:xfrm>
          <a:prstGeom prst="rect">
            <a:avLst/>
          </a:prstGeom>
        </p:spPr>
      </p:pic>
      <p:pic>
        <p:nvPicPr>
          <p:cNvPr id="3" name="Immagine 2"/>
          <p:cNvPicPr>
            <a:picLocks noChangeAspect="1"/>
          </p:cNvPicPr>
          <p:nvPr/>
        </p:nvPicPr>
        <p:blipFill>
          <a:blip r:embed="rId4"/>
          <a:stretch>
            <a:fillRect/>
          </a:stretch>
        </p:blipFill>
        <p:spPr>
          <a:xfrm>
            <a:off x="7048767" y="523431"/>
            <a:ext cx="4912244" cy="309062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83033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rischio legato alle zone limitrofe</a:t>
            </a:r>
          </a:p>
        </p:txBody>
      </p:sp>
      <p:sp>
        <p:nvSpPr>
          <p:cNvPr id="3" name="Segnaposto contenuto 2"/>
          <p:cNvSpPr>
            <a:spLocks noGrp="1"/>
          </p:cNvSpPr>
          <p:nvPr>
            <p:ph sz="half" idx="1"/>
          </p:nvPr>
        </p:nvSpPr>
        <p:spPr>
          <a:xfrm>
            <a:off x="580572" y="1553029"/>
            <a:ext cx="11263086" cy="5036456"/>
          </a:xfrm>
        </p:spPr>
        <p:txBody>
          <a:bodyPr/>
          <a:lstStyle/>
          <a:p>
            <a:r>
              <a:rPr lang="it-IT" dirty="0"/>
              <a:t> Uno studio ha affermato che dopo ogni scossa sismica nella zona, aumenta di volta in volta la pressione nella camera magmatica del vulcano. Con il passare del tempo la camera magmatica si amplia progressivamente: una possibile eruzione può essere devastante.                      Quindi l’ultimo terremoto nel centro Italia, può aver innescato una nuova eruzione.</a:t>
            </a:r>
          </a:p>
          <a:p>
            <a:r>
              <a:rPr lang="it-IT" dirty="0"/>
              <a:t>Durante un’eruzione, dal cratere non fuoriesce soltanto lava, ma anche cenere e lapilli, e si formano vari tipi di pietre vulcaniche come la pomice, che è composta da lava e magma solidificati, e in parte da vetro vulcanico.</a:t>
            </a:r>
          </a:p>
          <a:p>
            <a:r>
              <a:rPr lang="it-IT" dirty="0"/>
              <a:t>In seguito all’eruzione al di sopra del vulcano, si innalza una nube di polvere incandescente chiamata flusso piroclastico che può raggiungere i 1100 gradi e va ad influenzare il clima dei territori circostanti e coprendo in parte la visione del sole per un periodo di tempo.</a:t>
            </a:r>
          </a:p>
        </p:txBody>
      </p:sp>
    </p:spTree>
    <p:extLst>
      <p:ext uri="{BB962C8B-B14F-4D97-AF65-F5344CB8AC3E}">
        <p14:creationId xmlns:p14="http://schemas.microsoft.com/office/powerpoint/2010/main" val="115717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92925" y="624110"/>
            <a:ext cx="5079627" cy="847338"/>
          </a:xfrm>
        </p:spPr>
        <p:txBody>
          <a:bodyPr>
            <a:normAutofit/>
          </a:bodyPr>
          <a:lstStyle/>
          <a:p>
            <a:r>
              <a:rPr lang="it-IT" sz="4400" b="1"/>
              <a:t>Rischio &amp; Pericolo</a:t>
            </a:r>
          </a:p>
        </p:txBody>
      </p:sp>
      <p:sp>
        <p:nvSpPr>
          <p:cNvPr id="3" name="Segnaposto contenuto 2"/>
          <p:cNvSpPr>
            <a:spLocks noGrp="1"/>
          </p:cNvSpPr>
          <p:nvPr>
            <p:ph idx="1"/>
          </p:nvPr>
        </p:nvSpPr>
        <p:spPr>
          <a:xfrm>
            <a:off x="1418897" y="1681656"/>
            <a:ext cx="10335336" cy="5176344"/>
          </a:xfrm>
        </p:spPr>
        <p:txBody>
          <a:bodyPr>
            <a:noAutofit/>
          </a:bodyPr>
          <a:lstStyle/>
          <a:p>
            <a:r>
              <a:rPr lang="it-IT" sz="2800"/>
              <a:t>Rischio e pericolo non sono dunque la stessa cosa: il pericolo è rappresentato dall'evento calamitoso che può colpire una certa area, il rischio invece è rappresentato dalle sue possibili conseguenze, cioè dal danno che ci si può attendere.                                         Per valutare concretamente un rischio, quindi, non è sufficiente conoscere il pericolo, ma occorre anche stimare attentamente il valore esposto, cioè i beni presenti sul territorio che possono essere coinvolti da un evento, e la loro vulnerabilità.</a:t>
            </a:r>
          </a:p>
        </p:txBody>
      </p:sp>
      <p:pic>
        <p:nvPicPr>
          <p:cNvPr id="5" name="Immagine 5"/>
          <p:cNvPicPr>
            <a:picLocks noChangeAspect="1"/>
          </p:cNvPicPr>
          <p:nvPr/>
        </p:nvPicPr>
        <p:blipFill>
          <a:blip r:embed="rId2"/>
          <a:stretch>
            <a:fillRect/>
          </a:stretch>
        </p:blipFill>
        <p:spPr>
          <a:xfrm>
            <a:off x="8285930" y="589031"/>
            <a:ext cx="858069" cy="856141"/>
          </a:xfrm>
          <a:prstGeom prst="rect">
            <a:avLst/>
          </a:prstGeom>
        </p:spPr>
      </p:pic>
    </p:spTree>
    <p:extLst>
      <p:ext uri="{BB962C8B-B14F-4D97-AF65-F5344CB8AC3E}">
        <p14:creationId xmlns:p14="http://schemas.microsoft.com/office/powerpoint/2010/main" val="207790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72009" y="845332"/>
            <a:ext cx="8911687" cy="1280890"/>
          </a:xfrm>
        </p:spPr>
        <p:txBody>
          <a:bodyPr/>
          <a:lstStyle/>
          <a:p>
            <a:r>
              <a:rPr lang="it-IT" dirty="0"/>
              <a:t>Il rischio in Molise</a:t>
            </a:r>
          </a:p>
        </p:txBody>
      </p:sp>
      <p:sp>
        <p:nvSpPr>
          <p:cNvPr id="3" name="Segnaposto contenuto 2"/>
          <p:cNvSpPr>
            <a:spLocks noGrp="1"/>
          </p:cNvSpPr>
          <p:nvPr>
            <p:ph sz="half" idx="1"/>
          </p:nvPr>
        </p:nvSpPr>
        <p:spPr>
          <a:xfrm>
            <a:off x="1521385" y="1897622"/>
            <a:ext cx="5248447" cy="4006222"/>
          </a:xfrm>
        </p:spPr>
        <p:txBody>
          <a:bodyPr/>
          <a:lstStyle/>
          <a:p>
            <a:r>
              <a:rPr lang="it-IT" dirty="0"/>
              <a:t>In caso di eruzione , in Molise, possiamo riscontrare la presenza di cenere vulcanica nel pulviscolo atmosferico ,causando un intorpidimento dell’ aria e una variazione di clima per un breve periodo di tempo.</a:t>
            </a:r>
          </a:p>
        </p:txBody>
      </p:sp>
      <p:sp>
        <p:nvSpPr>
          <p:cNvPr id="4" name="Segnaposto contenuto 3"/>
          <p:cNvSpPr>
            <a:spLocks noGrp="1"/>
          </p:cNvSpPr>
          <p:nvPr>
            <p:ph sz="half" idx="2"/>
          </p:nvPr>
        </p:nvSpPr>
        <p:spPr/>
        <p:txBody>
          <a:bodyPr/>
          <a:lstStyle/>
          <a:p>
            <a:endParaRPr lang="it-IT" dirty="0"/>
          </a:p>
        </p:txBody>
      </p:sp>
    </p:spTree>
    <p:extLst>
      <p:ext uri="{BB962C8B-B14F-4D97-AF65-F5344CB8AC3E}">
        <p14:creationId xmlns:p14="http://schemas.microsoft.com/office/powerpoint/2010/main" val="310782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744903" y="563775"/>
            <a:ext cx="8915399" cy="1217412"/>
          </a:xfrm>
        </p:spPr>
        <p:txBody>
          <a:bodyPr>
            <a:normAutofit/>
          </a:bodyPr>
          <a:lstStyle/>
          <a:p>
            <a:pPr algn="just"/>
            <a:r>
              <a:rPr lang="it-IT" sz="6000" b="1" i="1">
                <a:solidFill>
                  <a:srgbClr val="00B050"/>
                </a:solidFill>
              </a:rPr>
              <a:t>RISCHIO ANTROPICO</a:t>
            </a:r>
          </a:p>
        </p:txBody>
      </p:sp>
      <p:sp>
        <p:nvSpPr>
          <p:cNvPr id="3" name="Sottotitolo 2"/>
          <p:cNvSpPr>
            <a:spLocks noGrp="1"/>
          </p:cNvSpPr>
          <p:nvPr>
            <p:ph type="subTitle" idx="1"/>
          </p:nvPr>
        </p:nvSpPr>
        <p:spPr/>
        <p:txBody>
          <a:bodyPr/>
          <a:lstStyle/>
          <a:p>
            <a:endParaRPr lang="it-IT"/>
          </a:p>
        </p:txBody>
      </p:sp>
      <p:pic>
        <p:nvPicPr>
          <p:cNvPr id="4" name="Immagine 4"/>
          <p:cNvPicPr>
            <a:picLocks noChangeAspect="1"/>
          </p:cNvPicPr>
          <p:nvPr/>
        </p:nvPicPr>
        <p:blipFill>
          <a:blip r:embed="rId2"/>
          <a:stretch>
            <a:fillRect/>
          </a:stretch>
        </p:blipFill>
        <p:spPr>
          <a:xfrm>
            <a:off x="2194742" y="2357498"/>
            <a:ext cx="9704339" cy="3788822"/>
          </a:xfrm>
          <a:prstGeom prst="rect">
            <a:avLst/>
          </a:prstGeom>
        </p:spPr>
      </p:pic>
    </p:spTree>
    <p:extLst>
      <p:ext uri="{BB962C8B-B14F-4D97-AF65-F5344CB8AC3E}">
        <p14:creationId xmlns:p14="http://schemas.microsoft.com/office/powerpoint/2010/main" val="24421741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87614" y="0"/>
            <a:ext cx="8911687" cy="1280890"/>
          </a:xfrm>
        </p:spPr>
        <p:txBody>
          <a:bodyPr/>
          <a:lstStyle/>
          <a:p>
            <a:r>
              <a:rPr lang="it-IT" dirty="0">
                <a:solidFill>
                  <a:schemeClr val="tx1"/>
                </a:solidFill>
                <a:cs typeface="Arial Black" panose="020B0604020202020204" pitchFamily="34" charset="0"/>
              </a:rPr>
              <a:t>Cosa significa ??</a:t>
            </a:r>
          </a:p>
        </p:txBody>
      </p:sp>
      <p:sp>
        <p:nvSpPr>
          <p:cNvPr id="3" name="Segnaposto contenuto 2"/>
          <p:cNvSpPr>
            <a:spLocks noGrp="1"/>
          </p:cNvSpPr>
          <p:nvPr>
            <p:ph idx="1"/>
          </p:nvPr>
        </p:nvSpPr>
        <p:spPr>
          <a:xfrm>
            <a:off x="2291556" y="948437"/>
            <a:ext cx="8915400" cy="3777622"/>
          </a:xfrm>
        </p:spPr>
        <p:txBody>
          <a:bodyPr/>
          <a:lstStyle/>
          <a:p>
            <a:r>
              <a:rPr lang="it-IT" b="1" dirty="0">
                <a:solidFill>
                  <a:schemeClr val="tx1"/>
                </a:solidFill>
                <a:cs typeface="Dubai Medium" panose="020B0603030403030204" pitchFamily="34" charset="-78"/>
              </a:rPr>
              <a:t>È l’insieme degli interventi dell’uomo sull’ambiente naturale e non </a:t>
            </a:r>
            <a:r>
              <a:rPr lang="it-IT" b="1" dirty="0" err="1">
                <a:solidFill>
                  <a:schemeClr val="tx1"/>
                </a:solidFill>
                <a:cs typeface="Dubai Medium" panose="020B0603030403030204" pitchFamily="34" charset="-78"/>
              </a:rPr>
              <a:t>rigiarda</a:t>
            </a:r>
            <a:r>
              <a:rPr lang="it-IT" b="1" dirty="0">
                <a:solidFill>
                  <a:schemeClr val="tx1"/>
                </a:solidFill>
                <a:cs typeface="Dubai Medium" panose="020B0603030403030204" pitchFamily="34" charset="-78"/>
              </a:rPr>
              <a:t> fenomeni naturali. Racchiude tutte le </a:t>
            </a:r>
            <a:r>
              <a:rPr lang="it-IT" b="1" dirty="0" err="1">
                <a:solidFill>
                  <a:schemeClr val="tx1"/>
                </a:solidFill>
                <a:cs typeface="Dubai Medium" panose="020B0603030403030204" pitchFamily="34" charset="-78"/>
              </a:rPr>
              <a:t>conseguebze</a:t>
            </a:r>
            <a:r>
              <a:rPr lang="it-IT" b="1" dirty="0">
                <a:solidFill>
                  <a:schemeClr val="tx1"/>
                </a:solidFill>
                <a:cs typeface="Dubai Medium" panose="020B0603030403030204" pitchFamily="34" charset="-78"/>
              </a:rPr>
              <a:t> che l’inquinamento ha sulla natura e i pericoli che comportano le industrie. Questo tipo di rischio coinvolge quasi tutte le zone d’Italia e molte altre parti del Mondo.</a:t>
            </a:r>
          </a:p>
        </p:txBody>
      </p:sp>
      <p:pic>
        <p:nvPicPr>
          <p:cNvPr id="4" name="Immagine 4"/>
          <p:cNvPicPr>
            <a:picLocks noChangeAspect="1"/>
          </p:cNvPicPr>
          <p:nvPr/>
        </p:nvPicPr>
        <p:blipFill>
          <a:blip r:embed="rId2"/>
          <a:stretch>
            <a:fillRect/>
          </a:stretch>
        </p:blipFill>
        <p:spPr>
          <a:xfrm>
            <a:off x="2794359" y="2303227"/>
            <a:ext cx="8123284" cy="3877634"/>
          </a:xfrm>
          <a:prstGeom prst="rect">
            <a:avLst/>
          </a:prstGeom>
        </p:spPr>
      </p:pic>
    </p:spTree>
    <p:extLst>
      <p:ext uri="{BB962C8B-B14F-4D97-AF65-F5344CB8AC3E}">
        <p14:creationId xmlns:p14="http://schemas.microsoft.com/office/powerpoint/2010/main" val="143895511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80789" y="142329"/>
            <a:ext cx="8911687" cy="1280890"/>
          </a:xfrm>
        </p:spPr>
        <p:txBody>
          <a:bodyPr/>
          <a:lstStyle/>
          <a:p>
            <a:r>
              <a:rPr lang="it-IT" dirty="0">
                <a:solidFill>
                  <a:schemeClr val="tx1"/>
                </a:solidFill>
                <a:cs typeface="Arial Black" panose="020B0604020202020204" pitchFamily="34" charset="0"/>
              </a:rPr>
              <a:t>Leggi non rispettate</a:t>
            </a:r>
            <a:r>
              <a:rPr lang="it-IT" dirty="0">
                <a:solidFill>
                  <a:schemeClr val="tx1"/>
                </a:solidFill>
              </a:rPr>
              <a:t> </a:t>
            </a:r>
          </a:p>
        </p:txBody>
      </p:sp>
      <p:sp>
        <p:nvSpPr>
          <p:cNvPr id="3" name="Segnaposto contenuto 2"/>
          <p:cNvSpPr>
            <a:spLocks noGrp="1"/>
          </p:cNvSpPr>
          <p:nvPr>
            <p:ph idx="1"/>
          </p:nvPr>
        </p:nvSpPr>
        <p:spPr>
          <a:xfrm>
            <a:off x="1988476" y="1095928"/>
            <a:ext cx="8915400" cy="3777622"/>
          </a:xfrm>
        </p:spPr>
        <p:txBody>
          <a:bodyPr/>
          <a:lstStyle/>
          <a:p>
            <a:pPr marL="0" indent="0">
              <a:buNone/>
            </a:pPr>
            <a:r>
              <a:rPr lang="it-IT" dirty="0">
                <a:solidFill>
                  <a:schemeClr val="tx1"/>
                </a:solidFill>
                <a:cs typeface="Dubai Medium" panose="020B0603030403030204" pitchFamily="34" charset="-78"/>
              </a:rPr>
              <a:t>Nonostante l’Unione Europea abbia concepito leggi e controlli per porre un limite a questo rischio, vi sono ancora dei problemi, come lo smaltimento illegale dei rifiuti (soprattutto ad opera della mafia), industrie inquinanti, incidenti industriali e rifiuti tossici che </a:t>
            </a:r>
            <a:r>
              <a:rPr lang="it-IT" dirty="0" err="1">
                <a:solidFill>
                  <a:schemeClr val="tx1"/>
                </a:solidFill>
                <a:cs typeface="Dubai Medium" panose="020B0603030403030204" pitchFamily="34" charset="-78"/>
              </a:rPr>
              <a:t>metteno</a:t>
            </a:r>
            <a:r>
              <a:rPr lang="it-IT" dirty="0">
                <a:solidFill>
                  <a:schemeClr val="tx1"/>
                </a:solidFill>
                <a:cs typeface="Dubai Medium" panose="020B0603030403030204" pitchFamily="34" charset="-78"/>
              </a:rPr>
              <a:t> a serio rischio la nostra salute.</a:t>
            </a:r>
          </a:p>
        </p:txBody>
      </p:sp>
      <p:pic>
        <p:nvPicPr>
          <p:cNvPr id="4" name="Immagine 4"/>
          <p:cNvPicPr>
            <a:picLocks noChangeAspect="1"/>
          </p:cNvPicPr>
          <p:nvPr/>
        </p:nvPicPr>
        <p:blipFill>
          <a:blip r:embed="rId2"/>
          <a:stretch>
            <a:fillRect/>
          </a:stretch>
        </p:blipFill>
        <p:spPr>
          <a:xfrm>
            <a:off x="2644439" y="2728147"/>
            <a:ext cx="8992877" cy="3644989"/>
          </a:xfrm>
          <a:prstGeom prst="rect">
            <a:avLst/>
          </a:prstGeom>
        </p:spPr>
      </p:pic>
    </p:spTree>
    <p:extLst>
      <p:ext uri="{BB962C8B-B14F-4D97-AF65-F5344CB8AC3E}">
        <p14:creationId xmlns:p14="http://schemas.microsoft.com/office/powerpoint/2010/main" val="130628524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92925" y="219298"/>
            <a:ext cx="8911687" cy="1280890"/>
          </a:xfrm>
        </p:spPr>
        <p:txBody>
          <a:bodyPr/>
          <a:lstStyle/>
          <a:p>
            <a:r>
              <a:rPr lang="it-IT" b="1" dirty="0">
                <a:solidFill>
                  <a:schemeClr val="tx1"/>
                </a:solidFill>
                <a:cs typeface="Arial Black" panose="020B0604020202020204" pitchFamily="34" charset="0"/>
              </a:rPr>
              <a:t>Rischio in Molise</a:t>
            </a:r>
          </a:p>
        </p:txBody>
      </p:sp>
      <p:sp>
        <p:nvSpPr>
          <p:cNvPr id="3" name="Segnaposto contenuto 2"/>
          <p:cNvSpPr>
            <a:spLocks noGrp="1"/>
          </p:cNvSpPr>
          <p:nvPr>
            <p:ph idx="1"/>
          </p:nvPr>
        </p:nvSpPr>
        <p:spPr>
          <a:xfrm>
            <a:off x="2711837" y="1166813"/>
            <a:ext cx="8915400" cy="3777622"/>
          </a:xfrm>
        </p:spPr>
        <p:txBody>
          <a:bodyPr/>
          <a:lstStyle/>
          <a:p>
            <a:pPr marL="0" indent="0">
              <a:buNone/>
            </a:pPr>
            <a:r>
              <a:rPr lang="it-IT" dirty="0">
                <a:solidFill>
                  <a:schemeClr val="tx1"/>
                </a:solidFill>
                <a:cs typeface="Dubai Medium" panose="020B0603030403030204" pitchFamily="34" charset="-78"/>
              </a:rPr>
              <a:t>Questa situazione coinvolge anche noi in Molise a causa di alcuni problemi dovuti ad alcune industrie e a dei rifiuti tossici sepolti dalla mafia.</a:t>
            </a:r>
          </a:p>
        </p:txBody>
      </p:sp>
      <p:pic>
        <p:nvPicPr>
          <p:cNvPr id="4" name="Immagine 4"/>
          <p:cNvPicPr>
            <a:picLocks noChangeAspect="1"/>
          </p:cNvPicPr>
          <p:nvPr/>
        </p:nvPicPr>
        <p:blipFill>
          <a:blip r:embed="rId2"/>
          <a:stretch>
            <a:fillRect/>
          </a:stretch>
        </p:blipFill>
        <p:spPr>
          <a:xfrm>
            <a:off x="2711837" y="2202656"/>
            <a:ext cx="8299986" cy="4356044"/>
          </a:xfrm>
          <a:prstGeom prst="rect">
            <a:avLst/>
          </a:prstGeom>
        </p:spPr>
      </p:pic>
    </p:spTree>
    <p:extLst>
      <p:ext uri="{BB962C8B-B14F-4D97-AF65-F5344CB8AC3E}">
        <p14:creationId xmlns:p14="http://schemas.microsoft.com/office/powerpoint/2010/main" val="67775976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92925" y="102616"/>
            <a:ext cx="8911687" cy="1280890"/>
          </a:xfrm>
        </p:spPr>
        <p:txBody>
          <a:bodyPr/>
          <a:lstStyle/>
          <a:p>
            <a:r>
              <a:rPr lang="it-IT" dirty="0">
                <a:solidFill>
                  <a:schemeClr val="tx1"/>
                </a:solidFill>
                <a:cs typeface="Arial Black" panose="020B0604020202020204" pitchFamily="34" charset="0"/>
              </a:rPr>
              <a:t>Guglionesi</a:t>
            </a:r>
          </a:p>
        </p:txBody>
      </p:sp>
      <p:sp>
        <p:nvSpPr>
          <p:cNvPr id="3" name="Segnaposto contenuto 2"/>
          <p:cNvSpPr>
            <a:spLocks noGrp="1"/>
          </p:cNvSpPr>
          <p:nvPr>
            <p:ph idx="1"/>
          </p:nvPr>
        </p:nvSpPr>
        <p:spPr>
          <a:xfrm>
            <a:off x="2722345" y="743061"/>
            <a:ext cx="8911687" cy="6010920"/>
          </a:xfrm>
        </p:spPr>
        <p:txBody>
          <a:bodyPr/>
          <a:lstStyle/>
          <a:p>
            <a:pPr marL="0" indent="0">
              <a:buNone/>
            </a:pPr>
            <a:r>
              <a:rPr lang="it-IT" dirty="0">
                <a:cs typeface="Dubai Medium" panose="020B0603030403030204" pitchFamily="34" charset="-78"/>
              </a:rPr>
              <a:t>In un terreno adiacente ad un allevamento di lombrichi, a 7km dal paese sono state rinvenute centinaia di metri cubi di rifiuti tossici, si pensa che siano stati lasciati dalla mafia. Il comune ha inviato dei soldi per </a:t>
            </a:r>
            <a:r>
              <a:rPr lang="it-IT" dirty="0" err="1">
                <a:cs typeface="Dubai Medium" panose="020B0603030403030204" pitchFamily="34" charset="-78"/>
              </a:rPr>
              <a:t>smartirli</a:t>
            </a:r>
            <a:r>
              <a:rPr lang="it-IT" dirty="0">
                <a:cs typeface="Dubai Medium" panose="020B0603030403030204" pitchFamily="34" charset="-78"/>
              </a:rPr>
              <a:t> ma non sono stati utilizzati e la situazione si è aggravata, infatti i rifiuti hanno contaminato anche i terreni agricoli, aumentando il rischio di tumore in </a:t>
            </a:r>
            <a:r>
              <a:rPr lang="it-IT" dirty="0" err="1">
                <a:cs typeface="Dubai Medium" panose="020B0603030403030204" pitchFamily="34" charset="-78"/>
              </a:rPr>
              <a:t>molise</a:t>
            </a:r>
            <a:r>
              <a:rPr lang="it-IT" dirty="0">
                <a:cs typeface="Dubai Medium" panose="020B0603030403030204" pitchFamily="34" charset="-78"/>
              </a:rPr>
              <a:t>.</a:t>
            </a:r>
          </a:p>
          <a:p>
            <a:pPr marL="0" indent="0">
              <a:buNone/>
            </a:pPr>
            <a:r>
              <a:rPr lang="it-IT" sz="3600" dirty="0">
                <a:solidFill>
                  <a:schemeClr val="tx1"/>
                </a:solidFill>
                <a:latin typeface="+mj-lt"/>
                <a:cs typeface="Arial Black" panose="020B0604020202020204" pitchFamily="34" charset="0"/>
              </a:rPr>
              <a:t>Campomarino</a:t>
            </a:r>
          </a:p>
          <a:p>
            <a:pPr marL="0" indent="0">
              <a:buNone/>
            </a:pPr>
            <a:r>
              <a:rPr lang="it-IT" dirty="0">
                <a:cs typeface="Dubai Medium" panose="020B0603030403030204" pitchFamily="34" charset="-78"/>
              </a:rPr>
              <a:t>In contrada di Colle Lame sono state trovate 35 mila metri cubi di rifiuti con alta percentuale di amianto, anche qui si pensa ad opera della mafia.</a:t>
            </a:r>
          </a:p>
          <a:p>
            <a:pPr marL="0" indent="0">
              <a:buNone/>
            </a:pPr>
            <a:endParaRPr lang="it-IT" dirty="0"/>
          </a:p>
          <a:p>
            <a:pPr marL="0" indent="0">
              <a:buNone/>
            </a:pPr>
            <a:endParaRPr lang="it-IT" dirty="0"/>
          </a:p>
        </p:txBody>
      </p:sp>
      <p:pic>
        <p:nvPicPr>
          <p:cNvPr id="6" name="Immagine 6"/>
          <p:cNvPicPr>
            <a:picLocks noChangeAspect="1"/>
          </p:cNvPicPr>
          <p:nvPr/>
        </p:nvPicPr>
        <p:blipFill>
          <a:blip r:embed="rId2"/>
          <a:stretch>
            <a:fillRect/>
          </a:stretch>
        </p:blipFill>
        <p:spPr>
          <a:xfrm>
            <a:off x="3512344" y="3631406"/>
            <a:ext cx="6524625" cy="2881311"/>
          </a:xfrm>
          <a:prstGeom prst="rect">
            <a:avLst/>
          </a:prstGeom>
        </p:spPr>
      </p:pic>
    </p:spTree>
    <p:extLst>
      <p:ext uri="{BB962C8B-B14F-4D97-AF65-F5344CB8AC3E}">
        <p14:creationId xmlns:p14="http://schemas.microsoft.com/office/powerpoint/2010/main" val="97994258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42037" y="191362"/>
            <a:ext cx="8911687" cy="1280890"/>
          </a:xfrm>
        </p:spPr>
        <p:txBody>
          <a:bodyPr/>
          <a:lstStyle/>
          <a:p>
            <a:r>
              <a:rPr lang="it-IT" dirty="0">
                <a:solidFill>
                  <a:schemeClr val="tx1"/>
                </a:solidFill>
                <a:cs typeface="Arial Black" panose="020B0604020202020204" pitchFamily="34" charset="0"/>
              </a:rPr>
              <a:t>Termoli</a:t>
            </a:r>
          </a:p>
        </p:txBody>
      </p:sp>
      <p:sp>
        <p:nvSpPr>
          <p:cNvPr id="3" name="Segnaposto contenuto 2"/>
          <p:cNvSpPr>
            <a:spLocks noGrp="1"/>
          </p:cNvSpPr>
          <p:nvPr>
            <p:ph idx="1"/>
          </p:nvPr>
        </p:nvSpPr>
        <p:spPr>
          <a:xfrm>
            <a:off x="2138324" y="1145209"/>
            <a:ext cx="8915400" cy="3777622"/>
          </a:xfrm>
        </p:spPr>
        <p:txBody>
          <a:bodyPr/>
          <a:lstStyle/>
          <a:p>
            <a:pPr marL="0" indent="0">
              <a:buNone/>
            </a:pPr>
            <a:r>
              <a:rPr lang="it-IT" dirty="0">
                <a:cs typeface="Dubai Medium" panose="020B0603030403030204" pitchFamily="34" charset="-78"/>
              </a:rPr>
              <a:t>Nella zona </a:t>
            </a:r>
            <a:r>
              <a:rPr lang="it-IT" dirty="0" err="1">
                <a:cs typeface="Dubai Medium" panose="020B0603030403030204" pitchFamily="34" charset="-78"/>
              </a:rPr>
              <a:t>indistriale</a:t>
            </a:r>
            <a:r>
              <a:rPr lang="it-IT" dirty="0">
                <a:cs typeface="Dubai Medium" panose="020B0603030403030204" pitchFamily="34" charset="-78"/>
              </a:rPr>
              <a:t> di </a:t>
            </a:r>
            <a:r>
              <a:rPr lang="it-IT" dirty="0" err="1">
                <a:cs typeface="Dubai Medium" panose="020B0603030403030204" pitchFamily="34" charset="-78"/>
              </a:rPr>
              <a:t>termoli</a:t>
            </a:r>
            <a:r>
              <a:rPr lang="it-IT" dirty="0">
                <a:cs typeface="Dubai Medium" panose="020B0603030403030204" pitchFamily="34" charset="-78"/>
              </a:rPr>
              <a:t> risiedono alcune industrie appartenenti alla Union </a:t>
            </a:r>
            <a:r>
              <a:rPr lang="it-IT" dirty="0" err="1">
                <a:cs typeface="Dubai Medium" panose="020B0603030403030204" pitchFamily="34" charset="-78"/>
              </a:rPr>
              <a:t>Carbide</a:t>
            </a:r>
            <a:r>
              <a:rPr lang="it-IT" dirty="0">
                <a:cs typeface="Dubai Medium" panose="020B0603030403030204" pitchFamily="34" charset="-78"/>
              </a:rPr>
              <a:t>, una multinazionale </a:t>
            </a:r>
            <a:r>
              <a:rPr lang="it-IT" dirty="0" err="1">
                <a:cs typeface="Dubai Medium" panose="020B0603030403030204" pitchFamily="34" charset="-78"/>
              </a:rPr>
              <a:t>propietaria</a:t>
            </a:r>
            <a:r>
              <a:rPr lang="it-IT" dirty="0">
                <a:cs typeface="Dubai Medium" panose="020B0603030403030204" pitchFamily="34" charset="-78"/>
              </a:rPr>
              <a:t> dell’industria che </a:t>
            </a:r>
            <a:r>
              <a:rPr lang="it-IT" dirty="0" err="1">
                <a:cs typeface="Dubai Medium" panose="020B0603030403030204" pitchFamily="34" charset="-78"/>
              </a:rPr>
              <a:t>provocó</a:t>
            </a:r>
            <a:r>
              <a:rPr lang="it-IT" dirty="0">
                <a:cs typeface="Dubai Medium" panose="020B0603030403030204" pitchFamily="34" charset="-78"/>
              </a:rPr>
              <a:t> il disastro di Bhopal dove la fabbrica esplose provocando alcune vittime.</a:t>
            </a:r>
          </a:p>
          <a:p>
            <a:pPr marL="0" indent="0">
              <a:buNone/>
            </a:pPr>
            <a:r>
              <a:rPr lang="it-IT" dirty="0">
                <a:cs typeface="Dubai Medium" panose="020B0603030403030204" pitchFamily="34" charset="-78"/>
              </a:rPr>
              <a:t>Queste industrie(</a:t>
            </a:r>
            <a:r>
              <a:rPr lang="it-IT" dirty="0" err="1">
                <a:cs typeface="Dubai Medium" panose="020B0603030403030204" pitchFamily="34" charset="-78"/>
              </a:rPr>
              <a:t>Flexis,Sts,Witco</a:t>
            </a:r>
            <a:r>
              <a:rPr lang="it-IT" dirty="0">
                <a:cs typeface="Dubai Medium" panose="020B0603030403030204" pitchFamily="34" charset="-78"/>
              </a:rPr>
              <a:t>) hanno la fama di produrre elementi chimici dannosi.</a:t>
            </a:r>
          </a:p>
        </p:txBody>
      </p:sp>
      <p:pic>
        <p:nvPicPr>
          <p:cNvPr id="4" name="Immagine 4"/>
          <p:cNvPicPr>
            <a:picLocks noChangeAspect="1"/>
          </p:cNvPicPr>
          <p:nvPr/>
        </p:nvPicPr>
        <p:blipFill>
          <a:blip r:embed="rId2"/>
          <a:stretch>
            <a:fillRect/>
          </a:stretch>
        </p:blipFill>
        <p:spPr>
          <a:xfrm>
            <a:off x="2905955" y="2708203"/>
            <a:ext cx="6887874" cy="3812930"/>
          </a:xfrm>
          <a:prstGeom prst="rect">
            <a:avLst/>
          </a:prstGeom>
        </p:spPr>
      </p:pic>
    </p:spTree>
    <p:extLst>
      <p:ext uri="{BB962C8B-B14F-4D97-AF65-F5344CB8AC3E}">
        <p14:creationId xmlns:p14="http://schemas.microsoft.com/office/powerpoint/2010/main" val="5879005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Fine</a:t>
            </a:r>
            <a:endParaRPr lang="it-IT" dirty="0"/>
          </a:p>
        </p:txBody>
      </p:sp>
      <p:sp>
        <p:nvSpPr>
          <p:cNvPr id="3" name="Sottotitolo 2"/>
          <p:cNvSpPr>
            <a:spLocks noGrp="1"/>
          </p:cNvSpPr>
          <p:nvPr>
            <p:ph type="subTitle" idx="1"/>
          </p:nvPr>
        </p:nvSpPr>
        <p:spPr/>
        <p:txBody>
          <a:bodyPr/>
          <a:lstStyle/>
          <a:p>
            <a:r>
              <a:rPr lang="it-IT" dirty="0" smtClean="0"/>
              <a:t>Classe 2E</a:t>
            </a:r>
            <a:endParaRPr lang="it-IT" dirty="0"/>
          </a:p>
        </p:txBody>
      </p:sp>
    </p:spTree>
    <p:extLst>
      <p:ext uri="{BB962C8B-B14F-4D97-AF65-F5344CB8AC3E}">
        <p14:creationId xmlns:p14="http://schemas.microsoft.com/office/powerpoint/2010/main" val="390138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78373" y="584696"/>
            <a:ext cx="8911687" cy="623993"/>
          </a:xfrm>
        </p:spPr>
        <p:txBody>
          <a:bodyPr>
            <a:noAutofit/>
          </a:bodyPr>
          <a:lstStyle/>
          <a:p>
            <a:r>
              <a:rPr lang="it-IT" sz="4400" b="1"/>
              <a:t>Come si calcola il rischio?</a:t>
            </a:r>
          </a:p>
        </p:txBody>
      </p:sp>
      <p:sp>
        <p:nvSpPr>
          <p:cNvPr id="3" name="Segnaposto contenuto 2"/>
          <p:cNvSpPr>
            <a:spLocks noGrp="1"/>
          </p:cNvSpPr>
          <p:nvPr>
            <p:ph idx="1"/>
          </p:nvPr>
        </p:nvSpPr>
        <p:spPr>
          <a:xfrm>
            <a:off x="1182414" y="1645555"/>
            <a:ext cx="11009586" cy="5711686"/>
          </a:xfrm>
        </p:spPr>
        <p:txBody>
          <a:bodyPr>
            <a:noAutofit/>
          </a:bodyPr>
          <a:lstStyle/>
          <a:p>
            <a:r>
              <a:rPr lang="it-IT" sz="2800"/>
              <a:t>Il rischio è traducibile nella formula: </a:t>
            </a:r>
            <a:r>
              <a:rPr lang="it-IT" sz="2800" b="1"/>
              <a:t>R</a:t>
            </a:r>
            <a:r>
              <a:rPr lang="it-IT" sz="2800"/>
              <a:t>=</a:t>
            </a:r>
            <a:r>
              <a:rPr lang="it-IT" sz="2800" b="1"/>
              <a:t>P</a:t>
            </a:r>
            <a:r>
              <a:rPr lang="it-IT" sz="2800"/>
              <a:t>×</a:t>
            </a:r>
            <a:r>
              <a:rPr lang="it-IT" sz="2800" b="1"/>
              <a:t>V</a:t>
            </a:r>
            <a:r>
              <a:rPr lang="it-IT" sz="2800"/>
              <a:t>×</a:t>
            </a:r>
            <a:r>
              <a:rPr lang="it-IT" sz="2800" b="1"/>
              <a:t>E</a:t>
            </a:r>
          </a:p>
          <a:p>
            <a:r>
              <a:rPr lang="it-IT" sz="2800" b="1"/>
              <a:t>P</a:t>
            </a:r>
            <a:r>
              <a:rPr lang="it-IT" sz="2800"/>
              <a:t>= pericolosità:la probabilità che un fenomeno di una determinata intensità si verifichi in un certo punto di tempo, in una data area.</a:t>
            </a:r>
          </a:p>
          <a:p>
            <a:r>
              <a:rPr lang="it-IT" sz="2800" b="1"/>
              <a:t>V</a:t>
            </a:r>
            <a:r>
              <a:rPr lang="it-IT" sz="2800"/>
              <a:t>=Vulnerabilità:la vulnerabilità di un elemento è la propensione a subire danneggiamenti in conseguenza delle sollecitazioni indotte da un evento di una certa intensità.</a:t>
            </a:r>
          </a:p>
          <a:p>
            <a:r>
              <a:rPr lang="it-IT" sz="2800" b="1"/>
              <a:t>Esposizione</a:t>
            </a:r>
            <a:r>
              <a:rPr lang="it-IT" sz="2800"/>
              <a:t> o </a:t>
            </a:r>
            <a:r>
              <a:rPr lang="it-IT" sz="2800" b="1"/>
              <a:t>valore esposto </a:t>
            </a:r>
            <a:r>
              <a:rPr lang="it-IT" sz="2800"/>
              <a:t>: è il numero di unità(o volore) di ognuno degli elementi a rischio presenti in una data area, come le vite umane o gli insediamenti.</a:t>
            </a:r>
          </a:p>
        </p:txBody>
      </p:sp>
    </p:spTree>
    <p:extLst>
      <p:ext uri="{BB962C8B-B14F-4D97-AF65-F5344CB8AC3E}">
        <p14:creationId xmlns:p14="http://schemas.microsoft.com/office/powerpoint/2010/main" val="388428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4"/>
          <p:cNvPicPr>
            <a:picLocks noChangeAspect="1"/>
          </p:cNvPicPr>
          <p:nvPr/>
        </p:nvPicPr>
        <p:blipFill>
          <a:blip r:embed="rId2"/>
          <a:stretch>
            <a:fillRect/>
          </a:stretch>
        </p:blipFill>
        <p:spPr>
          <a:xfrm>
            <a:off x="3918543" y="1326931"/>
            <a:ext cx="8134615" cy="5111889"/>
          </a:xfrm>
          <a:prstGeom prst="rect">
            <a:avLst/>
          </a:prstGeom>
        </p:spPr>
      </p:pic>
      <p:sp>
        <p:nvSpPr>
          <p:cNvPr id="16" name="Titolo 15"/>
          <p:cNvSpPr>
            <a:spLocks noGrp="1"/>
          </p:cNvSpPr>
          <p:nvPr>
            <p:ph type="title"/>
          </p:nvPr>
        </p:nvSpPr>
        <p:spPr>
          <a:xfrm>
            <a:off x="1705220" y="241819"/>
            <a:ext cx="9940662" cy="814551"/>
          </a:xfrm>
        </p:spPr>
        <p:txBody>
          <a:bodyPr>
            <a:noAutofit/>
          </a:bodyPr>
          <a:lstStyle/>
          <a:p>
            <a:r>
              <a:rPr lang="it-IT" sz="4000" b="1"/>
              <a:t>Quali tipi di rischio corriamo in Molise?</a:t>
            </a:r>
          </a:p>
        </p:txBody>
      </p:sp>
      <p:sp>
        <p:nvSpPr>
          <p:cNvPr id="14" name="Segnaposto contenuto 13"/>
          <p:cNvSpPr>
            <a:spLocks noGrp="1"/>
          </p:cNvSpPr>
          <p:nvPr>
            <p:ph idx="4294967295"/>
          </p:nvPr>
        </p:nvSpPr>
        <p:spPr>
          <a:xfrm>
            <a:off x="551793" y="1510862"/>
            <a:ext cx="3366750" cy="4197569"/>
          </a:xfrm>
        </p:spPr>
        <p:txBody>
          <a:bodyPr>
            <a:normAutofit/>
          </a:bodyPr>
          <a:lstStyle/>
          <a:p>
            <a:pPr marL="0" indent="0">
              <a:buNone/>
            </a:pPr>
            <a:endParaRPr lang="it-IT" sz="2400"/>
          </a:p>
          <a:p>
            <a:r>
              <a:rPr lang="it-IT" sz="2400"/>
              <a:t>Rischio sismico</a:t>
            </a:r>
          </a:p>
          <a:p>
            <a:r>
              <a:rPr lang="it-IT" sz="2400"/>
              <a:t>Rischio idrogeologico</a:t>
            </a:r>
          </a:p>
          <a:p>
            <a:pPr>
              <a:buFont typeface="+mj-lt"/>
              <a:buAutoNum type="arabicPeriod"/>
            </a:pPr>
            <a:r>
              <a:rPr lang="it-IT" sz="2400"/>
              <a:t>Alluvioni</a:t>
            </a:r>
          </a:p>
          <a:p>
            <a:pPr>
              <a:buFont typeface="+mj-lt"/>
              <a:buAutoNum type="arabicPeriod"/>
            </a:pPr>
            <a:r>
              <a:rPr lang="it-IT" sz="2400"/>
              <a:t>Frane </a:t>
            </a:r>
          </a:p>
          <a:p>
            <a:r>
              <a:rPr lang="it-IT" sz="2400"/>
              <a:t>Rischio vulcanico?</a:t>
            </a:r>
          </a:p>
          <a:p>
            <a:r>
              <a:rPr lang="it-IT" sz="2400"/>
              <a:t>Rischio antropico</a:t>
            </a:r>
          </a:p>
        </p:txBody>
      </p:sp>
    </p:spTree>
    <p:extLst>
      <p:ext uri="{BB962C8B-B14F-4D97-AF65-F5344CB8AC3E}">
        <p14:creationId xmlns:p14="http://schemas.microsoft.com/office/powerpoint/2010/main" val="137180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a:bodyPr>
          <a:lstStyle/>
          <a:p>
            <a:r>
              <a:rPr lang="it-IT" sz="6000" dirty="0"/>
              <a:t>Rischio sismico</a:t>
            </a:r>
          </a:p>
        </p:txBody>
      </p:sp>
    </p:spTree>
    <p:extLst>
      <p:ext uri="{BB962C8B-B14F-4D97-AF65-F5344CB8AC3E}">
        <p14:creationId xmlns:p14="http://schemas.microsoft.com/office/powerpoint/2010/main" val="401035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5400" dirty="0"/>
              <a:t>An </a:t>
            </a:r>
            <a:r>
              <a:rPr lang="it-IT" sz="5400" dirty="0" err="1"/>
              <a:t>earthquake</a:t>
            </a:r>
            <a:r>
              <a:rPr lang="it-IT" sz="5400" dirty="0"/>
              <a:t>…</a:t>
            </a:r>
          </a:p>
        </p:txBody>
      </p:sp>
      <p:sp>
        <p:nvSpPr>
          <p:cNvPr id="3" name="Segnaposto contenuto 2"/>
          <p:cNvSpPr>
            <a:spLocks noGrp="1"/>
          </p:cNvSpPr>
          <p:nvPr>
            <p:ph idx="1"/>
          </p:nvPr>
        </p:nvSpPr>
        <p:spPr>
          <a:xfrm>
            <a:off x="623392" y="2204864"/>
            <a:ext cx="10959008" cy="2980927"/>
          </a:xfrm>
          <a:noFill/>
          <a:ln>
            <a:noFill/>
          </a:ln>
        </p:spPr>
        <p:style>
          <a:lnRef idx="1">
            <a:schemeClr val="accent2"/>
          </a:lnRef>
          <a:fillRef idx="2">
            <a:schemeClr val="accent2"/>
          </a:fillRef>
          <a:effectRef idx="1">
            <a:schemeClr val="accent2"/>
          </a:effectRef>
          <a:fontRef idx="minor">
            <a:schemeClr val="dk1"/>
          </a:fontRef>
        </p:style>
        <p:txBody>
          <a:bodyPr>
            <a:normAutofit/>
          </a:bodyPr>
          <a:lstStyle/>
          <a:p>
            <a:pPr marL="0" indent="0">
              <a:buNone/>
            </a:pPr>
            <a:r>
              <a:rPr lang="it-IT" sz="2400" dirty="0"/>
              <a:t>…</a:t>
            </a:r>
            <a:r>
              <a:rPr lang="it-IT" sz="2400" dirty="0" err="1"/>
              <a:t>is</a:t>
            </a:r>
            <a:r>
              <a:rPr lang="it-IT" sz="2400" dirty="0"/>
              <a:t> the </a:t>
            </a:r>
            <a:r>
              <a:rPr lang="it-IT" sz="2400" dirty="0" err="1"/>
              <a:t>shaking</a:t>
            </a:r>
            <a:r>
              <a:rPr lang="it-IT" sz="2400" dirty="0"/>
              <a:t> of the </a:t>
            </a:r>
            <a:r>
              <a:rPr lang="it-IT" sz="2400" dirty="0" err="1"/>
              <a:t>surface</a:t>
            </a:r>
            <a:r>
              <a:rPr lang="it-IT" sz="2400" dirty="0"/>
              <a:t> of the Earth ,</a:t>
            </a:r>
            <a:r>
              <a:rPr lang="it-IT" sz="2400" dirty="0" err="1"/>
              <a:t>resulting</a:t>
            </a:r>
            <a:r>
              <a:rPr lang="it-IT" sz="2400" dirty="0"/>
              <a:t> from the </a:t>
            </a:r>
            <a:r>
              <a:rPr lang="it-IT" sz="2400" dirty="0" err="1"/>
              <a:t>sudden</a:t>
            </a:r>
            <a:r>
              <a:rPr lang="it-IT" sz="2400" dirty="0"/>
              <a:t> release of </a:t>
            </a:r>
            <a:r>
              <a:rPr lang="it-IT" sz="2400" dirty="0" err="1"/>
              <a:t>energy</a:t>
            </a:r>
            <a:r>
              <a:rPr lang="it-IT" sz="2400" dirty="0"/>
              <a:t> in the </a:t>
            </a:r>
            <a:r>
              <a:rPr lang="it-IT" sz="2400" dirty="0" err="1"/>
              <a:t>Earth’s</a:t>
            </a:r>
            <a:r>
              <a:rPr lang="it-IT" sz="2400" dirty="0"/>
              <a:t> </a:t>
            </a:r>
            <a:r>
              <a:rPr lang="it-IT" sz="2400" dirty="0" err="1"/>
              <a:t>lithosphere</a:t>
            </a:r>
            <a:r>
              <a:rPr lang="it-IT" sz="2400" dirty="0"/>
              <a:t> </a:t>
            </a:r>
            <a:r>
              <a:rPr lang="it-IT" sz="2400" dirty="0" err="1"/>
              <a:t>that</a:t>
            </a:r>
            <a:r>
              <a:rPr lang="it-IT" sz="2400" dirty="0"/>
              <a:t> </a:t>
            </a:r>
            <a:r>
              <a:rPr lang="it-IT" sz="2400" dirty="0" err="1"/>
              <a:t>creates</a:t>
            </a:r>
            <a:r>
              <a:rPr lang="it-IT" sz="2400" dirty="0"/>
              <a:t> </a:t>
            </a:r>
            <a:r>
              <a:rPr lang="it-IT" sz="2400" dirty="0" err="1"/>
              <a:t>seismic</a:t>
            </a:r>
            <a:r>
              <a:rPr lang="it-IT" sz="2400" dirty="0"/>
              <a:t> </a:t>
            </a:r>
            <a:r>
              <a:rPr lang="it-IT" sz="2400" dirty="0" err="1"/>
              <a:t>waves.The</a:t>
            </a:r>
            <a:r>
              <a:rPr lang="it-IT" sz="2400" dirty="0"/>
              <a:t> </a:t>
            </a:r>
            <a:r>
              <a:rPr lang="it-IT" sz="2400" dirty="0" err="1"/>
              <a:t>seismicity</a:t>
            </a:r>
            <a:r>
              <a:rPr lang="it-IT" sz="2400" dirty="0"/>
              <a:t> or </a:t>
            </a:r>
            <a:r>
              <a:rPr lang="it-IT" sz="2400" dirty="0" err="1"/>
              <a:t>seismic</a:t>
            </a:r>
            <a:r>
              <a:rPr lang="it-IT" sz="2400" dirty="0"/>
              <a:t> </a:t>
            </a:r>
            <a:r>
              <a:rPr lang="it-IT" sz="2400" dirty="0" err="1"/>
              <a:t>activity</a:t>
            </a:r>
            <a:r>
              <a:rPr lang="it-IT" sz="2400" dirty="0"/>
              <a:t> of an area </a:t>
            </a:r>
            <a:r>
              <a:rPr lang="it-IT" sz="2400" dirty="0" err="1"/>
              <a:t>refers</a:t>
            </a:r>
            <a:r>
              <a:rPr lang="it-IT" sz="2400" dirty="0"/>
              <a:t> to the </a:t>
            </a:r>
            <a:r>
              <a:rPr lang="it-IT" sz="2400" dirty="0" err="1"/>
              <a:t>frequency,type</a:t>
            </a:r>
            <a:r>
              <a:rPr lang="it-IT" sz="2400" dirty="0"/>
              <a:t> and </a:t>
            </a:r>
            <a:r>
              <a:rPr lang="it-IT" sz="2400" dirty="0" err="1"/>
              <a:t>size</a:t>
            </a:r>
            <a:r>
              <a:rPr lang="it-IT" sz="2400" dirty="0"/>
              <a:t> of </a:t>
            </a:r>
            <a:r>
              <a:rPr lang="it-IT" sz="2400" dirty="0" err="1"/>
              <a:t>earthquakes</a:t>
            </a:r>
            <a:r>
              <a:rPr lang="it-IT" sz="2400" dirty="0"/>
              <a:t> over a </a:t>
            </a:r>
            <a:r>
              <a:rPr lang="it-IT" sz="2400" dirty="0" err="1"/>
              <a:t>period</a:t>
            </a:r>
            <a:r>
              <a:rPr lang="it-IT" sz="2400" dirty="0"/>
              <a:t> of time.</a:t>
            </a:r>
          </a:p>
        </p:txBody>
      </p:sp>
    </p:spTree>
    <p:extLst>
      <p:ext uri="{BB962C8B-B14F-4D97-AF65-F5344CB8AC3E}">
        <p14:creationId xmlns:p14="http://schemas.microsoft.com/office/powerpoint/2010/main" val="296932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39349" y="1268760"/>
            <a:ext cx="7200800" cy="3384376"/>
          </a:xfrm>
        </p:spPr>
        <p:txBody>
          <a:bodyPr>
            <a:normAutofit/>
          </a:bodyPr>
          <a:lstStyle/>
          <a:p>
            <a:pPr marL="0" indent="0">
              <a:buNone/>
            </a:pPr>
            <a:r>
              <a:rPr lang="it-IT" sz="2800" dirty="0">
                <a:effectLst>
                  <a:outerShdw blurRad="38100" dist="38100" dir="2700000" algn="tl">
                    <a:srgbClr val="000000">
                      <a:alpha val="43137"/>
                    </a:srgbClr>
                  </a:outerShdw>
                </a:effectLst>
                <a:latin typeface="+mj-lt"/>
              </a:rPr>
              <a:t>L’</a:t>
            </a:r>
            <a:r>
              <a:rPr lang="it-IT" sz="2800" dirty="0">
                <a:solidFill>
                  <a:srgbClr val="FF0000"/>
                </a:solidFill>
                <a:effectLst>
                  <a:outerShdw blurRad="38100" dist="38100" dir="2700000" algn="tl">
                    <a:srgbClr val="000000">
                      <a:alpha val="43137"/>
                    </a:srgbClr>
                  </a:outerShdw>
                </a:effectLst>
                <a:latin typeface="+mj-lt"/>
              </a:rPr>
              <a:t>Italia</a:t>
            </a:r>
            <a:r>
              <a:rPr lang="it-IT" sz="2800" dirty="0">
                <a:effectLst>
                  <a:outerShdw blurRad="38100" dist="38100" dir="2700000" algn="tl">
                    <a:srgbClr val="000000">
                      <a:alpha val="43137"/>
                    </a:srgbClr>
                  </a:outerShdw>
                </a:effectLst>
                <a:latin typeface="+mj-lt"/>
              </a:rPr>
              <a:t> è un paese sottoposto ad una grande </a:t>
            </a:r>
            <a:r>
              <a:rPr lang="it-IT" sz="2800" dirty="0">
                <a:solidFill>
                  <a:srgbClr val="FF0000"/>
                </a:solidFill>
                <a:effectLst>
                  <a:outerShdw blurRad="38100" dist="38100" dir="2700000" algn="tl">
                    <a:srgbClr val="000000">
                      <a:alpha val="43137"/>
                    </a:srgbClr>
                  </a:outerShdw>
                </a:effectLst>
                <a:latin typeface="+mj-lt"/>
              </a:rPr>
              <a:t>attività sismica </a:t>
            </a:r>
            <a:r>
              <a:rPr lang="it-IT" sz="2800" dirty="0">
                <a:effectLst>
                  <a:outerShdw blurRad="38100" dist="38100" dir="2700000" algn="tl">
                    <a:srgbClr val="000000">
                      <a:alpha val="43137"/>
                    </a:srgbClr>
                  </a:outerShdw>
                </a:effectLst>
                <a:latin typeface="+mj-lt"/>
              </a:rPr>
              <a:t>perché  situata tra la zolla africana e quella euroasiatica. Il movimento di queste due zone provoca </a:t>
            </a:r>
            <a:r>
              <a:rPr lang="it-IT" sz="2800" dirty="0">
                <a:solidFill>
                  <a:srgbClr val="FF0000"/>
                </a:solidFill>
                <a:effectLst>
                  <a:outerShdw blurRad="38100" dist="38100" dir="2700000" algn="tl">
                    <a:srgbClr val="000000">
                      <a:alpha val="43137"/>
                    </a:srgbClr>
                  </a:outerShdw>
                </a:effectLst>
                <a:latin typeface="+mj-lt"/>
              </a:rPr>
              <a:t>accumulo di energia </a:t>
            </a:r>
            <a:r>
              <a:rPr lang="it-IT" sz="2800" dirty="0">
                <a:effectLst>
                  <a:outerShdw blurRad="38100" dist="38100" dir="2700000" algn="tl">
                    <a:srgbClr val="000000">
                      <a:alpha val="43137"/>
                    </a:srgbClr>
                  </a:outerShdw>
                </a:effectLst>
                <a:latin typeface="+mj-lt"/>
              </a:rPr>
              <a:t>e a volte, la sua improvvisa liberazione sotto forma di terremoti. </a:t>
            </a:r>
          </a:p>
          <a:p>
            <a:pPr marL="0" indent="0">
              <a:buNone/>
            </a:pPr>
            <a:endParaRPr lang="it-IT" dirty="0">
              <a:latin typeface="+mj-lt"/>
            </a:endParaRPr>
          </a:p>
          <a:p>
            <a:pPr marL="0" indent="0">
              <a:buNone/>
            </a:pP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4443" y="333690"/>
            <a:ext cx="4607411" cy="4319447"/>
          </a:xfrm>
          <a:prstGeom prst="rect">
            <a:avLst/>
          </a:prstGeom>
        </p:spPr>
      </p:pic>
      <p:sp>
        <p:nvSpPr>
          <p:cNvPr id="5" name="CasellaDiTesto 4"/>
          <p:cNvSpPr txBox="1"/>
          <p:nvPr/>
        </p:nvSpPr>
        <p:spPr>
          <a:xfrm>
            <a:off x="239349" y="4822968"/>
            <a:ext cx="10465163" cy="1384995"/>
          </a:xfrm>
          <a:prstGeom prst="rect">
            <a:avLst/>
          </a:prstGeom>
          <a:noFill/>
        </p:spPr>
        <p:txBody>
          <a:bodyPr wrap="square" rtlCol="0">
            <a:spAutoFit/>
          </a:bodyPr>
          <a:lstStyle/>
          <a:p>
            <a:pPr lvl="0">
              <a:spcBef>
                <a:spcPct val="20000"/>
              </a:spcBef>
            </a:pPr>
            <a:r>
              <a:rPr lang="it-IT" sz="2800" dirty="0">
                <a:solidFill>
                  <a:prstClr val="black"/>
                </a:solidFill>
                <a:effectLst>
                  <a:outerShdw blurRad="38100" dist="38100" dir="2700000" algn="tl">
                    <a:srgbClr val="000000">
                      <a:alpha val="43137"/>
                    </a:srgbClr>
                  </a:outerShdw>
                </a:effectLst>
                <a:latin typeface="+mj-lt"/>
              </a:rPr>
              <a:t>Questi </a:t>
            </a:r>
            <a:r>
              <a:rPr lang="it-IT" sz="2800" dirty="0">
                <a:solidFill>
                  <a:srgbClr val="FF0000"/>
                </a:solidFill>
                <a:effectLst>
                  <a:outerShdw blurRad="38100" dist="38100" dir="2700000" algn="tl">
                    <a:srgbClr val="000000">
                      <a:alpha val="43137"/>
                    </a:srgbClr>
                  </a:outerShdw>
                </a:effectLst>
                <a:latin typeface="+mj-lt"/>
              </a:rPr>
              <a:t>terremoti</a:t>
            </a:r>
            <a:r>
              <a:rPr lang="it-IT" sz="2800" dirty="0">
                <a:solidFill>
                  <a:prstClr val="black"/>
                </a:solidFill>
                <a:effectLst>
                  <a:outerShdw blurRad="38100" dist="38100" dir="2700000" algn="tl">
                    <a:srgbClr val="000000">
                      <a:alpha val="43137"/>
                    </a:srgbClr>
                  </a:outerShdw>
                </a:effectLst>
                <a:latin typeface="+mj-lt"/>
              </a:rPr>
              <a:t> provocano danni economici consistenti dovuti principalmente all’elevata </a:t>
            </a:r>
            <a:r>
              <a:rPr lang="it-IT" sz="2800" dirty="0">
                <a:solidFill>
                  <a:srgbClr val="FF0000"/>
                </a:solidFill>
                <a:effectLst>
                  <a:outerShdw blurRad="38100" dist="38100" dir="2700000" algn="tl">
                    <a:srgbClr val="000000">
                      <a:alpha val="43137"/>
                    </a:srgbClr>
                  </a:outerShdw>
                </a:effectLst>
                <a:latin typeface="+mj-lt"/>
              </a:rPr>
              <a:t>densità</a:t>
            </a:r>
            <a:r>
              <a:rPr lang="it-IT" sz="2800" dirty="0">
                <a:solidFill>
                  <a:prstClr val="black"/>
                </a:solidFill>
                <a:effectLst>
                  <a:outerShdw blurRad="38100" dist="38100" dir="2700000" algn="tl">
                    <a:srgbClr val="000000">
                      <a:alpha val="43137"/>
                    </a:srgbClr>
                  </a:outerShdw>
                </a:effectLst>
                <a:latin typeface="+mj-lt"/>
              </a:rPr>
              <a:t> </a:t>
            </a:r>
            <a:r>
              <a:rPr lang="it-IT" sz="2800" dirty="0">
                <a:solidFill>
                  <a:srgbClr val="FF0000"/>
                </a:solidFill>
                <a:effectLst>
                  <a:outerShdw blurRad="38100" dist="38100" dir="2700000" algn="tl">
                    <a:srgbClr val="000000">
                      <a:alpha val="43137"/>
                    </a:srgbClr>
                  </a:outerShdw>
                </a:effectLst>
                <a:latin typeface="+mj-lt"/>
              </a:rPr>
              <a:t>abitativa</a:t>
            </a:r>
            <a:r>
              <a:rPr lang="it-IT" sz="2800" dirty="0">
                <a:solidFill>
                  <a:prstClr val="black"/>
                </a:solidFill>
                <a:effectLst>
                  <a:outerShdw blurRad="38100" dist="38100" dir="2700000" algn="tl">
                    <a:srgbClr val="000000">
                      <a:alpha val="43137"/>
                    </a:srgbClr>
                  </a:outerShdw>
                </a:effectLst>
                <a:latin typeface="+mj-lt"/>
              </a:rPr>
              <a:t> e alla notevole </a:t>
            </a:r>
            <a:r>
              <a:rPr lang="it-IT" sz="2800" dirty="0">
                <a:solidFill>
                  <a:srgbClr val="FF0000"/>
                </a:solidFill>
                <a:effectLst>
                  <a:outerShdw blurRad="38100" dist="38100" dir="2700000" algn="tl">
                    <a:srgbClr val="000000">
                      <a:alpha val="43137"/>
                    </a:srgbClr>
                  </a:outerShdw>
                </a:effectLst>
                <a:latin typeface="+mj-lt"/>
              </a:rPr>
              <a:t>fragilità</a:t>
            </a:r>
            <a:r>
              <a:rPr lang="it-IT" sz="2800" dirty="0">
                <a:solidFill>
                  <a:prstClr val="black"/>
                </a:solidFill>
                <a:effectLst>
                  <a:outerShdw blurRad="38100" dist="38100" dir="2700000" algn="tl">
                    <a:srgbClr val="000000">
                      <a:alpha val="43137"/>
                    </a:srgbClr>
                  </a:outerShdw>
                </a:effectLst>
                <a:latin typeface="+mj-lt"/>
              </a:rPr>
              <a:t> del nostro patrimonio edilizio.</a:t>
            </a:r>
          </a:p>
        </p:txBody>
      </p:sp>
    </p:spTree>
    <p:extLst>
      <p:ext uri="{BB962C8B-B14F-4D97-AF65-F5344CB8AC3E}">
        <p14:creationId xmlns:p14="http://schemas.microsoft.com/office/powerpoint/2010/main" val="113584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1425" y="332657"/>
            <a:ext cx="4032447" cy="22808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7721" y="260649"/>
            <a:ext cx="4704523" cy="22395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444" y="3571909"/>
            <a:ext cx="4768467" cy="17534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3194" y="3571909"/>
            <a:ext cx="3952269" cy="19143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asellaDiTesto 1"/>
          <p:cNvSpPr txBox="1"/>
          <p:nvPr/>
        </p:nvSpPr>
        <p:spPr>
          <a:xfrm>
            <a:off x="893444" y="2787079"/>
            <a:ext cx="4768467" cy="784830"/>
          </a:xfrm>
          <a:prstGeom prst="rect">
            <a:avLst/>
          </a:prstGeom>
          <a:noFill/>
        </p:spPr>
        <p:txBody>
          <a:bodyPr wrap="square" rtlCol="0">
            <a:spAutoFit/>
          </a:bodyPr>
          <a:lstStyle/>
          <a:p>
            <a:r>
              <a:rPr lang="it-IT" sz="1500" dirty="0">
                <a:latin typeface="+mj-lt"/>
              </a:rPr>
              <a:t>Questo edificio è </a:t>
            </a:r>
            <a:r>
              <a:rPr lang="it-IT" sz="1500" dirty="0">
                <a:solidFill>
                  <a:srgbClr val="FF0000"/>
                </a:solidFill>
                <a:latin typeface="+mj-lt"/>
              </a:rPr>
              <a:t>simmetrico </a:t>
            </a:r>
            <a:r>
              <a:rPr lang="it-IT" sz="1500" dirty="0">
                <a:latin typeface="+mj-lt"/>
              </a:rPr>
              <a:t>sia dal punto di vista  del prospetto ,sia per la distribuzione ottimale dei vuoti e dei pieni.</a:t>
            </a:r>
          </a:p>
        </p:txBody>
      </p:sp>
      <p:sp>
        <p:nvSpPr>
          <p:cNvPr id="3" name="CasellaDiTesto 2"/>
          <p:cNvSpPr txBox="1"/>
          <p:nvPr/>
        </p:nvSpPr>
        <p:spPr>
          <a:xfrm>
            <a:off x="5917831" y="2651876"/>
            <a:ext cx="4284605" cy="784830"/>
          </a:xfrm>
          <a:prstGeom prst="rect">
            <a:avLst/>
          </a:prstGeom>
          <a:noFill/>
        </p:spPr>
        <p:txBody>
          <a:bodyPr wrap="square" rtlCol="0">
            <a:spAutoFit/>
          </a:bodyPr>
          <a:lstStyle/>
          <a:p>
            <a:r>
              <a:rPr lang="it-IT" sz="1500" dirty="0">
                <a:latin typeface="+mj-lt"/>
              </a:rPr>
              <a:t>Questo edificio anche se possiede materiali più resistenti ,è </a:t>
            </a:r>
            <a:r>
              <a:rPr lang="it-IT" sz="1500" dirty="0">
                <a:solidFill>
                  <a:srgbClr val="FF0000"/>
                </a:solidFill>
                <a:latin typeface="+mj-lt"/>
              </a:rPr>
              <a:t>asimmetrico</a:t>
            </a:r>
            <a:r>
              <a:rPr lang="it-IT" sz="1500" dirty="0">
                <a:latin typeface="+mj-lt"/>
              </a:rPr>
              <a:t> quindi è più soggetto a rischio sismico</a:t>
            </a:r>
            <a:r>
              <a:rPr lang="it-IT" sz="1400" dirty="0">
                <a:latin typeface="+mj-lt"/>
              </a:rPr>
              <a:t>.</a:t>
            </a:r>
          </a:p>
        </p:txBody>
      </p:sp>
      <p:sp>
        <p:nvSpPr>
          <p:cNvPr id="8" name="CasellaDiTesto 7"/>
          <p:cNvSpPr txBox="1"/>
          <p:nvPr/>
        </p:nvSpPr>
        <p:spPr>
          <a:xfrm>
            <a:off x="911424" y="5486290"/>
            <a:ext cx="4768467" cy="1015663"/>
          </a:xfrm>
          <a:prstGeom prst="rect">
            <a:avLst/>
          </a:prstGeom>
          <a:noFill/>
        </p:spPr>
        <p:txBody>
          <a:bodyPr wrap="square" rtlCol="0">
            <a:spAutoFit/>
          </a:bodyPr>
          <a:lstStyle/>
          <a:p>
            <a:r>
              <a:rPr lang="it-IT" sz="1500" dirty="0">
                <a:latin typeface="+mj-lt"/>
              </a:rPr>
              <a:t>Le villette laterali fungono da spalla alla centrale che resiste meglio alle scosse.vi è un </a:t>
            </a:r>
            <a:r>
              <a:rPr lang="it-IT" sz="1500" dirty="0">
                <a:solidFill>
                  <a:srgbClr val="FF0000"/>
                </a:solidFill>
                <a:latin typeface="+mj-lt"/>
              </a:rPr>
              <a:t>interazione</a:t>
            </a:r>
            <a:r>
              <a:rPr lang="it-IT" sz="1500" dirty="0">
                <a:latin typeface="+mj-lt"/>
              </a:rPr>
              <a:t> tra le villette che  permette di </a:t>
            </a:r>
            <a:r>
              <a:rPr lang="it-IT" sz="1500" dirty="0">
                <a:solidFill>
                  <a:srgbClr val="FF0000"/>
                </a:solidFill>
                <a:latin typeface="+mj-lt"/>
              </a:rPr>
              <a:t>sorreggersi a vicenda </a:t>
            </a:r>
            <a:r>
              <a:rPr lang="it-IT" sz="1500" dirty="0">
                <a:latin typeface="+mj-lt"/>
              </a:rPr>
              <a:t>durante la scossa </a:t>
            </a:r>
          </a:p>
        </p:txBody>
      </p:sp>
      <p:sp>
        <p:nvSpPr>
          <p:cNvPr id="9" name="CasellaDiTesto 8"/>
          <p:cNvSpPr txBox="1"/>
          <p:nvPr/>
        </p:nvSpPr>
        <p:spPr>
          <a:xfrm>
            <a:off x="6181121" y="5625572"/>
            <a:ext cx="4122511" cy="784830"/>
          </a:xfrm>
          <a:prstGeom prst="rect">
            <a:avLst/>
          </a:prstGeom>
          <a:noFill/>
        </p:spPr>
        <p:txBody>
          <a:bodyPr wrap="square" rtlCol="0">
            <a:spAutoFit/>
          </a:bodyPr>
          <a:lstStyle/>
          <a:p>
            <a:r>
              <a:rPr lang="it-IT" sz="1500" dirty="0">
                <a:latin typeface="+mj-lt"/>
              </a:rPr>
              <a:t>Non essendoci strutture ai lati ,la scossa si concentra sulla singola abitazione ,provocando </a:t>
            </a:r>
            <a:r>
              <a:rPr lang="it-IT" sz="1500" dirty="0">
                <a:solidFill>
                  <a:srgbClr val="FF0000"/>
                </a:solidFill>
                <a:latin typeface="+mj-lt"/>
              </a:rPr>
              <a:t>danni maggiori</a:t>
            </a:r>
            <a:r>
              <a:rPr lang="it-IT" sz="1500" dirty="0">
                <a:latin typeface="+mj-lt"/>
              </a:rPr>
              <a:t>.</a:t>
            </a:r>
          </a:p>
        </p:txBody>
      </p:sp>
    </p:spTree>
    <p:extLst>
      <p:ext uri="{BB962C8B-B14F-4D97-AF65-F5344CB8AC3E}">
        <p14:creationId xmlns:p14="http://schemas.microsoft.com/office/powerpoint/2010/main" val="274190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Filo">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otalTime>0</TotalTime>
  <Words>1689</Words>
  <Application>Microsoft Office PowerPoint</Application>
  <PresentationFormat>Personalizzato</PresentationFormat>
  <Paragraphs>119</Paragraphs>
  <Slides>37</Slides>
  <Notes>0</Notes>
  <HiddenSlides>0</HiddenSlides>
  <MMClips>0</MMClips>
  <ScaleCrop>false</ScaleCrop>
  <HeadingPairs>
    <vt:vector size="4" baseType="variant">
      <vt:variant>
        <vt:lpstr>Tema</vt:lpstr>
      </vt:variant>
      <vt:variant>
        <vt:i4>1</vt:i4>
      </vt:variant>
      <vt:variant>
        <vt:lpstr>Titoli diapositive</vt:lpstr>
      </vt:variant>
      <vt:variant>
        <vt:i4>37</vt:i4>
      </vt:variant>
    </vt:vector>
  </HeadingPairs>
  <TitlesOfParts>
    <vt:vector size="38" baseType="lpstr">
      <vt:lpstr>Filo</vt:lpstr>
      <vt:lpstr>NON CORRERE IL RISCHIO </vt:lpstr>
      <vt:lpstr>Che cos‘è il rischio?</vt:lpstr>
      <vt:lpstr>Rischio &amp; Pericolo</vt:lpstr>
      <vt:lpstr>Come si calcola il rischio?</vt:lpstr>
      <vt:lpstr>Quali tipi di rischio corriamo in Molise?</vt:lpstr>
      <vt:lpstr>Rischio sismico</vt:lpstr>
      <vt:lpstr>An earthquake…</vt:lpstr>
      <vt:lpstr>Presentazione standard di PowerPoint</vt:lpstr>
      <vt:lpstr>Presentazione standard di PowerPoint</vt:lpstr>
      <vt:lpstr>Presentazione standard di PowerPoint</vt:lpstr>
      <vt:lpstr>Presentazione standard di PowerPoint</vt:lpstr>
      <vt:lpstr>      Rischio idrogeologico </vt:lpstr>
      <vt:lpstr>Alluvioni</vt:lpstr>
      <vt:lpstr>Presentazione standard di PowerPoint</vt:lpstr>
      <vt:lpstr>Le cause delle alluvioni</vt:lpstr>
      <vt:lpstr>Perché l'alluvione è pericolosa</vt:lpstr>
      <vt:lpstr>Le alluvioni in Molise </vt:lpstr>
      <vt:lpstr>Il rischio LE FRANE</vt:lpstr>
      <vt:lpstr>Cos’è una frana?</vt:lpstr>
      <vt:lpstr>Le cause</vt:lpstr>
      <vt:lpstr>Le principali cause in Molise</vt:lpstr>
      <vt:lpstr>I principali casi di frane in Molise</vt:lpstr>
      <vt:lpstr>Frana di Petacciato</vt:lpstr>
      <vt:lpstr>Rischio vulcanico</vt:lpstr>
      <vt:lpstr>Il vulcano è formato da:</vt:lpstr>
      <vt:lpstr>Il Vesuvio</vt:lpstr>
      <vt:lpstr>Presentazione standard di PowerPoint</vt:lpstr>
      <vt:lpstr>Storia</vt:lpstr>
      <vt:lpstr>Il rischio legato alle zone limitrofe</vt:lpstr>
      <vt:lpstr>Il rischio in Molise</vt:lpstr>
      <vt:lpstr>RISCHIO ANTROPICO</vt:lpstr>
      <vt:lpstr>Cosa significa ??</vt:lpstr>
      <vt:lpstr>Leggi non rispettate </vt:lpstr>
      <vt:lpstr>Rischio in Molise</vt:lpstr>
      <vt:lpstr>Guglionesi</vt:lpstr>
      <vt:lpstr>Termoli</vt:lpstr>
      <vt:lpstr>Fine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 CORRERE IL RISCHIO</dc:title>
  <dc:creator>Gaia!</dc:creator>
  <cp:lastModifiedBy>Lou</cp:lastModifiedBy>
  <cp:revision>3</cp:revision>
  <dcterms:modified xsi:type="dcterms:W3CDTF">2017-08-01T14:28:18Z</dcterms:modified>
</cp:coreProperties>
</file>