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6"/>
  </p:notesMasterIdLst>
  <p:sldIdLst>
    <p:sldId id="273" r:id="rId2"/>
    <p:sldId id="274" r:id="rId3"/>
    <p:sldId id="260" r:id="rId4"/>
    <p:sldId id="258" r:id="rId5"/>
    <p:sldId id="259" r:id="rId6"/>
    <p:sldId id="261" r:id="rId7"/>
    <p:sldId id="262" r:id="rId8"/>
    <p:sldId id="267" r:id="rId9"/>
    <p:sldId id="272" r:id="rId10"/>
    <p:sldId id="271" r:id="rId11"/>
    <p:sldId id="265" r:id="rId12"/>
    <p:sldId id="263" r:id="rId13"/>
    <p:sldId id="264" r:id="rId14"/>
    <p:sldId id="266" r:id="rId15"/>
    <p:sldId id="268" r:id="rId16"/>
    <p:sldId id="269" r:id="rId17"/>
    <p:sldId id="270" r:id="rId18"/>
    <p:sldId id="275" r:id="rId19"/>
    <p:sldId id="289" r:id="rId20"/>
    <p:sldId id="290" r:id="rId21"/>
    <p:sldId id="291" r:id="rId22"/>
    <p:sldId id="300" r:id="rId23"/>
    <p:sldId id="301" r:id="rId24"/>
    <p:sldId id="302" r:id="rId25"/>
    <p:sldId id="276" r:id="rId26"/>
    <p:sldId id="281" r:id="rId27"/>
    <p:sldId id="282" r:id="rId28"/>
    <p:sldId id="283" r:id="rId29"/>
    <p:sldId id="284" r:id="rId30"/>
    <p:sldId id="285" r:id="rId31"/>
    <p:sldId id="286" r:id="rId32"/>
    <p:sldId id="287" r:id="rId33"/>
    <p:sldId id="288" r:id="rId34"/>
    <p:sldId id="277" r:id="rId35"/>
    <p:sldId id="292" r:id="rId36"/>
    <p:sldId id="293" r:id="rId37"/>
    <p:sldId id="294" r:id="rId38"/>
    <p:sldId id="295" r:id="rId39"/>
    <p:sldId id="296" r:id="rId40"/>
    <p:sldId id="297" r:id="rId41"/>
    <p:sldId id="298" r:id="rId42"/>
    <p:sldId id="299" r:id="rId43"/>
    <p:sldId id="278" r:id="rId44"/>
    <p:sldId id="279"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2" autoAdjust="0"/>
  </p:normalViewPr>
  <p:slideViewPr>
    <p:cSldViewPr>
      <p:cViewPr>
        <p:scale>
          <a:sx n="90" d="100"/>
          <a:sy n="90" d="100"/>
        </p:scale>
        <p:origin x="-1234" y="-38"/>
      </p:cViewPr>
      <p:guideLst>
        <p:guide orient="horz" pos="2160"/>
        <p:guide pos="2880"/>
      </p:guideLst>
    </p:cSldViewPr>
  </p:slideViewPr>
  <p:outlineViewPr>
    <p:cViewPr>
      <p:scale>
        <a:sx n="33" d="100"/>
        <a:sy n="33" d="100"/>
      </p:scale>
      <p:origin x="54" y="340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AD346-72E1-47DC-A9A6-571B1F9F2DD4}" type="datetimeFigureOut">
              <a:rPr lang="it-IT" smtClean="0"/>
              <a:t>01/08/2017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8B5FB-E624-45DE-98AA-33FB3DE7DA63}" type="slidenum">
              <a:rPr lang="it-IT" smtClean="0"/>
              <a:t>‹N›</a:t>
            </a:fld>
            <a:endParaRPr lang="it-IT"/>
          </a:p>
        </p:txBody>
      </p:sp>
    </p:spTree>
    <p:extLst>
      <p:ext uri="{BB962C8B-B14F-4D97-AF65-F5344CB8AC3E}">
        <p14:creationId xmlns:p14="http://schemas.microsoft.com/office/powerpoint/2010/main" val="23969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F49D355-16BD-4E45-BD9A-5EA878CF7CBD}" type="datetimeFigureOut">
              <a:rPr lang="it-IT" smtClean="0"/>
              <a:t>01/08/2017</a:t>
            </a:fld>
            <a:endParaRPr lang="it-IT"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t-IT"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7A41E1B-4F70-4964-A407-84C68BE8251C}" type="slidenum">
              <a:rPr lang="it-IT" smtClean="0"/>
              <a:t>‹N›</a:t>
            </a:fld>
            <a:endParaRPr lang="it-IT"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dirty="0"/>
          </a:p>
        </p:txBody>
      </p:sp>
      <p:sp>
        <p:nvSpPr>
          <p:cNvPr id="11" name="Title 10"/>
          <p:cNvSpPr>
            <a:spLocks noGrp="1"/>
          </p:cNvSpPr>
          <p:nvPr>
            <p:ph type="title"/>
          </p:nvPr>
        </p:nvSpPr>
        <p:spPr/>
        <p:txBody>
          <a:bodyPr/>
          <a:lstStyle/>
          <a:p>
            <a:r>
              <a:rPr lang="it-IT" smtClean="0"/>
              <a:t>Fare clic per modificare lo stile del titolo</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dirty="0"/>
          </a:p>
        </p:txBody>
      </p:sp>
      <p:sp>
        <p:nvSpPr>
          <p:cNvPr id="12" name="Title 1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it-IT" smtClean="0"/>
              <a:t>Fare clic per modificare lo stile del titolo</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it-IT" smtClean="0"/>
              <a:t>Fare clic per modificare lo stile del titolo</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Fare clic sull'icona per inserire un'immagine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01/08/2017</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F49D355-16BD-4E45-BD9A-5EA878CF7CBD}" type="datetimeFigureOut">
              <a:rPr lang="it-IT" smtClean="0"/>
              <a:t>01/08/2017</a:t>
            </a:fld>
            <a:endParaRPr lang="it-IT"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it-IT"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7A41E1B-4F70-4964-A407-84C68BE8251C}" type="slidenum">
              <a:rPr lang="it-IT" smtClean="0"/>
              <a:t>‹N›</a:t>
            </a:fld>
            <a:endParaRPr lang="it-IT"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18.xml"/><Relationship Id="rId7" Type="http://schemas.openxmlformats.org/officeDocument/2006/relationships/slide" Target="slide4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3.xml"/><Relationship Id="rId5" Type="http://schemas.openxmlformats.org/officeDocument/2006/relationships/slide" Target="slide25.xml"/><Relationship Id="rId4" Type="http://schemas.openxmlformats.org/officeDocument/2006/relationships/slide" Target="slide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video" Target="file:///C:\Users\Carola%20Nardin\Downloads\Eruzione%20del%20Vesuvio%201944.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ompeiisiter.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548680"/>
            <a:ext cx="7992888" cy="2376264"/>
          </a:xfrm>
        </p:spPr>
        <p:txBody>
          <a:bodyPr/>
          <a:lstStyle/>
          <a:p>
            <a:r>
              <a:rPr lang="it-IT" sz="4400" dirty="0" smtClean="0"/>
              <a:t>«Ciò che fa muovere il mondo»</a:t>
            </a:r>
            <a:br>
              <a:rPr lang="it-IT" sz="4400" dirty="0" smtClean="0"/>
            </a:br>
            <a:r>
              <a:rPr lang="it-IT" sz="2800" dirty="0" smtClean="0"/>
              <a:t>CLASSE I F</a:t>
            </a:r>
            <a:br>
              <a:rPr lang="it-IT" sz="2800" dirty="0" smtClean="0"/>
            </a:br>
            <a:r>
              <a:rPr lang="it-IT" sz="2800" dirty="0" smtClean="0"/>
              <a:t/>
            </a:r>
            <a:br>
              <a:rPr lang="it-IT" sz="2800" dirty="0" smtClean="0"/>
            </a:br>
            <a:r>
              <a:rPr lang="it-IT" sz="1600" dirty="0" smtClean="0"/>
              <a:t>A.S. 2016-17</a:t>
            </a:r>
            <a:endParaRPr lang="it-IT" sz="1600" dirty="0"/>
          </a:p>
        </p:txBody>
      </p:sp>
      <p:sp>
        <p:nvSpPr>
          <p:cNvPr id="4" name="Rettangolo 3">
            <a:hlinkClick r:id="rId2" action="ppaction://hlinksldjump"/>
          </p:cNvPr>
          <p:cNvSpPr/>
          <p:nvPr/>
        </p:nvSpPr>
        <p:spPr>
          <a:xfrm>
            <a:off x="827584" y="4052795"/>
            <a:ext cx="720080" cy="75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arte</a:t>
            </a:r>
            <a:endParaRPr lang="it-IT" dirty="0"/>
          </a:p>
        </p:txBody>
      </p:sp>
      <p:sp>
        <p:nvSpPr>
          <p:cNvPr id="5" name="Rettangolo 4">
            <a:hlinkClick r:id="rId3" action="ppaction://hlinksldjump"/>
          </p:cNvPr>
          <p:cNvSpPr/>
          <p:nvPr/>
        </p:nvSpPr>
        <p:spPr>
          <a:xfrm>
            <a:off x="1835696" y="4052795"/>
            <a:ext cx="1008112" cy="75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scienze</a:t>
            </a:r>
            <a:endParaRPr lang="it-IT" dirty="0"/>
          </a:p>
        </p:txBody>
      </p:sp>
      <p:sp>
        <p:nvSpPr>
          <p:cNvPr id="6" name="Rettangolo 5">
            <a:hlinkClick r:id="rId4" action="ppaction://hlinksldjump"/>
          </p:cNvPr>
          <p:cNvSpPr/>
          <p:nvPr/>
        </p:nvSpPr>
        <p:spPr>
          <a:xfrm>
            <a:off x="4593186" y="4052795"/>
            <a:ext cx="720080" cy="75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epica</a:t>
            </a:r>
            <a:endParaRPr lang="it-IT" dirty="0"/>
          </a:p>
        </p:txBody>
      </p:sp>
      <p:sp>
        <p:nvSpPr>
          <p:cNvPr id="7" name="Rettangolo 6">
            <a:hlinkClick r:id="rId5" action="ppaction://hlinksldjump"/>
          </p:cNvPr>
          <p:cNvSpPr/>
          <p:nvPr/>
        </p:nvSpPr>
        <p:spPr>
          <a:xfrm>
            <a:off x="3147828" y="4052794"/>
            <a:ext cx="1080120" cy="75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Inglese </a:t>
            </a:r>
            <a:endParaRPr lang="it-IT" dirty="0"/>
          </a:p>
        </p:txBody>
      </p:sp>
      <p:sp>
        <p:nvSpPr>
          <p:cNvPr id="3" name="Rettangolo 2">
            <a:hlinkClick r:id="rId6" action="ppaction://hlinksldjump"/>
          </p:cNvPr>
          <p:cNvSpPr/>
          <p:nvPr/>
        </p:nvSpPr>
        <p:spPr>
          <a:xfrm>
            <a:off x="5652120" y="4052795"/>
            <a:ext cx="1080120" cy="75423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Ed Fisica</a:t>
            </a:r>
            <a:endParaRPr lang="it-IT" dirty="0"/>
          </a:p>
        </p:txBody>
      </p:sp>
      <p:sp>
        <p:nvSpPr>
          <p:cNvPr id="8" name="Rettangolo 7">
            <a:hlinkClick r:id="rId7" action="ppaction://hlinksldjump"/>
          </p:cNvPr>
          <p:cNvSpPr/>
          <p:nvPr/>
        </p:nvSpPr>
        <p:spPr>
          <a:xfrm>
            <a:off x="6973862" y="4052795"/>
            <a:ext cx="1152128" cy="7542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Fisica</a:t>
            </a:r>
            <a:endParaRPr lang="it-IT" dirty="0"/>
          </a:p>
        </p:txBody>
      </p:sp>
      <p:sp>
        <p:nvSpPr>
          <p:cNvPr id="9" name="Rettangolo 8">
            <a:hlinkClick r:id="rId8" action="ppaction://hlinksldjump"/>
          </p:cNvPr>
          <p:cNvSpPr/>
          <p:nvPr/>
        </p:nvSpPr>
        <p:spPr>
          <a:xfrm>
            <a:off x="3687888" y="5085184"/>
            <a:ext cx="1769394"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Coordinatrice </a:t>
            </a:r>
            <a:endParaRPr lang="it-IT" dirty="0"/>
          </a:p>
        </p:txBody>
      </p:sp>
    </p:spTree>
    <p:extLst>
      <p:ext uri="{BB962C8B-B14F-4D97-AF65-F5344CB8AC3E}">
        <p14:creationId xmlns:p14="http://schemas.microsoft.com/office/powerpoint/2010/main" val="1604720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987" y="2204864"/>
            <a:ext cx="8219256" cy="3935930"/>
          </a:xfrm>
        </p:spPr>
        <p:txBody>
          <a:bodyPr>
            <a:noAutofit/>
          </a:bodyPr>
          <a:lstStyle/>
          <a:p>
            <a:pPr algn="l"/>
            <a:r>
              <a:rPr lang="it-IT" sz="2000" dirty="0" smtClean="0">
                <a:solidFill>
                  <a:schemeClr val="tx1"/>
                </a:solidFill>
                <a:latin typeface="Times New Roman" panose="02020603050405020304" pitchFamily="18" charset="0"/>
                <a:cs typeface="Times New Roman" panose="02020603050405020304" pitchFamily="18" charset="0"/>
              </a:rPr>
              <a:t>I </a:t>
            </a:r>
            <a:r>
              <a:rPr lang="it-IT" sz="2000" dirty="0">
                <a:solidFill>
                  <a:schemeClr val="tx1"/>
                </a:solidFill>
                <a:latin typeface="Times New Roman" panose="02020603050405020304" pitchFamily="18" charset="0"/>
                <a:cs typeface="Times New Roman" panose="02020603050405020304" pitchFamily="18" charset="0"/>
              </a:rPr>
              <a:t>primi scavi nell’area pompeiana si ebbero a partire da 1748 per volere di Carlo III di Borbone a seguito del successo  dei ritrovamenti di Ercolano. I sondaggi  furono svolti da </a:t>
            </a:r>
            <a:r>
              <a:rPr lang="it-IT" sz="2000" dirty="0" err="1">
                <a:solidFill>
                  <a:schemeClr val="tx1"/>
                </a:solidFill>
                <a:latin typeface="Times New Roman" panose="02020603050405020304" pitchFamily="18" charset="0"/>
                <a:cs typeface="Times New Roman" panose="02020603050405020304" pitchFamily="18" charset="0"/>
              </a:rPr>
              <a:t>Roque</a:t>
            </a:r>
            <a:r>
              <a:rPr lang="it-IT" sz="2000" dirty="0">
                <a:solidFill>
                  <a:schemeClr val="tx1"/>
                </a:solidFill>
                <a:latin typeface="Times New Roman" panose="02020603050405020304" pitchFamily="18" charset="0"/>
                <a:cs typeface="Times New Roman" panose="02020603050405020304" pitchFamily="18" charset="0"/>
              </a:rPr>
              <a:t> </a:t>
            </a:r>
            <a:r>
              <a:rPr lang="it-IT" sz="2000" dirty="0" err="1">
                <a:solidFill>
                  <a:schemeClr val="tx1"/>
                </a:solidFill>
                <a:latin typeface="Times New Roman" panose="02020603050405020304" pitchFamily="18" charset="0"/>
                <a:cs typeface="Times New Roman" panose="02020603050405020304" pitchFamily="18" charset="0"/>
              </a:rPr>
              <a:t>Joaquìn</a:t>
            </a:r>
            <a:r>
              <a:rPr lang="it-IT" sz="2000" dirty="0">
                <a:solidFill>
                  <a:schemeClr val="tx1"/>
                </a:solidFill>
                <a:latin typeface="Times New Roman" panose="02020603050405020304" pitchFamily="18" charset="0"/>
                <a:cs typeface="Times New Roman" panose="02020603050405020304" pitchFamily="18" charset="0"/>
              </a:rPr>
              <a:t>  credendo di essere sulle tracce dell’antica </a:t>
            </a:r>
            <a:r>
              <a:rPr lang="it-IT" sz="2000" dirty="0" err="1">
                <a:solidFill>
                  <a:schemeClr val="tx1"/>
                </a:solidFill>
                <a:latin typeface="Times New Roman" panose="02020603050405020304" pitchFamily="18" charset="0"/>
                <a:cs typeface="Times New Roman" panose="02020603050405020304" pitchFamily="18" charset="0"/>
              </a:rPr>
              <a:t>Stabiae</a:t>
            </a:r>
            <a:r>
              <a:rPr lang="it-IT" sz="2000" dirty="0">
                <a:solidFill>
                  <a:schemeClr val="tx1"/>
                </a:solidFill>
                <a:latin typeface="Times New Roman" panose="02020603050405020304" pitchFamily="18" charset="0"/>
                <a:cs typeface="Times New Roman" panose="02020603050405020304" pitchFamily="18" charset="0"/>
              </a:rPr>
              <a:t> </a:t>
            </a:r>
            <a:r>
              <a:rPr lang="it-IT" sz="2000" dirty="0" err="1">
                <a:solidFill>
                  <a:schemeClr val="tx1"/>
                </a:solidFill>
                <a:latin typeface="Times New Roman" panose="02020603050405020304" pitchFamily="18" charset="0"/>
                <a:cs typeface="Times New Roman" panose="02020603050405020304" pitchFamily="18" charset="0"/>
              </a:rPr>
              <a:t>riporftò</a:t>
            </a:r>
            <a:r>
              <a:rPr lang="it-IT" sz="2000" dirty="0">
                <a:solidFill>
                  <a:schemeClr val="tx1"/>
                </a:solidFill>
                <a:latin typeface="Times New Roman" panose="02020603050405020304" pitchFamily="18" charset="0"/>
                <a:cs typeface="Times New Roman" panose="02020603050405020304" pitchFamily="18" charset="0"/>
              </a:rPr>
              <a:t> alla luce  diversi oggetti di epoca romana . A seguito dell’ unità d’Italia sotto la guida di Giuseppe </a:t>
            </a:r>
            <a:r>
              <a:rPr lang="it-IT" sz="2000" dirty="0" err="1">
                <a:solidFill>
                  <a:schemeClr val="tx1"/>
                </a:solidFill>
                <a:latin typeface="Times New Roman" panose="02020603050405020304" pitchFamily="18" charset="0"/>
                <a:cs typeface="Times New Roman" panose="02020603050405020304" pitchFamily="18" charset="0"/>
              </a:rPr>
              <a:t>Fiorelli</a:t>
            </a:r>
            <a:r>
              <a:rPr lang="it-IT" sz="2000" dirty="0">
                <a:solidFill>
                  <a:schemeClr val="tx1"/>
                </a:solidFill>
                <a:latin typeface="Times New Roman" panose="02020603050405020304" pitchFamily="18" charset="0"/>
                <a:cs typeface="Times New Roman" panose="02020603050405020304" pitchFamily="18" charset="0"/>
              </a:rPr>
              <a:t> si ebbe la prima divisione  della città in </a:t>
            </a:r>
            <a:r>
              <a:rPr lang="it-IT" sz="2000" dirty="0" err="1">
                <a:solidFill>
                  <a:schemeClr val="tx1"/>
                </a:solidFill>
                <a:latin typeface="Times New Roman" panose="02020603050405020304" pitchFamily="18" charset="0"/>
                <a:cs typeface="Times New Roman" panose="02020603050405020304" pitchFamily="18" charset="0"/>
              </a:rPr>
              <a:t>regiones</a:t>
            </a:r>
            <a:r>
              <a:rPr lang="it-IT" sz="2000" dirty="0">
                <a:solidFill>
                  <a:schemeClr val="tx1"/>
                </a:solidFill>
                <a:latin typeface="Times New Roman" panose="02020603050405020304" pitchFamily="18" charset="0"/>
                <a:cs typeface="Times New Roman" panose="02020603050405020304" pitchFamily="18" charset="0"/>
              </a:rPr>
              <a:t> ed </a:t>
            </a:r>
            <a:r>
              <a:rPr lang="it-IT" sz="2000" dirty="0" err="1">
                <a:solidFill>
                  <a:schemeClr val="tx1"/>
                </a:solidFill>
                <a:latin typeface="Times New Roman" panose="02020603050405020304" pitchFamily="18" charset="0"/>
                <a:cs typeface="Times New Roman" panose="02020603050405020304" pitchFamily="18" charset="0"/>
              </a:rPr>
              <a:t>insulae</a:t>
            </a:r>
            <a:r>
              <a:rPr lang="it-IT" sz="2000" dirty="0">
                <a:solidFill>
                  <a:schemeClr val="tx1"/>
                </a:solidFill>
                <a:latin typeface="Times New Roman" panose="02020603050405020304" pitchFamily="18" charset="0"/>
                <a:cs typeface="Times New Roman" panose="02020603050405020304" pitchFamily="18" charset="0"/>
              </a:rPr>
              <a:t> . Durante il XX secolo con gli archeologi Vittorio Spinazzola e Amadeo Maiuri  furono completati gran parte degli scavi della zona meridionale della città .</a:t>
            </a:r>
          </a:p>
        </p:txBody>
      </p:sp>
      <p:sp>
        <p:nvSpPr>
          <p:cNvPr id="3" name="Titolo 1"/>
          <p:cNvSpPr txBox="1">
            <a:spLocks/>
          </p:cNvSpPr>
          <p:nvPr/>
        </p:nvSpPr>
        <p:spPr>
          <a:xfrm>
            <a:off x="1331640" y="332656"/>
            <a:ext cx="6457950" cy="1293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mtClean="0"/>
              <a:t>Scavi archeologici di pompei</a:t>
            </a:r>
            <a:endParaRPr lang="it-IT" dirty="0"/>
          </a:p>
        </p:txBody>
      </p:sp>
    </p:spTree>
    <p:extLst>
      <p:ext uri="{BB962C8B-B14F-4D97-AF65-F5344CB8AC3E}">
        <p14:creationId xmlns:p14="http://schemas.microsoft.com/office/powerpoint/2010/main" val="77293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1628800"/>
            <a:ext cx="7704856" cy="3139321"/>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Il cielo a oriente, squarciato da un immensa ferita, sanguinava, e il sangue tingeva di rosso il mare. L’orizzonte si sgretolava, ruinando in un abisso di fuoco. Scossa da profondi sussulti, la terra tremava, le casa oscillavano sulle fondamenta [...] Uno scricchiolio orrendo correva nell’aria, come d’ossa rotte, stritolate. </a:t>
            </a:r>
            <a:r>
              <a:rPr lang="it-IT" dirty="0">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Il Vesuvio urlava nella notte, sputando sangue e fuoco. Dal giorno che vide l’ultima rovina di Ercolano e Pompei, sepolte vive nella tomba di cenere e di lapilli, non s’era mai udita in cielo una così orrenda voce.</a:t>
            </a:r>
            <a:r>
              <a:rPr lang="it-IT" dirty="0">
                <a:latin typeface="Times New Roman" panose="02020603050405020304" pitchFamily="18" charset="0"/>
                <a:cs typeface="Times New Roman" panose="02020603050405020304" pitchFamily="18" charset="0"/>
              </a:rPr>
              <a:t> [...] </a:t>
            </a:r>
            <a:endParaRPr lang="it-IT"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Uomini, donne, animali, fuggire nei vigneti, nei campi, nei boschi, o errar fra le case dei villaggi, che le fiamme già l’ambivano d’ogni parte </a:t>
            </a:r>
            <a:r>
              <a:rPr lang="it-IT" dirty="0">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L’aspetto del mare era forse più orribile che non l’aspetto della terra </a:t>
            </a:r>
            <a:r>
              <a:rPr lang="it-IT" dirty="0">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algn="r"/>
            <a:r>
              <a:rPr lang="it-IT" dirty="0" smtClean="0">
                <a:latin typeface="Times New Roman" panose="02020603050405020304" pitchFamily="18" charset="0"/>
                <a:cs typeface="Times New Roman" panose="02020603050405020304" pitchFamily="18" charset="0"/>
              </a:rPr>
              <a:t>La Pelle </a:t>
            </a:r>
          </a:p>
        </p:txBody>
      </p:sp>
      <p:sp>
        <p:nvSpPr>
          <p:cNvPr id="4" name="CasellaDiTesto 3"/>
          <p:cNvSpPr txBox="1"/>
          <p:nvPr/>
        </p:nvSpPr>
        <p:spPr>
          <a:xfrm>
            <a:off x="539552" y="500615"/>
            <a:ext cx="7920880" cy="646331"/>
          </a:xfrm>
          <a:prstGeom prst="rect">
            <a:avLst/>
          </a:prstGeom>
          <a:noFill/>
        </p:spPr>
        <p:txBody>
          <a:bodyPr wrap="square" rtlCol="0">
            <a:spAutoFit/>
          </a:bodyPr>
          <a:lstStyle/>
          <a:p>
            <a:pPr algn="ctr">
              <a:spcBef>
                <a:spcPct val="0"/>
              </a:spcBef>
            </a:pPr>
            <a:r>
              <a:rPr lang="it-IT" smtClean="0">
                <a:solidFill>
                  <a:schemeClr val="tx2"/>
                </a:solidFill>
                <a:latin typeface="+mj-lt"/>
                <a:ea typeface="+mj-ea"/>
                <a:cs typeface="+mj-cs"/>
              </a:rPr>
              <a:t>IX</a:t>
            </a:r>
          </a:p>
          <a:p>
            <a:pPr algn="ctr">
              <a:spcBef>
                <a:spcPct val="0"/>
              </a:spcBef>
            </a:pPr>
            <a:r>
              <a:rPr lang="it-IT" dirty="0" smtClean="0">
                <a:solidFill>
                  <a:schemeClr val="tx2"/>
                </a:solidFill>
                <a:latin typeface="+mj-lt"/>
                <a:ea typeface="+mj-ea"/>
                <a:cs typeface="+mj-cs"/>
              </a:rPr>
              <a:t>LA </a:t>
            </a:r>
            <a:r>
              <a:rPr lang="it-IT" dirty="0">
                <a:solidFill>
                  <a:schemeClr val="tx2"/>
                </a:solidFill>
                <a:latin typeface="+mj-lt"/>
                <a:ea typeface="+mj-ea"/>
                <a:cs typeface="+mj-cs"/>
              </a:rPr>
              <a:t>PIOGGIA DI FUOCO</a:t>
            </a:r>
          </a:p>
        </p:txBody>
      </p:sp>
    </p:spTree>
    <p:extLst>
      <p:ext uri="{BB962C8B-B14F-4D97-AF65-F5344CB8AC3E}">
        <p14:creationId xmlns:p14="http://schemas.microsoft.com/office/powerpoint/2010/main" val="386183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4869160"/>
            <a:ext cx="5112568" cy="792087"/>
          </a:xfrm>
        </p:spPr>
        <p:txBody>
          <a:bodyPr>
            <a:normAutofit/>
          </a:bodyPr>
          <a:lstStyle/>
          <a:p>
            <a:r>
              <a:rPr lang="it-IT" dirty="0" smtClean="0"/>
              <a:t>‘..il sangue tingeva di rosso il mare..’</a:t>
            </a:r>
            <a:endParaRPr lang="it-IT" dirty="0"/>
          </a:p>
        </p:txBody>
      </p:sp>
      <p:pic>
        <p:nvPicPr>
          <p:cNvPr id="7" name="Segnaposto contenut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1844824"/>
            <a:ext cx="3128384" cy="2952328"/>
          </a:xfrm>
        </p:spPr>
      </p:pic>
      <p:sp>
        <p:nvSpPr>
          <p:cNvPr id="5" name="Segnaposto testo 4"/>
          <p:cNvSpPr>
            <a:spLocks noGrp="1"/>
          </p:cNvSpPr>
          <p:nvPr>
            <p:ph type="body" sz="quarter" idx="3"/>
          </p:nvPr>
        </p:nvSpPr>
        <p:spPr>
          <a:xfrm>
            <a:off x="5364088" y="3429000"/>
            <a:ext cx="4041775" cy="639762"/>
          </a:xfrm>
        </p:spPr>
        <p:txBody>
          <a:bodyPr/>
          <a:lstStyle/>
          <a:p>
            <a:r>
              <a:rPr lang="it-IT" dirty="0" smtClean="0"/>
              <a:t>‘..la terra tremava..’</a:t>
            </a:r>
            <a:endParaRPr lang="it-IT" dirty="0"/>
          </a:p>
        </p:txBody>
      </p:sp>
      <p:pic>
        <p:nvPicPr>
          <p:cNvPr id="8" name="Segnaposto contenuto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48064" y="806532"/>
            <a:ext cx="3519101" cy="2406444"/>
          </a:xfrm>
        </p:spPr>
      </p:pic>
    </p:spTree>
    <p:extLst>
      <p:ext uri="{BB962C8B-B14F-4D97-AF65-F5344CB8AC3E}">
        <p14:creationId xmlns:p14="http://schemas.microsoft.com/office/powerpoint/2010/main" val="224472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476672"/>
            <a:ext cx="7571184" cy="994122"/>
          </a:xfrm>
        </p:spPr>
        <p:txBody>
          <a:bodyPr/>
          <a:lstStyle/>
          <a:p>
            <a:r>
              <a:rPr lang="it-IT" sz="4000" dirty="0" smtClean="0">
                <a:solidFill>
                  <a:schemeClr val="tx1"/>
                </a:solidFill>
                <a:latin typeface="Arial" panose="020B0604020202020204" pitchFamily="34" charset="0"/>
                <a:cs typeface="Arial" panose="020B0604020202020204" pitchFamily="34" charset="0"/>
              </a:rPr>
              <a:t>‘..Il Vesuvio urlava nella notte..’</a:t>
            </a:r>
            <a:endParaRPr lang="it-IT" sz="4000" dirty="0">
              <a:solidFill>
                <a:schemeClr val="tx1"/>
              </a:solidFill>
              <a:latin typeface="Arial" panose="020B0604020202020204" pitchFamily="34" charset="0"/>
              <a:cs typeface="Arial" panose="020B0604020202020204" pitchFamily="34" charset="0"/>
            </a:endParaRPr>
          </a:p>
        </p:txBody>
      </p:sp>
      <p:pic>
        <p:nvPicPr>
          <p:cNvPr id="4" name="Eruzione del Vesuvio 1944.mp4">
            <a:hlinkClick r:id="" action="ppaction://media"/>
          </p:cNvPr>
          <p:cNvPicPr>
            <a:picLocks noRot="1" noChangeAspect="1"/>
          </p:cNvPicPr>
          <p:nvPr>
            <a:videoFile r:link="rId1"/>
          </p:nvPr>
        </p:nvPicPr>
        <p:blipFill>
          <a:blip r:embed="rId3" cstate="print"/>
          <a:stretch>
            <a:fillRect/>
          </a:stretch>
        </p:blipFill>
        <p:spPr>
          <a:xfrm>
            <a:off x="1547665" y="2348880"/>
            <a:ext cx="6048672" cy="3032904"/>
          </a:xfrm>
          <a:prstGeom prst="rect">
            <a:avLst/>
          </a:prstGeom>
        </p:spPr>
      </p:pic>
    </p:spTree>
    <p:extLst>
      <p:ext uri="{BB962C8B-B14F-4D97-AF65-F5344CB8AC3E}">
        <p14:creationId xmlns:p14="http://schemas.microsoft.com/office/powerpoint/2010/main" val="1068841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marL="0" indent="0">
              <a:buNone/>
            </a:pPr>
            <a:r>
              <a:rPr lang="it-IT" sz="2000" b="1" i="0" dirty="0">
                <a:effectLst/>
                <a:latin typeface="Times New Roman" panose="02020603050405020304" pitchFamily="18" charset="0"/>
                <a:cs typeface="Times New Roman" panose="02020603050405020304" pitchFamily="18" charset="0"/>
              </a:rPr>
              <a:t>Pompei</a:t>
            </a:r>
            <a:r>
              <a:rPr lang="it-IT" sz="2000" b="0" i="0" dirty="0">
                <a:effectLst/>
                <a:latin typeface="Times New Roman" panose="02020603050405020304" pitchFamily="18" charset="0"/>
                <a:cs typeface="Times New Roman" panose="02020603050405020304" pitchFamily="18" charset="0"/>
              </a:rPr>
              <a:t> è un </a:t>
            </a:r>
            <a:r>
              <a:rPr lang="it-IT" sz="2000" dirty="0">
                <a:latin typeface="Times New Roman" panose="02020603050405020304" pitchFamily="18" charset="0"/>
                <a:cs typeface="Times New Roman" panose="02020603050405020304" pitchFamily="18" charset="0"/>
              </a:rPr>
              <a:t>comune italiano </a:t>
            </a:r>
            <a:r>
              <a:rPr lang="it-IT" sz="2000" b="0" i="0" dirty="0">
                <a:effectLst/>
                <a:latin typeface="Times New Roman" panose="02020603050405020304" pitchFamily="18" charset="0"/>
                <a:cs typeface="Times New Roman" panose="02020603050405020304" pitchFamily="18" charset="0"/>
              </a:rPr>
              <a:t>di 25 358 abitanti della </a:t>
            </a:r>
            <a:r>
              <a:rPr lang="it-IT" sz="2000" dirty="0">
                <a:latin typeface="Times New Roman" panose="02020603050405020304" pitchFamily="18" charset="0"/>
                <a:cs typeface="Times New Roman" panose="02020603050405020304" pitchFamily="18" charset="0"/>
              </a:rPr>
              <a:t>città metropolitana di Napoli</a:t>
            </a:r>
            <a:r>
              <a:rPr lang="it-IT" sz="2000" b="0" i="0" dirty="0">
                <a:effectLst/>
                <a:latin typeface="Times New Roman" panose="02020603050405020304" pitchFamily="18" charset="0"/>
                <a:cs typeface="Times New Roman" panose="02020603050405020304" pitchFamily="18" charset="0"/>
              </a:rPr>
              <a:t>, in </a:t>
            </a:r>
            <a:r>
              <a:rPr lang="it-IT" sz="2000" dirty="0">
                <a:latin typeface="Times New Roman" panose="02020603050405020304" pitchFamily="18" charset="0"/>
                <a:cs typeface="Times New Roman" panose="02020603050405020304" pitchFamily="18" charset="0"/>
              </a:rPr>
              <a:t>Campania.</a:t>
            </a:r>
            <a:endParaRPr lang="it-IT" sz="2000" b="0" i="0" u="none" dirty="0">
              <a:effectLst/>
              <a:latin typeface="Times New Roman" panose="02020603050405020304" pitchFamily="18" charset="0"/>
              <a:cs typeface="Times New Roman" panose="02020603050405020304" pitchFamily="18" charset="0"/>
            </a:endParaRPr>
          </a:p>
          <a:p>
            <a:pPr marL="0" indent="0">
              <a:buNone/>
            </a:pPr>
            <a:r>
              <a:rPr lang="it-IT" sz="2000" b="0" i="0" dirty="0">
                <a:effectLst/>
                <a:latin typeface="Times New Roman" panose="02020603050405020304" pitchFamily="18" charset="0"/>
                <a:cs typeface="Times New Roman" panose="02020603050405020304" pitchFamily="18" charset="0"/>
              </a:rPr>
              <a:t>La città di Pompei sorge a circa 12 metri d’altezza, sulle falde meridionali del Vesuvio e dista circa 23 chilometri da Napoli.</a:t>
            </a:r>
          </a:p>
          <a:p>
            <a:pPr marL="0" indent="0">
              <a:buNone/>
            </a:pPr>
            <a:r>
              <a:rPr lang="it-IT" sz="2000" b="0" i="0" dirty="0">
                <a:effectLst/>
                <a:latin typeface="Times New Roman" panose="02020603050405020304" pitchFamily="18" charset="0"/>
                <a:cs typeface="Times New Roman" panose="02020603050405020304" pitchFamily="18" charset="0"/>
              </a:rPr>
              <a:t>La città moderna si sviluppò con il nome </a:t>
            </a:r>
            <a:r>
              <a:rPr lang="it-IT" sz="2000" b="1" i="1" dirty="0">
                <a:effectLst/>
                <a:latin typeface="Times New Roman" panose="02020603050405020304" pitchFamily="18" charset="0"/>
                <a:cs typeface="Times New Roman" panose="02020603050405020304" pitchFamily="18" charset="0"/>
              </a:rPr>
              <a:t>Valle di Pompei</a:t>
            </a:r>
            <a:r>
              <a:rPr lang="it-IT" sz="2000" b="0" i="0" dirty="0">
                <a:effectLst/>
                <a:latin typeface="Times New Roman" panose="02020603050405020304" pitchFamily="18" charset="0"/>
                <a:cs typeface="Times New Roman" panose="02020603050405020304" pitchFamily="18" charset="0"/>
              </a:rPr>
              <a:t> nelle vicinanze della città sepolta e attorno al santuario della </a:t>
            </a:r>
            <a:r>
              <a:rPr lang="it-IT" sz="2000" b="1" i="0" dirty="0">
                <a:effectLst/>
                <a:latin typeface="Times New Roman" panose="02020603050405020304" pitchFamily="18" charset="0"/>
                <a:cs typeface="Times New Roman" panose="02020603050405020304" pitchFamily="18" charset="0"/>
              </a:rPr>
              <a:t>Madonna del Rosario</a:t>
            </a:r>
            <a:r>
              <a:rPr lang="it-IT" sz="2000" b="0" i="0" dirty="0">
                <a:effectLst/>
                <a:latin typeface="Times New Roman" panose="02020603050405020304" pitchFamily="18" charset="0"/>
                <a:cs typeface="Times New Roman" panose="02020603050405020304" pitchFamily="18" charset="0"/>
              </a:rPr>
              <a:t> fondato l’8 maggio del 1876 dal </a:t>
            </a:r>
            <a:r>
              <a:rPr lang="it-IT" sz="2000" b="1" i="0" dirty="0">
                <a:effectLst/>
                <a:latin typeface="Times New Roman" panose="02020603050405020304" pitchFamily="18" charset="0"/>
                <a:cs typeface="Times New Roman" panose="02020603050405020304" pitchFamily="18" charset="0"/>
              </a:rPr>
              <a:t>Beato Bartolo Longo</a:t>
            </a:r>
            <a:r>
              <a:rPr lang="it-IT" sz="2000" b="0" i="0" dirty="0">
                <a:effectLst/>
                <a:latin typeface="Times New Roman" panose="02020603050405020304" pitchFamily="18" charset="0"/>
                <a:cs typeface="Times New Roman" panose="02020603050405020304" pitchFamily="18" charset="0"/>
              </a:rPr>
              <a:t> che volle edificare la “nuova Pompei”, città moderna e religiosa, come luogo in antitesi alla città antica.</a:t>
            </a:r>
          </a:p>
          <a:p>
            <a:pPr marL="0" indent="0">
              <a:buNone/>
            </a:pPr>
            <a:endParaRPr lang="it-IT" dirty="0"/>
          </a:p>
        </p:txBody>
      </p:sp>
      <p:sp>
        <p:nvSpPr>
          <p:cNvPr id="2" name="Titolo 1"/>
          <p:cNvSpPr>
            <a:spLocks noGrp="1"/>
          </p:cNvSpPr>
          <p:nvPr>
            <p:ph type="title"/>
          </p:nvPr>
        </p:nvSpPr>
        <p:spPr/>
        <p:txBody>
          <a:bodyPr/>
          <a:lstStyle/>
          <a:p>
            <a:r>
              <a:rPr lang="it-IT"/>
              <a:t>Pompei</a:t>
            </a:r>
          </a:p>
        </p:txBody>
      </p:sp>
    </p:spTree>
    <p:extLst>
      <p:ext uri="{BB962C8B-B14F-4D97-AF65-F5344CB8AC3E}">
        <p14:creationId xmlns:p14="http://schemas.microsoft.com/office/powerpoint/2010/main" val="35119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p:cNvPicPr>
            <a:picLocks noChangeAspect="1"/>
          </p:cNvPicPr>
          <p:nvPr/>
        </p:nvPicPr>
        <p:blipFill rotWithShape="1">
          <a:blip r:embed="rId2"/>
          <a:srcRect b="14718"/>
          <a:stretch/>
        </p:blipFill>
        <p:spPr>
          <a:xfrm>
            <a:off x="225718" y="3524744"/>
            <a:ext cx="3297968" cy="2781298"/>
          </a:xfrm>
          <a:prstGeom prst="rect">
            <a:avLst/>
          </a:prstGeom>
        </p:spPr>
      </p:pic>
      <p:pic>
        <p:nvPicPr>
          <p:cNvPr id="6" name="Immagine 6"/>
          <p:cNvPicPr>
            <a:picLocks noChangeAspect="1"/>
          </p:cNvPicPr>
          <p:nvPr/>
        </p:nvPicPr>
        <p:blipFill>
          <a:blip r:embed="rId3"/>
          <a:stretch>
            <a:fillRect/>
          </a:stretch>
        </p:blipFill>
        <p:spPr>
          <a:xfrm>
            <a:off x="2506304" y="1014615"/>
            <a:ext cx="2844360" cy="2362399"/>
          </a:xfrm>
          <a:prstGeom prst="rect">
            <a:avLst/>
          </a:prstGeom>
        </p:spPr>
      </p:pic>
      <p:pic>
        <p:nvPicPr>
          <p:cNvPr id="8" name="Immagine 8"/>
          <p:cNvPicPr>
            <a:picLocks noChangeAspect="1"/>
          </p:cNvPicPr>
          <p:nvPr/>
        </p:nvPicPr>
        <p:blipFill>
          <a:blip r:embed="rId4"/>
          <a:stretch>
            <a:fillRect/>
          </a:stretch>
        </p:blipFill>
        <p:spPr>
          <a:xfrm>
            <a:off x="5719770" y="952245"/>
            <a:ext cx="3233025" cy="2424769"/>
          </a:xfrm>
          <a:prstGeom prst="rect">
            <a:avLst/>
          </a:prstGeom>
        </p:spPr>
      </p:pic>
      <p:pic>
        <p:nvPicPr>
          <p:cNvPr id="10" name="Immagine 10"/>
          <p:cNvPicPr>
            <a:picLocks noChangeAspect="1"/>
          </p:cNvPicPr>
          <p:nvPr/>
        </p:nvPicPr>
        <p:blipFill>
          <a:blip r:embed="rId5"/>
          <a:stretch>
            <a:fillRect/>
          </a:stretch>
        </p:blipFill>
        <p:spPr>
          <a:xfrm>
            <a:off x="5078173" y="3798482"/>
            <a:ext cx="3264570" cy="2720475"/>
          </a:xfrm>
          <a:prstGeom prst="rect">
            <a:avLst/>
          </a:prstGeom>
        </p:spPr>
      </p:pic>
    </p:spTree>
    <p:extLst>
      <p:ext uri="{BB962C8B-B14F-4D97-AF65-F5344CB8AC3E}">
        <p14:creationId xmlns:p14="http://schemas.microsoft.com/office/powerpoint/2010/main" val="2543512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normAutofit fontScale="92500" lnSpcReduction="20000"/>
          </a:bodyPr>
          <a:lstStyle/>
          <a:p>
            <a:pPr marL="0" indent="0" fontAlgn="base">
              <a:buNone/>
            </a:pPr>
            <a:r>
              <a:rPr lang="it-IT" b="1" i="0" dirty="0">
                <a:effectLst/>
                <a:latin typeface="Times New Roman" panose="02020603050405020304" pitchFamily="18" charset="0"/>
                <a:cs typeface="Times New Roman" panose="02020603050405020304" pitchFamily="18" charset="0"/>
              </a:rPr>
              <a:t>Ercolano</a:t>
            </a:r>
            <a:r>
              <a:rPr lang="it-IT" b="0" i="0" dirty="0">
                <a:effectLst/>
                <a:latin typeface="Times New Roman" panose="02020603050405020304" pitchFamily="18" charset="0"/>
                <a:cs typeface="Times New Roman" panose="02020603050405020304" pitchFamily="18" charset="0"/>
              </a:rPr>
              <a:t> (fino al </a:t>
            </a:r>
            <a:r>
              <a:rPr lang="it-IT" dirty="0">
                <a:latin typeface="Times New Roman" panose="02020603050405020304" pitchFamily="18" charset="0"/>
                <a:cs typeface="Times New Roman" panose="02020603050405020304" pitchFamily="18" charset="0"/>
              </a:rPr>
              <a:t>1969</a:t>
            </a:r>
            <a:r>
              <a:rPr lang="it-IT" b="0" i="0" dirty="0">
                <a:effectLst/>
                <a:latin typeface="Times New Roman" panose="02020603050405020304" pitchFamily="18" charset="0"/>
                <a:cs typeface="Times New Roman" panose="02020603050405020304" pitchFamily="18" charset="0"/>
              </a:rPr>
              <a:t> </a:t>
            </a:r>
            <a:r>
              <a:rPr lang="it-IT" b="1" i="0" dirty="0" err="1">
                <a:effectLst/>
                <a:latin typeface="Times New Roman" panose="02020603050405020304" pitchFamily="18" charset="0"/>
                <a:cs typeface="Times New Roman" panose="02020603050405020304" pitchFamily="18" charset="0"/>
              </a:rPr>
              <a:t>Resìna</a:t>
            </a:r>
            <a:r>
              <a:rPr lang="it-IT" b="0" i="0" dirty="0">
                <a:effectLst/>
                <a:latin typeface="Times New Roman" panose="02020603050405020304" pitchFamily="18" charset="0"/>
                <a:cs typeface="Times New Roman" panose="02020603050405020304" pitchFamily="18" charset="0"/>
              </a:rPr>
              <a:t>) è un </a:t>
            </a:r>
            <a:r>
              <a:rPr lang="it-IT" dirty="0">
                <a:latin typeface="Times New Roman" panose="02020603050405020304" pitchFamily="18" charset="0"/>
                <a:cs typeface="Times New Roman" panose="02020603050405020304" pitchFamily="18" charset="0"/>
              </a:rPr>
              <a:t>comune italiano</a:t>
            </a:r>
            <a:r>
              <a:rPr lang="it-IT" b="0" i="0" dirty="0">
                <a:effectLst/>
                <a:latin typeface="Times New Roman" panose="02020603050405020304" pitchFamily="18" charset="0"/>
                <a:cs typeface="Times New Roman" panose="02020603050405020304" pitchFamily="18" charset="0"/>
              </a:rPr>
              <a:t> di 53 112 abitanti</a:t>
            </a:r>
            <a:r>
              <a:rPr lang="it-IT" b="0" i="0" baseline="30000" dirty="0">
                <a:effectLst/>
                <a:latin typeface="Times New Roman" panose="02020603050405020304" pitchFamily="18" charset="0"/>
                <a:cs typeface="Times New Roman" panose="02020603050405020304" pitchFamily="18" charset="0"/>
              </a:rPr>
              <a:t> </a:t>
            </a:r>
            <a:r>
              <a:rPr lang="it-IT" b="0" i="0" dirty="0">
                <a:effectLst/>
                <a:latin typeface="Times New Roman" panose="02020603050405020304" pitchFamily="18" charset="0"/>
                <a:cs typeface="Times New Roman" panose="02020603050405020304" pitchFamily="18" charset="0"/>
              </a:rPr>
              <a:t>della </a:t>
            </a:r>
            <a:r>
              <a:rPr lang="it-IT" dirty="0">
                <a:latin typeface="Times New Roman" panose="02020603050405020304" pitchFamily="18" charset="0"/>
                <a:cs typeface="Times New Roman" panose="02020603050405020304" pitchFamily="18" charset="0"/>
              </a:rPr>
              <a:t>città metropolitana di Napoli</a:t>
            </a:r>
            <a:r>
              <a:rPr lang="it-IT" b="0" i="0" dirty="0">
                <a:effectLst/>
                <a:latin typeface="Times New Roman" panose="02020603050405020304" pitchFamily="18" charset="0"/>
                <a:cs typeface="Times New Roman" panose="02020603050405020304" pitchFamily="18" charset="0"/>
              </a:rPr>
              <a:t> in </a:t>
            </a:r>
            <a:r>
              <a:rPr lang="it-IT" dirty="0">
                <a:latin typeface="Times New Roman" panose="02020603050405020304" pitchFamily="18" charset="0"/>
                <a:cs typeface="Times New Roman" panose="02020603050405020304" pitchFamily="18" charset="0"/>
              </a:rPr>
              <a:t>Campania</a:t>
            </a:r>
            <a:r>
              <a:rPr lang="it-IT" b="0" i="0" dirty="0">
                <a:effectLst/>
                <a:latin typeface="Times New Roman" panose="02020603050405020304" pitchFamily="18" charset="0"/>
                <a:cs typeface="Times New Roman" panose="02020603050405020304" pitchFamily="18" charset="0"/>
              </a:rPr>
              <a:t>.</a:t>
            </a:r>
          </a:p>
          <a:p>
            <a:pPr marL="0" indent="0" fontAlgn="base">
              <a:buNone/>
            </a:pPr>
            <a:r>
              <a:rPr lang="it-IT" b="0" i="0" dirty="0">
                <a:effectLst/>
                <a:latin typeface="Times New Roman" panose="02020603050405020304" pitchFamily="18" charset="0"/>
                <a:cs typeface="Times New Roman" panose="02020603050405020304" pitchFamily="18" charset="0"/>
              </a:rPr>
              <a:t>Ercolano è famosa nel mondo per gli </a:t>
            </a:r>
            <a:r>
              <a:rPr lang="it-IT" dirty="0">
                <a:latin typeface="Times New Roman" panose="02020603050405020304" pitchFamily="18" charset="0"/>
                <a:cs typeface="Times New Roman" panose="02020603050405020304" pitchFamily="18" charset="0"/>
              </a:rPr>
              <a:t>scavi archeologici</a:t>
            </a:r>
            <a:r>
              <a:rPr lang="it-IT" b="0" i="0" dirty="0">
                <a:effectLst/>
                <a:latin typeface="Times New Roman" panose="02020603050405020304" pitchFamily="18" charset="0"/>
                <a:cs typeface="Times New Roman" panose="02020603050405020304" pitchFamily="18" charset="0"/>
              </a:rPr>
              <a:t> della città </a:t>
            </a:r>
            <a:r>
              <a:rPr lang="it-IT" dirty="0">
                <a:latin typeface="Times New Roman" panose="02020603050405020304" pitchFamily="18" charset="0"/>
                <a:cs typeface="Times New Roman" panose="02020603050405020304" pitchFamily="18" charset="0"/>
              </a:rPr>
              <a:t>romana </a:t>
            </a:r>
            <a:r>
              <a:rPr lang="it-IT" b="0" i="0" dirty="0">
                <a:effectLst/>
                <a:latin typeface="Times New Roman" panose="02020603050405020304" pitchFamily="18" charset="0"/>
                <a:cs typeface="Times New Roman" panose="02020603050405020304" pitchFamily="18" charset="0"/>
              </a:rPr>
              <a:t>fondata, secondo la leggenda, da </a:t>
            </a:r>
            <a:r>
              <a:rPr lang="it-IT" dirty="0">
                <a:latin typeface="Times New Roman" panose="02020603050405020304" pitchFamily="18" charset="0"/>
                <a:cs typeface="Times New Roman" panose="02020603050405020304" pitchFamily="18" charset="0"/>
              </a:rPr>
              <a:t>Ercole</a:t>
            </a:r>
            <a:r>
              <a:rPr lang="it-IT" b="0" i="0" dirty="0">
                <a:effectLst/>
                <a:latin typeface="Times New Roman" panose="02020603050405020304" pitchFamily="18" charset="0"/>
                <a:cs typeface="Times New Roman" panose="02020603050405020304" pitchFamily="18" charset="0"/>
              </a:rPr>
              <a:t> e distrutta dall'</a:t>
            </a:r>
            <a:r>
              <a:rPr lang="it-IT" dirty="0">
                <a:latin typeface="Times New Roman" panose="02020603050405020304" pitchFamily="18" charset="0"/>
                <a:cs typeface="Times New Roman" panose="02020603050405020304" pitchFamily="18" charset="0"/>
              </a:rPr>
              <a:t>eruzione del Vesuvio del 79</a:t>
            </a:r>
            <a:r>
              <a:rPr lang="it-IT" b="0" i="0" dirty="0">
                <a:effectLst/>
                <a:latin typeface="Times New Roman" panose="02020603050405020304" pitchFamily="18" charset="0"/>
                <a:cs typeface="Times New Roman" panose="02020603050405020304" pitchFamily="18" charset="0"/>
              </a:rPr>
              <a:t>; insieme a quelli di </a:t>
            </a:r>
            <a:r>
              <a:rPr lang="it-IT" dirty="0">
                <a:latin typeface="Times New Roman" panose="02020603050405020304" pitchFamily="18" charset="0"/>
                <a:cs typeface="Times New Roman" panose="02020603050405020304" pitchFamily="18" charset="0"/>
              </a:rPr>
              <a:t>Pompei</a:t>
            </a:r>
            <a:r>
              <a:rPr lang="it-IT" b="0" i="0" dirty="0">
                <a:effectLst/>
                <a:latin typeface="Times New Roman" panose="02020603050405020304" pitchFamily="18" charset="0"/>
                <a:cs typeface="Times New Roman" panose="02020603050405020304" pitchFamily="18" charset="0"/>
              </a:rPr>
              <a:t> e </a:t>
            </a:r>
            <a:r>
              <a:rPr lang="it-IT" dirty="0" err="1">
                <a:latin typeface="Times New Roman" panose="02020603050405020304" pitchFamily="18" charset="0"/>
                <a:cs typeface="Times New Roman" panose="02020603050405020304" pitchFamily="18" charset="0"/>
              </a:rPr>
              <a:t>Oplontis</a:t>
            </a:r>
            <a:r>
              <a:rPr lang="it-IT" b="0" i="0" dirty="0">
                <a:effectLst/>
                <a:latin typeface="Times New Roman" panose="02020603050405020304" pitchFamily="18" charset="0"/>
                <a:cs typeface="Times New Roman" panose="02020603050405020304" pitchFamily="18" charset="0"/>
              </a:rPr>
              <a:t>, fanno parte dei </a:t>
            </a:r>
            <a:r>
              <a:rPr lang="it-IT" dirty="0">
                <a:latin typeface="Times New Roman" panose="02020603050405020304" pitchFamily="18" charset="0"/>
                <a:cs typeface="Times New Roman" panose="02020603050405020304" pitchFamily="18" charset="0"/>
              </a:rPr>
              <a:t>patrimoni dell'umanità dell'UNESCO</a:t>
            </a:r>
            <a:r>
              <a:rPr lang="it-IT" b="0" i="0" dirty="0">
                <a:effectLst/>
                <a:latin typeface="Times New Roman" panose="02020603050405020304" pitchFamily="18" charset="0"/>
                <a:cs typeface="Times New Roman" panose="02020603050405020304" pitchFamily="18" charset="0"/>
              </a:rPr>
              <a:t>.</a:t>
            </a:r>
          </a:p>
          <a:p>
            <a:pPr marL="0" indent="0" fontAlgn="base">
              <a:buNone/>
            </a:pPr>
            <a:r>
              <a:rPr lang="it-IT" b="0" i="0" dirty="0">
                <a:effectLst/>
                <a:latin typeface="Times New Roman" panose="02020603050405020304" pitchFamily="18" charset="0"/>
                <a:cs typeface="Times New Roman" panose="02020603050405020304" pitchFamily="18" charset="0"/>
              </a:rPr>
              <a:t>Il tratto del Corso Resina che dagli Scavi archeologici arriva fino a </a:t>
            </a:r>
            <a:r>
              <a:rPr lang="it-IT" dirty="0">
                <a:latin typeface="Times New Roman" panose="02020603050405020304" pitchFamily="18" charset="0"/>
                <a:cs typeface="Times New Roman" panose="02020603050405020304" pitchFamily="18" charset="0"/>
              </a:rPr>
              <a:t>Torre del Greco</a:t>
            </a:r>
            <a:r>
              <a:rPr lang="it-IT" b="0" i="0" dirty="0">
                <a:effectLst/>
                <a:latin typeface="Times New Roman" panose="02020603050405020304" pitchFamily="18" charset="0"/>
                <a:cs typeface="Times New Roman" panose="02020603050405020304" pitchFamily="18" charset="0"/>
              </a:rPr>
              <a:t> è chiamato </a:t>
            </a:r>
            <a:r>
              <a:rPr lang="it-IT" dirty="0">
                <a:latin typeface="Times New Roman" panose="02020603050405020304" pitchFamily="18" charset="0"/>
                <a:cs typeface="Times New Roman" panose="02020603050405020304" pitchFamily="18" charset="0"/>
              </a:rPr>
              <a:t>Miglio d'Oro</a:t>
            </a:r>
            <a:r>
              <a:rPr lang="it-IT" b="0" i="0" dirty="0">
                <a:effectLst/>
                <a:latin typeface="Times New Roman" panose="02020603050405020304" pitchFamily="18" charset="0"/>
                <a:cs typeface="Times New Roman" panose="02020603050405020304" pitchFamily="18" charset="0"/>
              </a:rPr>
              <a:t> per le splendide ville del </a:t>
            </a:r>
            <a:r>
              <a:rPr lang="it-IT" dirty="0">
                <a:latin typeface="Times New Roman" panose="02020603050405020304" pitchFamily="18" charset="0"/>
                <a:cs typeface="Times New Roman" panose="02020603050405020304" pitchFamily="18" charset="0"/>
              </a:rPr>
              <a:t>XVIII secolo</a:t>
            </a:r>
            <a:r>
              <a:rPr lang="it-IT" b="0" i="0" dirty="0">
                <a:effectLst/>
                <a:latin typeface="Times New Roman" panose="02020603050405020304" pitchFamily="18" charset="0"/>
                <a:cs typeface="Times New Roman" panose="02020603050405020304" pitchFamily="18" charset="0"/>
              </a:rPr>
              <a:t> allineate ai suoi lati.</a:t>
            </a:r>
          </a:p>
          <a:p>
            <a:pPr marL="0" indent="0" fontAlgn="base">
              <a:buNone/>
            </a:pPr>
            <a:r>
              <a:rPr lang="it-IT" b="0" i="0" dirty="0">
                <a:effectLst/>
                <a:latin typeface="Times New Roman" panose="02020603050405020304" pitchFamily="18" charset="0"/>
                <a:cs typeface="Times New Roman" panose="02020603050405020304" pitchFamily="18" charset="0"/>
              </a:rPr>
              <a:t>Da Ercolano parte la strada che conduce al Gran Cono del Vesuvio per la visita al </a:t>
            </a:r>
            <a:r>
              <a:rPr lang="it-IT" dirty="0">
                <a:latin typeface="Times New Roman" panose="02020603050405020304" pitchFamily="18" charset="0"/>
                <a:cs typeface="Times New Roman" panose="02020603050405020304" pitchFamily="18" charset="0"/>
              </a:rPr>
              <a:t>cratere</a:t>
            </a:r>
            <a:r>
              <a:rPr lang="it-IT" b="0" i="0" dirty="0">
                <a:effectLst/>
                <a:latin typeface="Times New Roman" panose="02020603050405020304" pitchFamily="18" charset="0"/>
                <a:cs typeface="Times New Roman" panose="02020603050405020304" pitchFamily="18" charset="0"/>
              </a:rPr>
              <a:t>.</a:t>
            </a:r>
          </a:p>
          <a:p>
            <a:pPr marL="0" indent="0">
              <a:buNone/>
            </a:pPr>
            <a:endParaRPr lang="it-IT" dirty="0"/>
          </a:p>
        </p:txBody>
      </p:sp>
      <p:sp>
        <p:nvSpPr>
          <p:cNvPr id="3" name="Titolo 2"/>
          <p:cNvSpPr>
            <a:spLocks noGrp="1"/>
          </p:cNvSpPr>
          <p:nvPr>
            <p:ph type="title"/>
          </p:nvPr>
        </p:nvSpPr>
        <p:spPr/>
        <p:txBody>
          <a:bodyPr/>
          <a:lstStyle/>
          <a:p>
            <a:r>
              <a:rPr lang="it-IT"/>
              <a:t>Ercolano</a:t>
            </a:r>
          </a:p>
        </p:txBody>
      </p:sp>
    </p:spTree>
    <p:extLst>
      <p:ext uri="{BB962C8B-B14F-4D97-AF65-F5344CB8AC3E}">
        <p14:creationId xmlns:p14="http://schemas.microsoft.com/office/powerpoint/2010/main" val="45921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p:cNvPicPr>
            <a:picLocks noChangeAspect="1"/>
          </p:cNvPicPr>
          <p:nvPr/>
        </p:nvPicPr>
        <p:blipFill>
          <a:blip r:embed="rId2"/>
          <a:stretch>
            <a:fillRect/>
          </a:stretch>
        </p:blipFill>
        <p:spPr>
          <a:xfrm>
            <a:off x="618105" y="496283"/>
            <a:ext cx="3022511" cy="2557939"/>
          </a:xfrm>
          <a:prstGeom prst="rect">
            <a:avLst/>
          </a:prstGeom>
        </p:spPr>
      </p:pic>
      <p:pic>
        <p:nvPicPr>
          <p:cNvPr id="6" name="Immagine 6"/>
          <p:cNvPicPr>
            <a:picLocks noChangeAspect="1"/>
          </p:cNvPicPr>
          <p:nvPr/>
        </p:nvPicPr>
        <p:blipFill>
          <a:blip r:embed="rId3"/>
          <a:stretch>
            <a:fillRect/>
          </a:stretch>
        </p:blipFill>
        <p:spPr>
          <a:xfrm>
            <a:off x="363982" y="3911844"/>
            <a:ext cx="3087826" cy="2762200"/>
          </a:xfrm>
          <a:prstGeom prst="rect">
            <a:avLst/>
          </a:prstGeom>
        </p:spPr>
      </p:pic>
      <p:pic>
        <p:nvPicPr>
          <p:cNvPr id="10" name="Immagine 10"/>
          <p:cNvPicPr>
            <a:picLocks noChangeAspect="1"/>
          </p:cNvPicPr>
          <p:nvPr/>
        </p:nvPicPr>
        <p:blipFill>
          <a:blip r:embed="rId4"/>
          <a:stretch>
            <a:fillRect/>
          </a:stretch>
        </p:blipFill>
        <p:spPr>
          <a:xfrm>
            <a:off x="3936554" y="3404766"/>
            <a:ext cx="3269278" cy="3269278"/>
          </a:xfrm>
          <a:prstGeom prst="rect">
            <a:avLst/>
          </a:prstGeom>
        </p:spPr>
      </p:pic>
      <p:pic>
        <p:nvPicPr>
          <p:cNvPr id="12" name="Immagine 12"/>
          <p:cNvPicPr>
            <a:picLocks noChangeAspect="1"/>
          </p:cNvPicPr>
          <p:nvPr/>
        </p:nvPicPr>
        <p:blipFill>
          <a:blip r:embed="rId5"/>
          <a:stretch>
            <a:fillRect/>
          </a:stretch>
        </p:blipFill>
        <p:spPr>
          <a:xfrm>
            <a:off x="4292154" y="316960"/>
            <a:ext cx="2916584" cy="2916584"/>
          </a:xfrm>
          <a:prstGeom prst="rect">
            <a:avLst/>
          </a:prstGeom>
        </p:spPr>
      </p:pic>
      <p:sp>
        <p:nvSpPr>
          <p:cNvPr id="2" name="Rettangolo 1">
            <a:hlinkClick r:id="rId6" action="ppaction://hlinksldjump"/>
          </p:cNvPr>
          <p:cNvSpPr/>
          <p:nvPr/>
        </p:nvSpPr>
        <p:spPr>
          <a:xfrm>
            <a:off x="7812360" y="529294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spTree>
    <p:extLst>
      <p:ext uri="{BB962C8B-B14F-4D97-AF65-F5344CB8AC3E}">
        <p14:creationId xmlns:p14="http://schemas.microsoft.com/office/powerpoint/2010/main" val="2441557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204864"/>
            <a:ext cx="2181888" cy="3878263"/>
          </a:xfrm>
        </p:spPr>
      </p:pic>
      <p:sp>
        <p:nvSpPr>
          <p:cNvPr id="4" name="Rettangolo 3"/>
          <p:cNvSpPr/>
          <p:nvPr/>
        </p:nvSpPr>
        <p:spPr>
          <a:xfrm>
            <a:off x="3181235" y="476672"/>
            <a:ext cx="27815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Scienze </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4342586" y="3429000"/>
            <a:ext cx="3240360" cy="369332"/>
          </a:xfrm>
          <a:prstGeom prst="rect">
            <a:avLst/>
          </a:prstGeom>
          <a:noFill/>
        </p:spPr>
        <p:txBody>
          <a:bodyPr wrap="square" rtlCol="0">
            <a:spAutoFit/>
          </a:bodyPr>
          <a:lstStyle/>
          <a:p>
            <a:r>
              <a:rPr lang="it-IT" dirty="0" smtClean="0"/>
              <a:t>Prof. Giuseppe Colasurdo</a:t>
            </a:r>
            <a:endParaRPr lang="it-IT" dirty="0"/>
          </a:p>
        </p:txBody>
      </p:sp>
    </p:spTree>
    <p:extLst>
      <p:ext uri="{BB962C8B-B14F-4D97-AF65-F5344CB8AC3E}">
        <p14:creationId xmlns:p14="http://schemas.microsoft.com/office/powerpoint/2010/main" val="3722241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62500" lnSpcReduction="20000"/>
          </a:bodyPr>
          <a:lstStyle/>
          <a:p>
            <a:r>
              <a:rPr lang="it-IT" dirty="0">
                <a:latin typeface="Times New Roman" panose="02020603050405020304" pitchFamily="18" charset="0"/>
                <a:cs typeface="Times New Roman" panose="02020603050405020304" pitchFamily="18" charset="0"/>
              </a:rPr>
              <a:t>L'energia è la grandezza fisica che misura la capacità di un corpo o di un sistema fisico di compiere lavoro, a prescindere dal fatto che tale lavoro sia o possa essere effettivamente svolto</a:t>
            </a:r>
            <a:r>
              <a:rPr lang="it-IT" dirty="0" smtClean="0">
                <a:latin typeface="Times New Roman" panose="02020603050405020304" pitchFamily="18" charset="0"/>
                <a:cs typeface="Times New Roman" panose="02020603050405020304" pitchFamily="18" charset="0"/>
              </a:rPr>
              <a:t>.</a:t>
            </a:r>
          </a:p>
          <a:p>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termine energia deriva dal tardo latino </a:t>
            </a:r>
            <a:r>
              <a:rPr lang="it-IT" dirty="0" err="1">
                <a:latin typeface="Times New Roman" panose="02020603050405020304" pitchFamily="18" charset="0"/>
                <a:cs typeface="Times New Roman" panose="02020603050405020304" pitchFamily="18" charset="0"/>
              </a:rPr>
              <a:t>energīa</a:t>
            </a:r>
            <a:r>
              <a:rPr lang="it-IT" dirty="0">
                <a:latin typeface="Times New Roman" panose="02020603050405020304" pitchFamily="18" charset="0"/>
                <a:cs typeface="Times New Roman" panose="02020603050405020304" pitchFamily="18" charset="0"/>
              </a:rPr>
              <a:t>, a sua volta desunto dal greco </a:t>
            </a:r>
            <a:r>
              <a:rPr lang="it-IT" dirty="0" err="1">
                <a:latin typeface="Times New Roman" panose="02020603050405020304" pitchFamily="18" charset="0"/>
                <a:cs typeface="Times New Roman" panose="02020603050405020304" pitchFamily="18" charset="0"/>
              </a:rPr>
              <a:t>ἐνέργει</a:t>
            </a:r>
            <a:r>
              <a:rPr lang="it-IT" dirty="0">
                <a:latin typeface="Times New Roman" panose="02020603050405020304" pitchFamily="18" charset="0"/>
                <a:cs typeface="Times New Roman" panose="02020603050405020304" pitchFamily="18" charset="0"/>
              </a:rPr>
              <a:t>α (enérgeia</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La parola è composta da en, particella intensiva, ed ergon, capacità di agire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Il termine è stato introdotto da Aristotele in ambito filosofico per distinguere la </a:t>
            </a:r>
            <a:r>
              <a:rPr lang="it-IT" dirty="0" err="1">
                <a:latin typeface="Times New Roman" panose="02020603050405020304" pitchFamily="18" charset="0"/>
                <a:cs typeface="Times New Roman" panose="02020603050405020304" pitchFamily="18" charset="0"/>
              </a:rPr>
              <a:t>δύν</a:t>
            </a:r>
            <a:r>
              <a:rPr lang="it-IT" dirty="0">
                <a:latin typeface="Times New Roman" panose="02020603050405020304" pitchFamily="18" charset="0"/>
                <a:cs typeface="Times New Roman" panose="02020603050405020304" pitchFamily="18" charset="0"/>
              </a:rPr>
              <a:t>αμις (dìnamis), la possibilità, la "potenza" propria della materia informe, dalla reale capacità (ἐνέργεια) di far assumere in atto, realtà formale alle cose</a:t>
            </a:r>
            <a:r>
              <a:rPr lang="it-IT" dirty="0" smtClean="0">
                <a:latin typeface="Times New Roman" panose="02020603050405020304" pitchFamily="18" charset="0"/>
                <a:cs typeface="Times New Roman" panose="02020603050405020304" pitchFamily="18" charset="0"/>
              </a:rPr>
              <a:t>.</a:t>
            </a:r>
          </a:p>
          <a:p>
            <a:r>
              <a:rPr lang="it-IT" dirty="0" smtClean="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parola italiana "energia" non è direttamente derivata dal latino, ma è ripresa nel XV secolo dal francese "</a:t>
            </a:r>
            <a:r>
              <a:rPr lang="it-IT" dirty="0" err="1">
                <a:latin typeface="Times New Roman" panose="02020603050405020304" pitchFamily="18" charset="0"/>
                <a:cs typeface="Times New Roman" panose="02020603050405020304" pitchFamily="18" charset="0"/>
              </a:rPr>
              <a:t>énergie</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«In Francia </a:t>
            </a:r>
            <a:r>
              <a:rPr lang="it-IT" dirty="0" err="1">
                <a:latin typeface="Times New Roman" panose="02020603050405020304" pitchFamily="18" charset="0"/>
                <a:cs typeface="Times New Roman" panose="02020603050405020304" pitchFamily="18" charset="0"/>
              </a:rPr>
              <a:t>énergie</a:t>
            </a:r>
            <a:r>
              <a:rPr lang="it-IT" dirty="0">
                <a:latin typeface="Times New Roman" panose="02020603050405020304" pitchFamily="18" charset="0"/>
                <a:cs typeface="Times New Roman" panose="02020603050405020304" pitchFamily="18" charset="0"/>
              </a:rPr>
              <a:t> è usato dal XV secolo nel senso di "forza in azione", con vocabolo direttamente derivato dal latino, mai con significato fisico. In Inghilterra nel 1599 </a:t>
            </a:r>
            <a:r>
              <a:rPr lang="it-IT" dirty="0" err="1">
                <a:latin typeface="Times New Roman" panose="02020603050405020304" pitchFamily="18" charset="0"/>
                <a:cs typeface="Times New Roman" panose="02020603050405020304" pitchFamily="18" charset="0"/>
              </a:rPr>
              <a:t>energy</a:t>
            </a:r>
            <a:r>
              <a:rPr lang="it-IT" dirty="0">
                <a:latin typeface="Times New Roman" panose="02020603050405020304" pitchFamily="18" charset="0"/>
                <a:cs typeface="Times New Roman" panose="02020603050405020304" pitchFamily="18" charset="0"/>
              </a:rPr>
              <a:t> è sinonimo di "forza o vigore di espressione". Thomas Young è il primo a usare, nel 1807, il termine </a:t>
            </a:r>
            <a:r>
              <a:rPr lang="it-IT" dirty="0" err="1">
                <a:latin typeface="Times New Roman" panose="02020603050405020304" pitchFamily="18" charset="0"/>
                <a:cs typeface="Times New Roman" panose="02020603050405020304" pitchFamily="18" charset="0"/>
              </a:rPr>
              <a:t>energy</a:t>
            </a:r>
            <a:r>
              <a:rPr lang="it-IT" dirty="0">
                <a:latin typeface="Times New Roman" panose="02020603050405020304" pitchFamily="18" charset="0"/>
                <a:cs typeface="Times New Roman" panose="02020603050405020304" pitchFamily="18" charset="0"/>
              </a:rPr>
              <a:t> in senso </a:t>
            </a:r>
            <a:r>
              <a:rPr lang="it-IT" dirty="0" smtClean="0">
                <a:latin typeface="Times New Roman" panose="02020603050405020304" pitchFamily="18" charset="0"/>
                <a:cs typeface="Times New Roman" panose="02020603050405020304" pitchFamily="18" charset="0"/>
              </a:rPr>
              <a:t>moderno»</a:t>
            </a:r>
          </a:p>
          <a:p>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concetto di energia può emergere intuitivamente dall'osservazione sperimentale che la capacità di un sistema fisico di compiere lavoro diminuisce a mano a mano che questo viene prodotto. In questo senso l'energia può essere definita come una proprietà posseduta dal sistema che può essere scambiata fra i corpi attraverso il lavoro.</a:t>
            </a:r>
          </a:p>
        </p:txBody>
      </p:sp>
      <p:sp>
        <p:nvSpPr>
          <p:cNvPr id="3" name="Titolo 2"/>
          <p:cNvSpPr>
            <a:spLocks noGrp="1"/>
          </p:cNvSpPr>
          <p:nvPr>
            <p:ph type="title"/>
          </p:nvPr>
        </p:nvSpPr>
        <p:spPr/>
        <p:txBody>
          <a:bodyPr/>
          <a:lstStyle/>
          <a:p>
            <a:r>
              <a:rPr lang="it-IT" dirty="0" smtClean="0"/>
              <a:t>L’energia</a:t>
            </a:r>
            <a:endParaRPr lang="it-IT" dirty="0"/>
          </a:p>
        </p:txBody>
      </p:sp>
    </p:spTree>
    <p:extLst>
      <p:ext uri="{BB962C8B-B14F-4D97-AF65-F5344CB8AC3E}">
        <p14:creationId xmlns:p14="http://schemas.microsoft.com/office/powerpoint/2010/main" val="393998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9284"/>
          <a:stretch/>
        </p:blipFill>
        <p:spPr>
          <a:xfrm>
            <a:off x="1403648" y="2420888"/>
            <a:ext cx="2191149" cy="3579288"/>
          </a:xfrm>
        </p:spPr>
      </p:pic>
      <p:sp>
        <p:nvSpPr>
          <p:cNvPr id="6" name="Rettangolo 5"/>
          <p:cNvSpPr/>
          <p:nvPr/>
        </p:nvSpPr>
        <p:spPr>
          <a:xfrm>
            <a:off x="3787170" y="530263"/>
            <a:ext cx="1569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4211960" y="3429000"/>
            <a:ext cx="3384376" cy="369332"/>
          </a:xfrm>
          <a:prstGeom prst="rect">
            <a:avLst/>
          </a:prstGeom>
          <a:noFill/>
        </p:spPr>
        <p:txBody>
          <a:bodyPr wrap="square" rtlCol="0">
            <a:spAutoFit/>
          </a:bodyPr>
          <a:lstStyle/>
          <a:p>
            <a:r>
              <a:rPr lang="it-IT" dirty="0" smtClean="0"/>
              <a:t>Prof.ssa Annamaria Maiorino</a:t>
            </a:r>
            <a:endParaRPr lang="it-IT" dirty="0"/>
          </a:p>
        </p:txBody>
      </p:sp>
    </p:spTree>
    <p:extLst>
      <p:ext uri="{BB962C8B-B14F-4D97-AF65-F5344CB8AC3E}">
        <p14:creationId xmlns:p14="http://schemas.microsoft.com/office/powerpoint/2010/main" val="3492942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b="1" dirty="0"/>
              <a:t>Le principali forme di energia sono:</a:t>
            </a:r>
            <a:endParaRPr lang="it-IT" dirty="0"/>
          </a:p>
          <a:p>
            <a:pPr>
              <a:buFont typeface="Wingdings" panose="05000000000000000000" pitchFamily="2" charset="2"/>
              <a:buChar char="q"/>
            </a:pPr>
            <a:r>
              <a:rPr lang="it-IT" dirty="0"/>
              <a:t>Energia meccanica, classicamente come somma di energia potenziale e energia cinetica.</a:t>
            </a:r>
          </a:p>
          <a:p>
            <a:pPr>
              <a:buFont typeface="Wingdings" panose="05000000000000000000" pitchFamily="2" charset="2"/>
              <a:buChar char="q"/>
            </a:pPr>
            <a:r>
              <a:rPr lang="it-IT" dirty="0"/>
              <a:t>Energia chimica.</a:t>
            </a:r>
          </a:p>
          <a:p>
            <a:pPr>
              <a:buFont typeface="Wingdings" panose="05000000000000000000" pitchFamily="2" charset="2"/>
              <a:buChar char="q"/>
            </a:pPr>
            <a:r>
              <a:rPr lang="it-IT" dirty="0"/>
              <a:t>Energia elettromagnetica.</a:t>
            </a:r>
          </a:p>
          <a:p>
            <a:pPr>
              <a:buFont typeface="Wingdings" panose="05000000000000000000" pitchFamily="2" charset="2"/>
              <a:buChar char="q"/>
            </a:pPr>
            <a:r>
              <a:rPr lang="it-IT" dirty="0"/>
              <a:t>Energia gravitazionale.</a:t>
            </a:r>
          </a:p>
          <a:p>
            <a:pPr>
              <a:buFont typeface="Wingdings" panose="05000000000000000000" pitchFamily="2" charset="2"/>
              <a:buChar char="q"/>
            </a:pPr>
            <a:r>
              <a:rPr lang="it-IT" dirty="0"/>
              <a:t>Energia termica.</a:t>
            </a:r>
          </a:p>
          <a:p>
            <a:pPr>
              <a:buFont typeface="Wingdings" panose="05000000000000000000" pitchFamily="2" charset="2"/>
              <a:buChar char="q"/>
            </a:pPr>
            <a:r>
              <a:rPr lang="it-IT" dirty="0"/>
              <a:t>Energia nucleare.</a:t>
            </a:r>
          </a:p>
          <a:p>
            <a:endParaRPr lang="it-IT" dirty="0"/>
          </a:p>
        </p:txBody>
      </p:sp>
      <p:sp>
        <p:nvSpPr>
          <p:cNvPr id="3" name="Titolo 2"/>
          <p:cNvSpPr>
            <a:spLocks noGrp="1"/>
          </p:cNvSpPr>
          <p:nvPr>
            <p:ph type="title"/>
          </p:nvPr>
        </p:nvSpPr>
        <p:spPr/>
        <p:txBody>
          <a:bodyPr/>
          <a:lstStyle/>
          <a:p>
            <a:r>
              <a:rPr lang="it-IT" dirty="0" smtClean="0"/>
              <a:t>L’energia</a:t>
            </a:r>
            <a:endParaRPr lang="it-IT" dirty="0"/>
          </a:p>
        </p:txBody>
      </p:sp>
    </p:spTree>
    <p:extLst>
      <p:ext uri="{BB962C8B-B14F-4D97-AF65-F5344CB8AC3E}">
        <p14:creationId xmlns:p14="http://schemas.microsoft.com/office/powerpoint/2010/main" val="2509460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62500" lnSpcReduction="20000"/>
          </a:bodyPr>
          <a:lstStyle/>
          <a:p>
            <a:r>
              <a:rPr lang="it-IT" dirty="0" smtClean="0"/>
              <a:t>Il </a:t>
            </a:r>
            <a:r>
              <a:rPr lang="it-IT" dirty="0"/>
              <a:t>vento modifica il paesaggio in 2 modi: da un lato corrode la roccia, dall’altro trasporta e deposita i frammenti che ha creato, creando accumuli di materiale.</a:t>
            </a:r>
            <a:br>
              <a:rPr lang="it-IT" dirty="0"/>
            </a:br>
            <a:r>
              <a:rPr lang="it-IT" dirty="0"/>
              <a:t>Le regioni della Terra più esposte a questi tipi di azione del vento sono quelle con scarsa vegetazione perché in questo modo il vento non deve superare nessuna barriera.</a:t>
            </a:r>
            <a:br>
              <a:rPr lang="it-IT" dirty="0"/>
            </a:br>
            <a:r>
              <a:rPr lang="it-IT" dirty="0"/>
              <a:t>L’erosione delle rocce è dovuta dall’azione meccanica dei granelli di sabbia e polvere che trasporta il vento: proiettati sulle rocce le incidono e col passar del tempo le </a:t>
            </a:r>
            <a:r>
              <a:rPr lang="it-IT" dirty="0" smtClean="0"/>
              <a:t>corrodono.</a:t>
            </a:r>
            <a:endParaRPr lang="it-IT" dirty="0"/>
          </a:p>
          <a:p>
            <a:r>
              <a:rPr lang="it-IT" dirty="0" smtClean="0"/>
              <a:t>La </a:t>
            </a:r>
            <a:r>
              <a:rPr lang="it-IT" dirty="0"/>
              <a:t>maggior parte dei depositi creati dal vento, depositi eolici, si trovano nelle zone costiere e nei deserti dove danno origine a distese sabbiose o a dune.</a:t>
            </a:r>
          </a:p>
          <a:p>
            <a:r>
              <a:rPr lang="it-IT" dirty="0"/>
              <a:t>Nelle zone deserte o aride l’escursione termica giornaliera produce notevoli effetti sulla struttura della roccia: di giorno lo strato più superficiale si riscalda e quindi si dilata, con il buio di contrae; questo alternarsi di dilatazioni e contrazioni sgretola la roccia che progressivamente si trasforma in sabbia. Se l’escursione termica è elevata la roccia si spacca.</a:t>
            </a:r>
            <a:br>
              <a:rPr lang="it-IT" dirty="0"/>
            </a:br>
            <a:r>
              <a:rPr lang="it-IT" dirty="0"/>
              <a:t>In montagna e in zone fredde l’attività erosiva viene svolta dal gelo: l’acqua penetra nelle fessure della roccia e quando la temperatura arriva sotto gli zero gradi, l’acqua su congela e si dilata, allargando le fessure su cui si è incanalata sino a spaccarle.</a:t>
            </a:r>
          </a:p>
          <a:p>
            <a:endParaRPr lang="it-IT" dirty="0"/>
          </a:p>
        </p:txBody>
      </p:sp>
      <p:sp>
        <p:nvSpPr>
          <p:cNvPr id="3" name="Titolo 2"/>
          <p:cNvSpPr>
            <a:spLocks noGrp="1"/>
          </p:cNvSpPr>
          <p:nvPr>
            <p:ph type="title"/>
          </p:nvPr>
        </p:nvSpPr>
        <p:spPr/>
        <p:txBody>
          <a:bodyPr/>
          <a:lstStyle/>
          <a:p>
            <a:r>
              <a:rPr lang="it-IT" b="1" dirty="0"/>
              <a:t>Forze </a:t>
            </a:r>
            <a:r>
              <a:rPr lang="it-IT" b="1" dirty="0" smtClean="0"/>
              <a:t>esogene</a:t>
            </a:r>
            <a:endParaRPr lang="it-IT" dirty="0"/>
          </a:p>
        </p:txBody>
      </p:sp>
    </p:spTree>
    <p:extLst>
      <p:ext uri="{BB962C8B-B14F-4D97-AF65-F5344CB8AC3E}">
        <p14:creationId xmlns:p14="http://schemas.microsoft.com/office/powerpoint/2010/main" val="1384077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62500" lnSpcReduction="20000"/>
          </a:bodyPr>
          <a:lstStyle/>
          <a:p>
            <a:r>
              <a:rPr lang="it-IT" dirty="0"/>
              <a:t>L’acqua ha un potere di erosione e di trasporto maggiore di quella del vento. Essa agisce sulle rocce in tre modi: come acqua libera, acque dilavanti, come acqua incanalata negli alvei, o come ghiaccio.</a:t>
            </a:r>
          </a:p>
          <a:p>
            <a:r>
              <a:rPr lang="it-IT" dirty="0"/>
              <a:t>La prima azione delle acqua dilavanti è quella di trascinare e accumulare i detriti </a:t>
            </a:r>
            <a:br>
              <a:rPr lang="it-IT" dirty="0"/>
            </a:br>
            <a:r>
              <a:rPr lang="it-IT" dirty="0"/>
              <a:t>rocciosi. Sui terreni impermeabili e teneri, si scavano profondi solchi detti calanchi. Queste acqua esercitano un’azione erosiva di tipo chimico sulle rocce calcaree, costituite di carbonato di calcio. L’anidride carbonica presente nell’acqua trasforma il carbonato in bicarbonato di calcio, solute e asportabile e quindi queste rocce vengono incise dall’acqua che può dare origine a sistemi di grotte e canali sotterranei. Questo fenomeno è chiamato carsismo.</a:t>
            </a:r>
          </a:p>
          <a:p>
            <a:r>
              <a:rPr lang="it-IT" dirty="0"/>
              <a:t>Torrenti e fiumi trascinano ciottoli, ghiaia e sabbia che sgretolano le rocce su cui scorrono. I corsi d’acqua all’inizio scavano valli profonde e trascinano molto detriti. Quando la pendenza del loro corso diminuisce iniziano a depositarsi detriti: così i fiumi formano le pianure.</a:t>
            </a:r>
            <a:br>
              <a:rPr lang="it-IT" dirty="0"/>
            </a:br>
            <a:r>
              <a:rPr lang="it-IT" dirty="0"/>
              <a:t>Anche i ghiacciai esercitano un’azione erosiva meccanica e una di trasporto: muovendosi lentamente verso valle, mentre scendono grattano il fondo così asportano molti detriti che si depositano e si accumulano formando degli ammassi detto morene.</a:t>
            </a:r>
          </a:p>
          <a:p>
            <a:endParaRPr lang="it-IT" dirty="0"/>
          </a:p>
        </p:txBody>
      </p:sp>
      <p:sp>
        <p:nvSpPr>
          <p:cNvPr id="3" name="Titolo 2"/>
          <p:cNvSpPr>
            <a:spLocks noGrp="1"/>
          </p:cNvSpPr>
          <p:nvPr>
            <p:ph type="title"/>
          </p:nvPr>
        </p:nvSpPr>
        <p:spPr/>
        <p:txBody>
          <a:bodyPr/>
          <a:lstStyle/>
          <a:p>
            <a:r>
              <a:rPr lang="it-IT" b="1" dirty="0"/>
              <a:t>Forze esogene</a:t>
            </a:r>
            <a:endParaRPr lang="it-IT" dirty="0"/>
          </a:p>
        </p:txBody>
      </p:sp>
    </p:spTree>
    <p:extLst>
      <p:ext uri="{BB962C8B-B14F-4D97-AF65-F5344CB8AC3E}">
        <p14:creationId xmlns:p14="http://schemas.microsoft.com/office/powerpoint/2010/main" val="2512336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62500" lnSpcReduction="20000"/>
          </a:bodyPr>
          <a:lstStyle/>
          <a:p>
            <a:r>
              <a:rPr lang="it-IT" dirty="0" smtClean="0"/>
              <a:t>I </a:t>
            </a:r>
            <a:r>
              <a:rPr lang="it-IT" dirty="0"/>
              <a:t>vulcani sono spaccature della crosta terrestre attraverso cui sale in superficie il materiale incandescente: il magma.</a:t>
            </a:r>
            <a:br>
              <a:rPr lang="it-IT" dirty="0"/>
            </a:br>
            <a:r>
              <a:rPr lang="it-IT" dirty="0"/>
              <a:t>Quest’ultimo è roccia fusa proveniente dalle profondità del pianeta e quando emerge perde i gas che conteneva in partenza e da origine alla lava.</a:t>
            </a:r>
            <a:br>
              <a:rPr lang="it-IT" dirty="0"/>
            </a:br>
            <a:r>
              <a:rPr lang="it-IT" dirty="0"/>
              <a:t>I vulcani sono costruiti in tre parti: il serbatoio magmatico, dove si accumula il magma; il camino, è il condotto che permette al magma di salire; il cratere cioè l’apertura del camino in superficie.</a:t>
            </a:r>
            <a:br>
              <a:rPr lang="it-IT" dirty="0"/>
            </a:br>
            <a:r>
              <a:rPr lang="it-IT" dirty="0"/>
              <a:t>Quello che viene comunemente chiamato vulcano è l’edificio vulcanico che si è creato con l’accumulo di materiali emessi durante le eruzioni.</a:t>
            </a:r>
          </a:p>
          <a:p>
            <a:r>
              <a:rPr lang="it-IT" dirty="0"/>
              <a:t>Durante un eruzione vengono in superficie materiali diversi: lava, cenere, lapilli e nubi di gas. I vulcani alternano periodi di attività con periodi di inattività detti quiescenza caratterizzati da emissioni di gas.</a:t>
            </a:r>
            <a:br>
              <a:rPr lang="it-IT" dirty="0"/>
            </a:br>
            <a:r>
              <a:rPr lang="it-IT" dirty="0"/>
              <a:t>Per dar via a un eruzione bisogna innanzitutto che si formi il magma. Il magma è la fusione della roccia e questo avviene a decine di chilometri sotto terra a una temperatura tra i 700 e 1400 C°. Se il magma che si forma è più leggero delle rocce circostanti tende a salire e durate questa risalita si può accumulare nel serbatoio magmatico dove può rimanere per lunghi periodi. Ma se nel serbatoio la pressione aumenta il magma viene spinto fuori: così ha inizio un eruzione.</a:t>
            </a:r>
          </a:p>
          <a:p>
            <a:endParaRPr lang="it-IT" dirty="0"/>
          </a:p>
        </p:txBody>
      </p:sp>
      <p:sp>
        <p:nvSpPr>
          <p:cNvPr id="3" name="Titolo 2"/>
          <p:cNvSpPr>
            <a:spLocks noGrp="1"/>
          </p:cNvSpPr>
          <p:nvPr>
            <p:ph type="title"/>
          </p:nvPr>
        </p:nvSpPr>
        <p:spPr/>
        <p:txBody>
          <a:bodyPr/>
          <a:lstStyle/>
          <a:p>
            <a:r>
              <a:rPr lang="it-IT" b="1" dirty="0"/>
              <a:t>Forze </a:t>
            </a:r>
            <a:r>
              <a:rPr lang="it-IT" b="1" dirty="0" smtClean="0"/>
              <a:t>endogene</a:t>
            </a:r>
            <a:endParaRPr lang="it-IT" dirty="0"/>
          </a:p>
        </p:txBody>
      </p:sp>
    </p:spTree>
    <p:extLst>
      <p:ext uri="{BB962C8B-B14F-4D97-AF65-F5344CB8AC3E}">
        <p14:creationId xmlns:p14="http://schemas.microsoft.com/office/powerpoint/2010/main" val="445286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r>
              <a:rPr lang="it-IT" dirty="0"/>
              <a:t>Esistono fenomeni sismici che sono collegati a quelli vulcanici (terremoti vulcanici) che sono provocati dal magma in risalita e vengono chiamati tremori.</a:t>
            </a:r>
            <a:br>
              <a:rPr lang="it-IT" dirty="0"/>
            </a:br>
            <a:r>
              <a:rPr lang="it-IT" dirty="0"/>
              <a:t>I sismi più comuni, invece, sono i terremoti tettonici e non sono una conseguenza dell’attività vulcanica ma dallo spostamento delle enormi massa rocciose che compongono la superficie terrestre; infatti la crosta terrestre è suddivisa in enormi pezzi che si toccano lungo fratture chiamate faglie. Il primo a capirlo fu Harry </a:t>
            </a:r>
            <a:r>
              <a:rPr lang="it-IT" dirty="0" err="1"/>
              <a:t>Red</a:t>
            </a:r>
            <a:r>
              <a:rPr lang="it-IT" dirty="0"/>
              <a:t>.</a:t>
            </a:r>
          </a:p>
          <a:p>
            <a:r>
              <a:rPr lang="it-IT" dirty="0"/>
              <a:t>Le rocce sottoposte a una forte pressione si deformano accumulando una grande quantità di energia elastica, finché si </a:t>
            </a:r>
            <a:r>
              <a:rPr lang="it-IT" dirty="0" err="1"/>
              <a:t>spezzano.Dopo</a:t>
            </a:r>
            <a:r>
              <a:rPr lang="it-IT" dirty="0"/>
              <a:t> i bordi della frattura entrano in oscillazione liberando energia che dà luogo a onde sismiche (vibrazioni che provocano un rapido e improvviso scuotimento del suolo, il terremoto).</a:t>
            </a:r>
          </a:p>
        </p:txBody>
      </p:sp>
      <p:sp>
        <p:nvSpPr>
          <p:cNvPr id="3" name="Titolo 2"/>
          <p:cNvSpPr>
            <a:spLocks noGrp="1"/>
          </p:cNvSpPr>
          <p:nvPr>
            <p:ph type="title"/>
          </p:nvPr>
        </p:nvSpPr>
        <p:spPr/>
        <p:txBody>
          <a:bodyPr/>
          <a:lstStyle/>
          <a:p>
            <a:r>
              <a:rPr lang="it-IT" b="1" dirty="0"/>
              <a:t>Forze endogene</a:t>
            </a:r>
            <a:endParaRPr lang="it-IT" dirty="0"/>
          </a:p>
        </p:txBody>
      </p:sp>
      <p:sp>
        <p:nvSpPr>
          <p:cNvPr id="4" name="Rettangolo 3">
            <a:hlinkClick r:id="rId2" action="ppaction://hlinksldjump"/>
          </p:cNvPr>
          <p:cNvSpPr/>
          <p:nvPr/>
        </p:nvSpPr>
        <p:spPr>
          <a:xfrm>
            <a:off x="6516216" y="577243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spTree>
    <p:extLst>
      <p:ext uri="{BB962C8B-B14F-4D97-AF65-F5344CB8AC3E}">
        <p14:creationId xmlns:p14="http://schemas.microsoft.com/office/powerpoint/2010/main" val="3895918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rotWithShape="1">
          <a:blip r:embed="rId2">
            <a:extLst>
              <a:ext uri="{28A0092B-C50C-407E-A947-70E740481C1C}">
                <a14:useLocalDpi xmlns:a14="http://schemas.microsoft.com/office/drawing/2010/main" val="0"/>
              </a:ext>
            </a:extLst>
          </a:blip>
          <a:srcRect r="27680"/>
          <a:stretch/>
        </p:blipFill>
        <p:spPr>
          <a:xfrm>
            <a:off x="1259632" y="2348880"/>
            <a:ext cx="2065873" cy="3816424"/>
          </a:xfrm>
        </p:spPr>
      </p:pic>
      <p:sp>
        <p:nvSpPr>
          <p:cNvPr id="4" name="Rettangolo 3"/>
          <p:cNvSpPr/>
          <p:nvPr/>
        </p:nvSpPr>
        <p:spPr>
          <a:xfrm>
            <a:off x="3325505" y="404664"/>
            <a:ext cx="24929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Inglese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4595394" y="3501008"/>
            <a:ext cx="3360982" cy="369332"/>
          </a:xfrm>
          <a:prstGeom prst="rect">
            <a:avLst/>
          </a:prstGeom>
          <a:noFill/>
        </p:spPr>
        <p:txBody>
          <a:bodyPr wrap="square" rtlCol="0">
            <a:spAutoFit/>
          </a:bodyPr>
          <a:lstStyle/>
          <a:p>
            <a:r>
              <a:rPr lang="it-IT" dirty="0" smtClean="0"/>
              <a:t>Prof.ssa Teresa Moffa</a:t>
            </a:r>
            <a:endParaRPr lang="it-IT" dirty="0"/>
          </a:p>
        </p:txBody>
      </p:sp>
    </p:spTree>
    <p:extLst>
      <p:ext uri="{BB962C8B-B14F-4D97-AF65-F5344CB8AC3E}">
        <p14:creationId xmlns:p14="http://schemas.microsoft.com/office/powerpoint/2010/main" val="893302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Tsunami</a:t>
            </a:r>
            <a:endParaRPr lang="it-IT" dirty="0"/>
          </a:p>
        </p:txBody>
      </p:sp>
      <p:sp>
        <p:nvSpPr>
          <p:cNvPr id="3" name="Segnaposto contenuto 2"/>
          <p:cNvSpPr>
            <a:spLocks noGrp="1"/>
          </p:cNvSpPr>
          <p:nvPr>
            <p:ph idx="1"/>
          </p:nvPr>
        </p:nvSpPr>
        <p:spPr>
          <a:xfrm>
            <a:off x="971600" y="2173287"/>
            <a:ext cx="5976664" cy="3508977"/>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A tsunami (from Japanese: </a:t>
            </a:r>
            <a:r>
              <a:rPr lang="en-US" dirty="0" err="1">
                <a:latin typeface="Times New Roman" panose="02020603050405020304" pitchFamily="18" charset="0"/>
                <a:cs typeface="Times New Roman" panose="02020603050405020304" pitchFamily="18" charset="0"/>
              </a:rPr>
              <a:t>津波</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harbour</a:t>
            </a:r>
            <a:r>
              <a:rPr lang="en-US" dirty="0">
                <a:latin typeface="Times New Roman" panose="02020603050405020304" pitchFamily="18" charset="0"/>
                <a:cs typeface="Times New Roman" panose="02020603050405020304" pitchFamily="18" charset="0"/>
              </a:rPr>
              <a:t> wave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tidal wave, also known as a seismic sea wave, is a series of waves in a water body caused by the displacement of a large volume of water, generally in an ocean or a large lake. Earthquakes, volcanic eruptions and other underwater explosions (including detonations of underwater nuclear devices), landslides, glacier </a:t>
            </a:r>
            <a:r>
              <a:rPr lang="en-US" dirty="0" err="1">
                <a:latin typeface="Times New Roman" panose="02020603050405020304" pitchFamily="18" charset="0"/>
                <a:cs typeface="Times New Roman" panose="02020603050405020304" pitchFamily="18" charset="0"/>
              </a:rPr>
              <a:t>calvings</a:t>
            </a:r>
            <a:r>
              <a:rPr lang="en-US" dirty="0">
                <a:latin typeface="Times New Roman" panose="02020603050405020304" pitchFamily="18" charset="0"/>
                <a:cs typeface="Times New Roman" panose="02020603050405020304" pitchFamily="18" charset="0"/>
              </a:rPr>
              <a:t>, meteorite impacts and other disturbances above or below water all have the potential to generate a tsunami. Unlike normal ocean waves which are generated by wind, or tides which are generated by the gravitational pull of the Moon and Sun, a tsunami is generated by the displacement of water.</a:t>
            </a:r>
            <a:endParaRPr lang="it-IT" dirty="0">
              <a:latin typeface="Times New Roman" panose="02020603050405020304" pitchFamily="18" charset="0"/>
              <a:cs typeface="Times New Roman" panose="02020603050405020304" pitchFamily="18" charset="0"/>
            </a:endParaRPr>
          </a:p>
        </p:txBody>
      </p:sp>
      <p:pic>
        <p:nvPicPr>
          <p:cNvPr id="5" name="Immagine 4" descr="The Tsunami 2011 pt 2.png"/>
          <p:cNvPicPr/>
          <p:nvPr/>
        </p:nvPicPr>
        <p:blipFill>
          <a:blip r:embed="rId2"/>
          <a:stretch>
            <a:fillRect/>
          </a:stretch>
        </p:blipFill>
        <p:spPr>
          <a:xfrm>
            <a:off x="5796136" y="5445224"/>
            <a:ext cx="2304256" cy="1123609"/>
          </a:xfrm>
          <a:prstGeom prst="rect">
            <a:avLst/>
          </a:prstGeom>
          <a:noFill/>
          <a:ln>
            <a:noFill/>
          </a:ln>
        </p:spPr>
      </p:pic>
    </p:spTree>
    <p:extLst>
      <p:ext uri="{BB962C8B-B14F-4D97-AF65-F5344CB8AC3E}">
        <p14:creationId xmlns:p14="http://schemas.microsoft.com/office/powerpoint/2010/main" val="28249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tsunami</a:t>
            </a:r>
            <a:endParaRPr lang="it-IT" dirty="0"/>
          </a:p>
        </p:txBody>
      </p:sp>
      <p:sp>
        <p:nvSpPr>
          <p:cNvPr id="3" name="Segnaposto contenuto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Tsunami waves do not resemble normal undersea currents or sea waves, because their wavelength is far longer. Rather than appearing as a breaking wave, a tsunami may instead initially resemble a rapidly rising tide, and for this reason they are often referred to as tidal waves, although this usage is not </a:t>
            </a:r>
            <a:r>
              <a:rPr lang="en-US" dirty="0" err="1">
                <a:latin typeface="Times New Roman" panose="02020603050405020304" pitchFamily="18" charset="0"/>
                <a:cs typeface="Times New Roman" panose="02020603050405020304" pitchFamily="18" charset="0"/>
              </a:rPr>
              <a:t>favoured</a:t>
            </a:r>
            <a:r>
              <a:rPr lang="en-US" dirty="0">
                <a:latin typeface="Times New Roman" panose="02020603050405020304" pitchFamily="18" charset="0"/>
                <a:cs typeface="Times New Roman" panose="02020603050405020304" pitchFamily="18" charset="0"/>
              </a:rPr>
              <a:t> by the scientific community because tsunamis are not tidal in nature. Tsunamis generally consist of a series of waves with periods ranging from minutes to hours, arriving in a so-called "internal wave train". Wave heights of tens of </a:t>
            </a:r>
            <a:r>
              <a:rPr lang="en-US" dirty="0" err="1">
                <a:latin typeface="Times New Roman" panose="02020603050405020304" pitchFamily="18" charset="0"/>
                <a:cs typeface="Times New Roman" panose="02020603050405020304" pitchFamily="18" charset="0"/>
              </a:rPr>
              <a:t>metres</a:t>
            </a:r>
            <a:r>
              <a:rPr lang="en-US" dirty="0">
                <a:latin typeface="Times New Roman" panose="02020603050405020304" pitchFamily="18" charset="0"/>
                <a:cs typeface="Times New Roman" panose="02020603050405020304" pitchFamily="18" charset="0"/>
              </a:rPr>
              <a:t> can be generated by large events. Although the impact of tsunamis is limited to coastal areas, their destructive power can be enormous and they can affect entire ocean basins; the 2004 Indian Ocean tsunami was among the deadliest natural disasters in human history with at least 230,000 people killed or missing in 14 countries bordering the Indian Ocean.</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21954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Tsunami</a:t>
            </a:r>
            <a:endParaRPr lang="it-IT" dirty="0"/>
          </a:p>
        </p:txBody>
      </p:sp>
      <p:sp>
        <p:nvSpPr>
          <p:cNvPr id="3" name="Segnaposto contenuto 2"/>
          <p:cNvSpPr>
            <a:spLocks noGrp="1"/>
          </p:cNvSpPr>
          <p:nvPr>
            <p:ph idx="1"/>
          </p:nvPr>
        </p:nvSpPr>
        <p:spPr>
          <a:xfrm>
            <a:off x="827584" y="2132856"/>
            <a:ext cx="5328592" cy="4136544"/>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Greek historian Thucydides suggested in his late-5th century BC History of the Peloponnesian War, that tsunamis were related to submarine earthquakes, but the understanding of a tsunami's nature remained slim until the 20th century and much remains unknown. Major areas of current research include trying to determine why some large earthquakes do not generate tsunamis while other smaller ones do; trying to accurately forecast the passage of tsunamis across the oceans; and also to forecast how tsunami waves interact with specific </a:t>
            </a:r>
            <a:r>
              <a:rPr lang="en-US" dirty="0" smtClean="0">
                <a:latin typeface="Times New Roman" panose="02020603050405020304" pitchFamily="18" charset="0"/>
                <a:cs typeface="Times New Roman" panose="02020603050405020304" pitchFamily="18" charset="0"/>
              </a:rPr>
              <a:t>shorelines.</a:t>
            </a:r>
            <a:endParaRPr lang="it-IT" dirty="0">
              <a:latin typeface="Times New Roman" panose="02020603050405020304" pitchFamily="18" charset="0"/>
              <a:cs typeface="Times New Roman" panose="02020603050405020304" pitchFamily="18" charset="0"/>
            </a:endParaRPr>
          </a:p>
        </p:txBody>
      </p:sp>
      <p:pic>
        <p:nvPicPr>
          <p:cNvPr id="4" name="Immagine 3" descr="The Tsunami 2011.jpg"/>
          <p:cNvPicPr/>
          <p:nvPr/>
        </p:nvPicPr>
        <p:blipFill>
          <a:blip r:embed="rId2" cstate="print"/>
          <a:stretch>
            <a:fillRect/>
          </a:stretch>
        </p:blipFill>
        <p:spPr>
          <a:xfrm>
            <a:off x="6084168" y="2740665"/>
            <a:ext cx="2304256" cy="1760280"/>
          </a:xfrm>
          <a:prstGeom prst="rect">
            <a:avLst/>
          </a:prstGeom>
        </p:spPr>
      </p:pic>
    </p:spTree>
    <p:extLst>
      <p:ext uri="{BB962C8B-B14F-4D97-AF65-F5344CB8AC3E}">
        <p14:creationId xmlns:p14="http://schemas.microsoft.com/office/powerpoint/2010/main" val="4178561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Tsunami </a:t>
            </a:r>
            <a:r>
              <a:rPr lang="it-IT" dirty="0" err="1"/>
              <a:t>Witnesses</a:t>
            </a:r>
            <a:r>
              <a:rPr lang="it-IT" dirty="0"/>
              <a:t> </a:t>
            </a:r>
          </a:p>
        </p:txBody>
      </p:sp>
      <p:sp>
        <p:nvSpPr>
          <p:cNvPr id="3" name="Segnaposto contenuto 2"/>
          <p:cNvSpPr>
            <a:spLocks noGrp="1"/>
          </p:cNvSpPr>
          <p:nvPr>
            <p:ph idx="1"/>
          </p:nvPr>
        </p:nvSpPr>
        <p:spPr>
          <a:xfrm>
            <a:off x="1043492" y="2323652"/>
            <a:ext cx="6777317" cy="4057676"/>
          </a:xfrm>
        </p:spPr>
        <p:txBody>
          <a:bodyPr>
            <a:normAutofit fontScale="47500" lnSpcReduction="20000"/>
          </a:bodyPr>
          <a:lstStyle/>
          <a:p>
            <a:r>
              <a:rPr lang="en-US" sz="3400" b="1" dirty="0">
                <a:latin typeface="Times New Roman" panose="02020603050405020304" pitchFamily="18" charset="0"/>
                <a:cs typeface="Times New Roman" panose="02020603050405020304" pitchFamily="18" charset="0"/>
              </a:rPr>
              <a:t>Louis Cryer was 18 and in Sri Lanka with his mother Zoe and brother Felix</a:t>
            </a:r>
            <a:endParaRPr lang="it-IT"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We were staying in an idyllic beach village called </a:t>
            </a:r>
            <a:r>
              <a:rPr lang="en-US" sz="3400" dirty="0" err="1">
                <a:latin typeface="Times New Roman" panose="02020603050405020304" pitchFamily="18" charset="0"/>
                <a:cs typeface="Times New Roman" panose="02020603050405020304" pitchFamily="18" charset="0"/>
              </a:rPr>
              <a:t>Unawatuna</a:t>
            </a:r>
            <a:r>
              <a:rPr lang="en-US" sz="3400" dirty="0">
                <a:latin typeface="Times New Roman" panose="02020603050405020304" pitchFamily="18" charset="0"/>
                <a:cs typeface="Times New Roman" panose="02020603050405020304" pitchFamily="18" charset="0"/>
              </a:rPr>
              <a:t> in Galle district. It took a matter of seconds for a wall of water of about 5ft (1.52m) in height to start coming in. It was a kind of surge which reached the first floor of our hotel.</a:t>
            </a:r>
            <a:endParaRPr lang="it-IT"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It flattened walls, trees, and the buildings around us, before rising higher and higher. We tried to get people out. Miraculously, guests who had been in the room underneath us started popping up from the water.</a:t>
            </a:r>
            <a:endParaRPr lang="it-IT"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One woman was trapped in her locked room because she couldn't find her key. She said the room filled up quickly with water and she took what she thought would be her last breath. Luckily she found the key and opened the door which then burst into pieces under the pressure.</a:t>
            </a:r>
            <a:endParaRPr lang="it-IT"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Buildings were collapsing around us. We tried to pull out passing people trapped in the currents.</a:t>
            </a:r>
            <a:endParaRPr lang="it-IT"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When the water finally subsided we made a run for higher ground and a temple that had become a make-shift safe refugee area. We set up camp in a hotel up on a hill and when it was safe to do so, we went back down to salvage anything we could. I remember seeing rooms full of mud and fish.</a:t>
            </a:r>
            <a:endParaRPr lang="it-IT" sz="34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111770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43608" y="1340768"/>
            <a:ext cx="6912768" cy="3693319"/>
          </a:xfrm>
          <a:prstGeom prst="rect">
            <a:avLst/>
          </a:prstGeom>
          <a:noFill/>
        </p:spPr>
        <p:txBody>
          <a:bodyPr wrap="square" rtlCol="0">
            <a:spAutoFit/>
          </a:bodyPr>
          <a:lstStyle/>
          <a:p>
            <a:r>
              <a:rPr lang="it-IT" dirty="0" smtClean="0">
                <a:latin typeface="Times New Roman" panose="02020603050405020304" pitchFamily="18" charset="0"/>
                <a:cs typeface="Times New Roman" panose="02020603050405020304" pitchFamily="18" charset="0"/>
              </a:rPr>
              <a:t>Una nube nera e terribile, squarciata da guizzi serpeggianti di fuoco, si apriva in vasti bagliori di incendio: erano esse simili a folgori , ma ancora più estesi […] Dopo non molto quella nube si abbassò verso terra e coprì il mare […] Cadeva già della cenere, ma ancora non fitta[…] Scese la notte non come quando non v’è luna o il cielo è nuvoloso, ma come quando ci si trova in un locale chiuso a lumi spenti . Udivi i gemiti delle donne i gridi dei fanciulli il clamore degli uomini: gli uni cercavano ab gran voce i genitori, altri i figli, altri i consorti, li riconoscevan</a:t>
            </a:r>
            <a:r>
              <a:rPr lang="it-IT" dirty="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dalle voci; chi commiserava la propria sorte, chi quella dei propri cari: ve n’erano che per timore della morte invocavano la morte […]</a:t>
            </a:r>
          </a:p>
          <a:p>
            <a:pPr algn="r"/>
            <a:r>
              <a:rPr lang="it-IT" dirty="0" smtClean="0">
                <a:latin typeface="Times New Roman" panose="02020603050405020304" pitchFamily="18" charset="0"/>
                <a:cs typeface="Times New Roman" panose="02020603050405020304" pitchFamily="18" charset="0"/>
              </a:rPr>
              <a:t> Plinio il giovane al suo amico Tacito</a:t>
            </a:r>
          </a:p>
          <a:p>
            <a:pPr algn="r"/>
            <a:r>
              <a:rPr lang="it-IT" dirty="0" smtClean="0">
                <a:latin typeface="Times New Roman" panose="02020603050405020304" pitchFamily="18" charset="0"/>
                <a:cs typeface="Times New Roman" panose="02020603050405020304" pitchFamily="18" charset="0"/>
                <a:hlinkClick r:id="rId2"/>
              </a:rPr>
              <a:t>www.pompeiisites.org</a:t>
            </a:r>
            <a:endParaRPr lang="it-IT" dirty="0" smtClean="0">
              <a:latin typeface="Times New Roman" panose="02020603050405020304" pitchFamily="18" charset="0"/>
              <a:cs typeface="Times New Roman" panose="02020603050405020304" pitchFamily="18" charset="0"/>
            </a:endParaRPr>
          </a:p>
          <a:p>
            <a:pPr algn="r"/>
            <a:endParaRPr lang="it-IT" dirty="0" smtClean="0"/>
          </a:p>
        </p:txBody>
      </p:sp>
    </p:spTree>
    <p:extLst>
      <p:ext uri="{BB962C8B-B14F-4D97-AF65-F5344CB8AC3E}">
        <p14:creationId xmlns:p14="http://schemas.microsoft.com/office/powerpoint/2010/main" val="1116170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Tsunami </a:t>
            </a:r>
            <a:r>
              <a:rPr lang="it-IT" dirty="0" err="1" smtClean="0"/>
              <a:t>Witnesses</a:t>
            </a:r>
            <a:r>
              <a:rPr lang="it-IT" dirty="0" smtClean="0"/>
              <a:t> </a:t>
            </a:r>
            <a:endParaRPr lang="it-IT" dirty="0"/>
          </a:p>
        </p:txBody>
      </p:sp>
      <p:sp>
        <p:nvSpPr>
          <p:cNvPr id="3" name="Segnaposto contenuto 2"/>
          <p:cNvSpPr>
            <a:spLocks noGrp="1"/>
          </p:cNvSpPr>
          <p:nvPr>
            <p:ph idx="1"/>
          </p:nvPr>
        </p:nvSpPr>
        <p:spPr>
          <a:xfrm>
            <a:off x="1043493" y="2323652"/>
            <a:ext cx="4824652" cy="4057676"/>
          </a:xfrm>
        </p:spPr>
        <p:txBody>
          <a:bodyPr>
            <a:normAutofit fontScale="55000" lnSpcReduction="20000"/>
          </a:bodyPr>
          <a:lstStyle/>
          <a:p>
            <a:r>
              <a:rPr lang="en-US" sz="2500" dirty="0">
                <a:latin typeface="Times New Roman" panose="02020603050405020304" pitchFamily="18" charset="0"/>
                <a:cs typeface="Times New Roman" panose="02020603050405020304" pitchFamily="18" charset="0"/>
              </a:rPr>
              <a:t>People came up to the temple with dead bodies. We carried one Italian woman with a suspected broken back through the debris to another hotel to get medical help. I met one guy who had been out surfing and was swept a few miles up the coast. He had to walk through all the death and destruction to find his family. Luckily he found them all.</a:t>
            </a:r>
            <a:endParaRPr lang="it-IT"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One of the only positives to come out of it all was the humanity of it. It didn't matter about your nationality or religion. Everyone was checking on each other.</a:t>
            </a:r>
            <a:endParaRPr lang="it-IT"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A few days later, once the road was clear, the High Commission sent coaches to take us back to a refugee </a:t>
            </a:r>
            <a:r>
              <a:rPr lang="en-US" sz="2500" dirty="0" err="1">
                <a:latin typeface="Times New Roman" panose="02020603050405020304" pitchFamily="18" charset="0"/>
                <a:cs typeface="Times New Roman" panose="02020603050405020304" pitchFamily="18" charset="0"/>
              </a:rPr>
              <a:t>centre</a:t>
            </a:r>
            <a:r>
              <a:rPr lang="en-US" sz="2500" dirty="0">
                <a:latin typeface="Times New Roman" panose="02020603050405020304" pitchFamily="18" charset="0"/>
                <a:cs typeface="Times New Roman" panose="02020603050405020304" pitchFamily="18" charset="0"/>
              </a:rPr>
              <a:t> in Colombo. We were fed, watered, offered clothes and flights home but we chose not go straight away. We wanted to stay to try and comprehend the reality of what had happened.</a:t>
            </a:r>
            <a:endParaRPr lang="it-IT"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The main thing we felt was guilt. After seeing the devastation, we were lucky enough leave, but many were left with nothing.</a:t>
            </a:r>
            <a:endParaRPr lang="it-IT" sz="2500" dirty="0">
              <a:latin typeface="Times New Roman" panose="02020603050405020304" pitchFamily="18" charset="0"/>
              <a:cs typeface="Times New Roman" panose="02020603050405020304" pitchFamily="18" charset="0"/>
            </a:endParaRPr>
          </a:p>
          <a:p>
            <a:pPr marL="68580" indent="0">
              <a:buNone/>
            </a:pPr>
            <a:endParaRPr lang="it-IT" dirty="0"/>
          </a:p>
        </p:txBody>
      </p:sp>
      <p:pic>
        <p:nvPicPr>
          <p:cNvPr id="4" name="Immagine 3" descr="The Tsunami.jpg"/>
          <p:cNvPicPr/>
          <p:nvPr/>
        </p:nvPicPr>
        <p:blipFill>
          <a:blip r:embed="rId2"/>
          <a:stretch>
            <a:fillRect/>
          </a:stretch>
        </p:blipFill>
        <p:spPr>
          <a:xfrm>
            <a:off x="5796136" y="2132856"/>
            <a:ext cx="2705100" cy="1685925"/>
          </a:xfrm>
          <a:prstGeom prst="rect">
            <a:avLst/>
          </a:prstGeom>
        </p:spPr>
      </p:pic>
    </p:spTree>
    <p:extLst>
      <p:ext uri="{BB962C8B-B14F-4D97-AF65-F5344CB8AC3E}">
        <p14:creationId xmlns:p14="http://schemas.microsoft.com/office/powerpoint/2010/main" val="33742559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How the Tsunami </a:t>
            </a:r>
            <a:r>
              <a:rPr lang="en-US" dirty="0" smtClean="0"/>
              <a:t>works</a:t>
            </a:r>
            <a:endParaRPr lang="it-IT" dirty="0"/>
          </a:p>
        </p:txBody>
      </p:sp>
      <p:sp>
        <p:nvSpPr>
          <p:cNvPr id="3" name="Segnaposto contenuto 2"/>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Once a tsunami has been generated, its energy is distributed throughout the water column, regardless of the ocean's depth.  A tsunami is made up of a series of very long waves.  The waves will travel outward on the surface of the ocean in all directions away from the source area, much like the ripples caused by throwing a rock into a pond.   The wavelength of the tsunami waves and their period will depend on the generating mechanism and the dimensions of the source event.   If the tsunami is generated from a large earthquake over a large area, its initial wavelength and period will be greater.   If the tsunami is caused by a local landslide, both its initial wavelength and period will be shorter.  The period of the tsunami waves may range from 5 to 90 minutes.  The wave crests of a tsunami can range from a few to a hundred kilometers or more apart as they travel across the ocean.  As the waves approach the coast, their wavelength decreases and wave height increases</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737036"/>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a:t>How the Tsunami </a:t>
            </a:r>
            <a:r>
              <a:rPr lang="en-US" dirty="0" smtClean="0"/>
              <a:t>works</a:t>
            </a:r>
            <a:endParaRPr lang="it-IT" dirty="0"/>
          </a:p>
        </p:txBody>
      </p:sp>
      <p:sp>
        <p:nvSpPr>
          <p:cNvPr id="3" name="Segnaposto contenuto 2"/>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On the open ocean, the wavelength of a tsunami may be as much as two hundred kilometers, many times greater than the ocean depth, which is on the order of a few kilometers.   In the deep ocean, the height of the tsunami from trough to crest may be only a few centimeters to a meter or more - again depending on the generating source.  Tsunami waves in the deep ocean can travel at high speeds for long periods of time for distances of thousands of kilometers and lose very little energy in the process.  The deeper the water, the greater the speed of tsunami waves will be.  </a:t>
            </a:r>
            <a:endParaRPr lang="it-I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example, at the deepest ocean depths the tsunami wave speed will be as much as 800 km/h, about the same as that of a jet aircraft.   Since the average depth of the Pacific ocean is 4000 m (14,000 feet) , tsunami wave speed will average about 200 m/s or over 700 km/h (500 mph).   At such high speeds, a tsunami generated in Aleutian Islands may reach Hawaii in less than four and a half hours.  In 1960, great tsunami waves generated in Chile reached Japan, more than 16,800 km away in less than 24 hours, killing hundreds of people.</a:t>
            </a:r>
            <a:r>
              <a:rPr lang="it-IT" dirty="0">
                <a:latin typeface="Times New Roman" panose="02020603050405020304" pitchFamily="18" charset="0"/>
                <a:cs typeface="Times New Roman" panose="02020603050405020304" pitchFamily="18" charset="0"/>
              </a:rPr>
              <a:t> </a:t>
            </a:r>
          </a:p>
          <a:p>
            <a:endParaRPr lang="it-IT" dirty="0"/>
          </a:p>
        </p:txBody>
      </p:sp>
    </p:spTree>
    <p:extLst>
      <p:ext uri="{BB962C8B-B14F-4D97-AF65-F5344CB8AC3E}">
        <p14:creationId xmlns:p14="http://schemas.microsoft.com/office/powerpoint/2010/main" val="348775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3" descr="quando puo andare lontano uno tsunami.png"/>
          <p:cNvPicPr>
            <a:picLocks/>
          </p:cNvPicPr>
          <p:nvPr/>
        </p:nvPicPr>
        <p:blipFill>
          <a:blip r:embed="rId2"/>
          <a:stretch>
            <a:fillRect/>
          </a:stretch>
        </p:blipFill>
        <p:spPr>
          <a:xfrm>
            <a:off x="1266438" y="1828797"/>
            <a:ext cx="6611125" cy="3200407"/>
          </a:xfrm>
          <a:prstGeom prst="rect">
            <a:avLst/>
          </a:prstGeom>
        </p:spPr>
      </p:pic>
      <p:sp>
        <p:nvSpPr>
          <p:cNvPr id="3" name="Rettangolo 2">
            <a:hlinkClick r:id="rId3" action="ppaction://hlinksldjump"/>
          </p:cNvPr>
          <p:cNvSpPr/>
          <p:nvPr/>
        </p:nvSpPr>
        <p:spPr>
          <a:xfrm>
            <a:off x="7812360" y="529294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spTree>
    <p:extLst>
      <p:ext uri="{BB962C8B-B14F-4D97-AF65-F5344CB8AC3E}">
        <p14:creationId xmlns:p14="http://schemas.microsoft.com/office/powerpoint/2010/main" val="4200043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rotWithShape="1">
          <a:blip r:embed="rId2">
            <a:extLst>
              <a:ext uri="{28A0092B-C50C-407E-A947-70E740481C1C}">
                <a14:useLocalDpi xmlns:a14="http://schemas.microsoft.com/office/drawing/2010/main" val="0"/>
              </a:ext>
            </a:extLst>
          </a:blip>
          <a:srcRect l="25300" t="1056" b="10514"/>
          <a:stretch/>
        </p:blipFill>
        <p:spPr>
          <a:xfrm>
            <a:off x="1115616" y="2420888"/>
            <a:ext cx="2194730" cy="3888432"/>
          </a:xfrm>
        </p:spPr>
      </p:pic>
      <p:sp>
        <p:nvSpPr>
          <p:cNvPr id="4" name="Rettangolo 3"/>
          <p:cNvSpPr/>
          <p:nvPr/>
        </p:nvSpPr>
        <p:spPr>
          <a:xfrm>
            <a:off x="3614045" y="332656"/>
            <a:ext cx="19159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Epica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asellaDiTesto 1"/>
          <p:cNvSpPr txBox="1"/>
          <p:nvPr/>
        </p:nvSpPr>
        <p:spPr>
          <a:xfrm>
            <a:off x="4283968" y="3429000"/>
            <a:ext cx="3312368" cy="369332"/>
          </a:xfrm>
          <a:prstGeom prst="rect">
            <a:avLst/>
          </a:prstGeom>
          <a:noFill/>
        </p:spPr>
        <p:txBody>
          <a:bodyPr wrap="square" rtlCol="0">
            <a:spAutoFit/>
          </a:bodyPr>
          <a:lstStyle/>
          <a:p>
            <a:r>
              <a:rPr lang="it-IT" dirty="0" smtClean="0"/>
              <a:t>Prof.ssa Paola Ferrante</a:t>
            </a:r>
            <a:endParaRPr lang="it-IT" dirty="0"/>
          </a:p>
        </p:txBody>
      </p:sp>
    </p:spTree>
    <p:extLst>
      <p:ext uri="{BB962C8B-B14F-4D97-AF65-F5344CB8AC3E}">
        <p14:creationId xmlns:p14="http://schemas.microsoft.com/office/powerpoint/2010/main" val="1637110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7500" lnSpcReduction="20000"/>
          </a:bodyPr>
          <a:lstStyle/>
          <a:p>
            <a:r>
              <a:rPr lang="it-IT" sz="1600" dirty="0">
                <a:latin typeface="Times New Roman" panose="02020603050405020304" pitchFamily="18" charset="0"/>
                <a:cs typeface="Times New Roman" panose="02020603050405020304" pitchFamily="18" charset="0"/>
              </a:rPr>
              <a:t>Dopo il proemio, Virgilio ripercorre attraverso un susseguirsi di tempeste, scatenate dall’ira di Giunone, le sventure di Enea e dei suoi compagni nel viaggio per mare verso il Lazio. Tutto questo complesso di scene ha come modello letterario quello delle disastrose tempeste scatenate da Poseidone contro Odisseo nell’</a:t>
            </a:r>
            <a:r>
              <a:rPr lang="it-IT" sz="1600" i="1" dirty="0">
                <a:latin typeface="Times New Roman" panose="02020603050405020304" pitchFamily="18" charset="0"/>
                <a:cs typeface="Times New Roman" panose="02020603050405020304" pitchFamily="18" charset="0"/>
              </a:rPr>
              <a:t>Odissea</a:t>
            </a:r>
            <a:r>
              <a:rPr lang="it-IT" sz="1600" dirty="0">
                <a:latin typeface="Times New Roman" panose="02020603050405020304" pitchFamily="18" charset="0"/>
                <a:cs typeface="Times New Roman" panose="02020603050405020304" pitchFamily="18" charset="0"/>
              </a:rPr>
              <a:t>: </a:t>
            </a:r>
            <a:endParaRPr lang="it-IT" sz="1600" dirty="0" smtClean="0">
              <a:latin typeface="Times New Roman" panose="02020603050405020304" pitchFamily="18" charset="0"/>
              <a:cs typeface="Times New Roman" panose="02020603050405020304" pitchFamily="18" charset="0"/>
            </a:endParaRPr>
          </a:p>
          <a:p>
            <a:pPr algn="ctr"/>
            <a:r>
              <a:rPr lang="it-IT" sz="1600" dirty="0"/>
              <a:t>Così dicendo radunò i nembi, sconvolse il mare</a:t>
            </a:r>
            <a:br>
              <a:rPr lang="it-IT" sz="1600" dirty="0"/>
            </a:br>
            <a:r>
              <a:rPr lang="it-IT" sz="1600" dirty="0"/>
              <a:t/>
            </a:r>
            <a:br>
              <a:rPr lang="it-IT" sz="1600" dirty="0"/>
            </a:br>
            <a:r>
              <a:rPr lang="it-IT" sz="1600" dirty="0"/>
              <a:t>brandendo il tridente, tutti scateno i turbini</a:t>
            </a:r>
            <a:br>
              <a:rPr lang="it-IT" sz="1600" dirty="0"/>
            </a:br>
            <a:r>
              <a:rPr lang="it-IT" sz="1600" dirty="0"/>
              <a:t/>
            </a:r>
            <a:br>
              <a:rPr lang="it-IT" sz="1600" dirty="0"/>
            </a:br>
            <a:r>
              <a:rPr lang="it-IT" sz="1600" dirty="0"/>
              <a:t>di tutti i venti, e coperse di nubi</a:t>
            </a:r>
            <a:br>
              <a:rPr lang="it-IT" sz="1600" dirty="0"/>
            </a:br>
            <a:r>
              <a:rPr lang="it-IT" sz="1600" dirty="0"/>
              <a:t/>
            </a:r>
            <a:br>
              <a:rPr lang="it-IT" sz="1600" dirty="0"/>
            </a:br>
            <a:r>
              <a:rPr lang="it-IT" sz="1600" dirty="0"/>
              <a:t>la terra e il mare; notte venne dal cielo.</a:t>
            </a:r>
            <a:br>
              <a:rPr lang="it-IT" sz="1600" dirty="0"/>
            </a:br>
            <a:r>
              <a:rPr lang="it-IT" sz="1600" dirty="0"/>
              <a:t/>
            </a:r>
            <a:br>
              <a:rPr lang="it-IT" sz="1600" dirty="0"/>
            </a:br>
            <a:r>
              <a:rPr lang="it-IT" sz="1600" dirty="0"/>
              <a:t>Insieme Euro e Noto piombarono e Zefiro che soffia violento,</a:t>
            </a:r>
            <a:br>
              <a:rPr lang="it-IT" sz="1600" dirty="0"/>
            </a:br>
            <a:r>
              <a:rPr lang="it-IT" sz="1600" dirty="0"/>
              <a:t/>
            </a:r>
            <a:br>
              <a:rPr lang="it-IT" sz="1600" dirty="0"/>
            </a:br>
            <a:r>
              <a:rPr lang="it-IT" sz="1600" dirty="0"/>
              <a:t>e Borea figlio dell'etere, che il gran flutto rovescia.</a:t>
            </a:r>
            <a:br>
              <a:rPr lang="it-IT" sz="1600" dirty="0"/>
            </a:br>
            <a:r>
              <a:rPr lang="it-IT" sz="1600" dirty="0"/>
              <a:t/>
            </a:r>
            <a:br>
              <a:rPr lang="it-IT" sz="1600" dirty="0"/>
            </a:br>
            <a:r>
              <a:rPr lang="it-IT" sz="1600" dirty="0"/>
              <a:t>Allora si sciolsero petto e ginocchia a Odisseo,</a:t>
            </a:r>
            <a:br>
              <a:rPr lang="it-IT" sz="1600" dirty="0"/>
            </a:br>
            <a:r>
              <a:rPr lang="it-IT" sz="1600" dirty="0"/>
              <a:t/>
            </a:r>
            <a:br>
              <a:rPr lang="it-IT" sz="1600" dirty="0"/>
            </a:br>
            <a:r>
              <a:rPr lang="it-IT" sz="1600" dirty="0"/>
              <a:t>e disse irato al suo cuore magnanimo:</a:t>
            </a:r>
            <a:br>
              <a:rPr lang="it-IT" sz="1600" dirty="0"/>
            </a:br>
            <a:r>
              <a:rPr lang="it-IT" sz="1600" dirty="0"/>
              <a:t/>
            </a:r>
            <a:br>
              <a:rPr lang="it-IT" sz="1600" dirty="0"/>
            </a:br>
            <a:r>
              <a:rPr lang="it-IT" sz="1600" dirty="0"/>
              <a:t>"O me infelice! che ancora mi </a:t>
            </a:r>
            <a:r>
              <a:rPr lang="it-IT" sz="1600" dirty="0" smtClean="0"/>
              <a:t>capita?</a:t>
            </a:r>
          </a:p>
          <a:p>
            <a:pPr marL="0" indent="0" algn="ctr">
              <a:buNone/>
            </a:pPr>
            <a:r>
              <a:rPr lang="it-IT" sz="1600" dirty="0" smtClean="0"/>
              <a:t>…………………………………………………………….</a:t>
            </a:r>
            <a:r>
              <a:rPr lang="it-IT" sz="1600" dirty="0"/>
              <a:t/>
            </a:r>
            <a:br>
              <a:rPr lang="it-IT" sz="1600" dirty="0"/>
            </a:br>
            <a:endParaRPr lang="it-IT" sz="1600" dirty="0">
              <a:latin typeface="Times New Roman" panose="02020603050405020304" pitchFamily="18" charset="0"/>
              <a:cs typeface="Times New Roman" panose="02020603050405020304" pitchFamily="18" charset="0"/>
            </a:endParaRPr>
          </a:p>
          <a:p>
            <a:endParaRPr lang="it-IT" dirty="0"/>
          </a:p>
        </p:txBody>
      </p:sp>
      <p:sp>
        <p:nvSpPr>
          <p:cNvPr id="3" name="Titolo 2"/>
          <p:cNvSpPr>
            <a:spLocks noGrp="1"/>
          </p:cNvSpPr>
          <p:nvPr>
            <p:ph type="title"/>
          </p:nvPr>
        </p:nvSpPr>
        <p:spPr/>
        <p:txBody>
          <a:bodyPr/>
          <a:lstStyle/>
          <a:p>
            <a:r>
              <a:rPr lang="it-IT" dirty="0" smtClean="0"/>
              <a:t>Le tempeste nell’Odissea</a:t>
            </a:r>
            <a:endParaRPr lang="it-IT" dirty="0"/>
          </a:p>
        </p:txBody>
      </p:sp>
    </p:spTree>
    <p:extLst>
      <p:ext uri="{BB962C8B-B14F-4D97-AF65-F5344CB8AC3E}">
        <p14:creationId xmlns:p14="http://schemas.microsoft.com/office/powerpoint/2010/main" val="293482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83568" y="2132856"/>
            <a:ext cx="7920879" cy="4464495"/>
          </a:xfrm>
        </p:spPr>
        <p:txBody>
          <a:bodyPr>
            <a:normAutofit fontScale="32500" lnSpcReduction="20000"/>
          </a:bodyPr>
          <a:lstStyle/>
          <a:p>
            <a:pPr algn="ctr"/>
            <a:r>
              <a:rPr lang="it-IT" sz="3400" dirty="0"/>
              <a:t>Mentre </a:t>
            </a:r>
            <a:r>
              <a:rPr lang="it-IT" sz="3400" dirty="0" err="1"/>
              <a:t>dicea</a:t>
            </a:r>
            <a:r>
              <a:rPr lang="it-IT" sz="3400" dirty="0"/>
              <a:t> così, gli s'avventò un'onda altissima,</a:t>
            </a:r>
            <a:br>
              <a:rPr lang="it-IT" sz="3400" dirty="0"/>
            </a:br>
            <a:r>
              <a:rPr lang="it-IT" sz="3400" dirty="0"/>
              <a:t/>
            </a:r>
            <a:br>
              <a:rPr lang="it-IT" sz="3400" dirty="0"/>
            </a:br>
            <a:r>
              <a:rPr lang="it-IT" sz="3400" dirty="0"/>
              <a:t>con terribile impeto, e fece girare la zattera.</a:t>
            </a:r>
            <a:br>
              <a:rPr lang="it-IT" sz="3400" dirty="0"/>
            </a:br>
            <a:r>
              <a:rPr lang="it-IT" sz="3400" dirty="0"/>
              <a:t/>
            </a:r>
            <a:br>
              <a:rPr lang="it-IT" sz="3400" dirty="0"/>
            </a:br>
            <a:r>
              <a:rPr lang="it-IT" sz="3400" dirty="0"/>
              <a:t>Lontano, fuori dalla zattera fu sbalzato e il timone</a:t>
            </a:r>
            <a:br>
              <a:rPr lang="it-IT" sz="3400" dirty="0"/>
            </a:br>
            <a:r>
              <a:rPr lang="it-IT" sz="3400" dirty="0"/>
              <a:t/>
            </a:r>
            <a:br>
              <a:rPr lang="it-IT" sz="3400" dirty="0"/>
            </a:br>
            <a:r>
              <a:rPr lang="it-IT" sz="3400" dirty="0"/>
              <a:t>lasciò andare di mano: in mezzo si spezzò l'albero</a:t>
            </a:r>
            <a:br>
              <a:rPr lang="it-IT" sz="3400" dirty="0"/>
            </a:br>
            <a:r>
              <a:rPr lang="it-IT" sz="3400" dirty="0"/>
              <a:t/>
            </a:r>
            <a:br>
              <a:rPr lang="it-IT" sz="3400" dirty="0"/>
            </a:br>
            <a:r>
              <a:rPr lang="it-IT" sz="3400" dirty="0"/>
              <a:t>sotto l'orrenda raffica dei venti lottanti,</a:t>
            </a:r>
            <a:br>
              <a:rPr lang="it-IT" sz="3400" dirty="0"/>
            </a:br>
            <a:r>
              <a:rPr lang="it-IT" sz="3400" dirty="0"/>
              <a:t/>
            </a:r>
            <a:br>
              <a:rPr lang="it-IT" sz="3400" dirty="0"/>
            </a:br>
            <a:r>
              <a:rPr lang="it-IT" sz="3400" dirty="0"/>
              <a:t>lontano la vela e l'antenna caddero in mare.</a:t>
            </a:r>
            <a:br>
              <a:rPr lang="it-IT" sz="3400" dirty="0"/>
            </a:br>
            <a:r>
              <a:rPr lang="it-IT" sz="3400" dirty="0"/>
              <a:t/>
            </a:r>
            <a:br>
              <a:rPr lang="it-IT" sz="3400" dirty="0"/>
            </a:br>
            <a:r>
              <a:rPr lang="it-IT" sz="3400" dirty="0"/>
              <a:t>Molto tempo rimase sommerso, non fu capace</a:t>
            </a:r>
            <a:br>
              <a:rPr lang="it-IT" sz="3400" dirty="0"/>
            </a:br>
            <a:r>
              <a:rPr lang="it-IT" sz="3400" dirty="0"/>
              <a:t/>
            </a:r>
            <a:br>
              <a:rPr lang="it-IT" sz="3400" dirty="0"/>
            </a:br>
            <a:r>
              <a:rPr lang="it-IT" sz="3400" dirty="0"/>
              <a:t>di tornare a galla, sotto l'assalto della grande onda:</a:t>
            </a:r>
            <a:br>
              <a:rPr lang="it-IT" sz="3400" dirty="0"/>
            </a:br>
            <a:r>
              <a:rPr lang="it-IT" sz="3400" dirty="0"/>
              <a:t/>
            </a:r>
            <a:br>
              <a:rPr lang="it-IT" sz="3400" dirty="0"/>
            </a:br>
            <a:r>
              <a:rPr lang="it-IT" sz="3400" dirty="0"/>
              <a:t>le vesti lo appesantivano, che Calipso lucente gli aveva donate.</a:t>
            </a:r>
            <a:br>
              <a:rPr lang="it-IT" sz="3400" dirty="0"/>
            </a:br>
            <a:r>
              <a:rPr lang="it-IT" sz="3400" dirty="0"/>
              <a:t/>
            </a:r>
            <a:br>
              <a:rPr lang="it-IT" sz="3400" dirty="0"/>
            </a:br>
            <a:r>
              <a:rPr lang="it-IT" sz="3400" dirty="0"/>
              <a:t>Finalmente riemerse e dalla bocca sputò l'acqua salsa,</a:t>
            </a:r>
            <a:br>
              <a:rPr lang="it-IT" sz="3400" dirty="0"/>
            </a:br>
            <a:r>
              <a:rPr lang="it-IT" sz="3400" dirty="0"/>
              <a:t/>
            </a:r>
            <a:br>
              <a:rPr lang="it-IT" sz="3400" dirty="0"/>
            </a:br>
            <a:r>
              <a:rPr lang="it-IT" sz="3400" dirty="0"/>
              <a:t>amara, che a rivi gli grondava dal capo.</a:t>
            </a:r>
            <a:br>
              <a:rPr lang="it-IT" sz="3400" dirty="0"/>
            </a:br>
            <a:r>
              <a:rPr lang="it-IT" sz="3400" dirty="0"/>
              <a:t/>
            </a:r>
            <a:br>
              <a:rPr lang="it-IT" sz="3400" dirty="0"/>
            </a:br>
            <a:r>
              <a:rPr lang="it-IT" sz="3400" dirty="0"/>
              <a:t>ma pur così affranto, non si scordò della zattera,</a:t>
            </a:r>
            <a:br>
              <a:rPr lang="it-IT" sz="3400" dirty="0"/>
            </a:br>
            <a:r>
              <a:rPr lang="it-IT" sz="3400" dirty="0"/>
              <a:t/>
            </a:r>
            <a:br>
              <a:rPr lang="it-IT" sz="3400" dirty="0"/>
            </a:br>
            <a:r>
              <a:rPr lang="it-IT" sz="3400" dirty="0"/>
              <a:t>e slanciandosi dietro fra </a:t>
            </a:r>
            <a:r>
              <a:rPr lang="it-IT" sz="3400" dirty="0" err="1"/>
              <a:t>l'onde</a:t>
            </a:r>
            <a:r>
              <a:rPr lang="it-IT" sz="3400" dirty="0"/>
              <a:t> la </a:t>
            </a:r>
            <a:r>
              <a:rPr lang="it-IT" sz="3400" dirty="0" err="1"/>
              <a:t>riafferò</a:t>
            </a:r>
            <a:r>
              <a:rPr lang="it-IT" sz="3400" dirty="0"/>
              <a:t>,</a:t>
            </a:r>
            <a:br>
              <a:rPr lang="it-IT" sz="3400" dirty="0"/>
            </a:br>
            <a:r>
              <a:rPr lang="it-IT" sz="3400" dirty="0"/>
              <a:t/>
            </a:r>
            <a:br>
              <a:rPr lang="it-IT" sz="3400" dirty="0"/>
            </a:br>
            <a:r>
              <a:rPr lang="it-IT" sz="3400" dirty="0"/>
              <a:t>vi sedette nel mezzo, evitando la fine</a:t>
            </a:r>
            <a:r>
              <a:rPr lang="it-IT" sz="3400" dirty="0" smtClean="0"/>
              <a:t>.</a:t>
            </a:r>
          </a:p>
          <a:p>
            <a:pPr marL="0" indent="0" algn="ctr">
              <a:buNone/>
            </a:pPr>
            <a:endParaRPr lang="it-IT" dirty="0" smtClean="0"/>
          </a:p>
          <a:p>
            <a:pPr marL="0" indent="0" algn="ctr">
              <a:buNone/>
            </a:pPr>
            <a:r>
              <a:rPr lang="it-IT" dirty="0" smtClean="0"/>
              <a:t>Omero</a:t>
            </a:r>
            <a:r>
              <a:rPr lang="it-IT" dirty="0"/>
              <a:t>, </a:t>
            </a:r>
            <a:r>
              <a:rPr lang="it-IT" i="1" dirty="0"/>
              <a:t>Odissea</a:t>
            </a:r>
            <a:r>
              <a:rPr lang="it-IT" dirty="0"/>
              <a:t>, (</a:t>
            </a:r>
            <a:r>
              <a:rPr lang="it-IT" dirty="0" err="1"/>
              <a:t>trad</a:t>
            </a:r>
            <a:r>
              <a:rPr lang="it-IT" dirty="0"/>
              <a:t>. Rosa </a:t>
            </a:r>
            <a:r>
              <a:rPr lang="it-IT" dirty="0" err="1"/>
              <a:t>Calzecchi</a:t>
            </a:r>
            <a:r>
              <a:rPr lang="it-IT" dirty="0"/>
              <a:t> Onesti), Einaudi, Torino 1972 - Libro V, </a:t>
            </a:r>
            <a:r>
              <a:rPr lang="it-IT" dirty="0" err="1"/>
              <a:t>vv</a:t>
            </a:r>
            <a:r>
              <a:rPr lang="it-IT" dirty="0"/>
              <a:t>. 291-326. </a:t>
            </a:r>
            <a:br>
              <a:rPr lang="it-IT" dirty="0"/>
            </a:br>
            <a:endParaRPr lang="it-IT" dirty="0"/>
          </a:p>
        </p:txBody>
      </p:sp>
      <p:sp>
        <p:nvSpPr>
          <p:cNvPr id="4" name="Titolo 2"/>
          <p:cNvSpPr>
            <a:spLocks noGrp="1"/>
          </p:cNvSpPr>
          <p:nvPr>
            <p:ph type="title"/>
          </p:nvPr>
        </p:nvSpPr>
        <p:spPr/>
        <p:txBody>
          <a:bodyPr/>
          <a:lstStyle/>
          <a:p>
            <a:r>
              <a:rPr lang="it-IT" dirty="0" smtClean="0"/>
              <a:t>Le tempeste nell’Odissea</a:t>
            </a:r>
            <a:endParaRPr lang="it-IT" dirty="0"/>
          </a:p>
        </p:txBody>
      </p:sp>
    </p:spTree>
    <p:extLst>
      <p:ext uri="{BB962C8B-B14F-4D97-AF65-F5344CB8AC3E}">
        <p14:creationId xmlns:p14="http://schemas.microsoft.com/office/powerpoint/2010/main" val="1629989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dirty="0"/>
              <a:t>Mentre nell’</a:t>
            </a:r>
            <a:r>
              <a:rPr lang="it-IT" i="1" dirty="0"/>
              <a:t>Odissea</a:t>
            </a:r>
            <a:r>
              <a:rPr lang="it-IT" dirty="0"/>
              <a:t> è Poseidone a suscitare la tempesta contro Odisseo, nell’</a:t>
            </a:r>
            <a:r>
              <a:rPr lang="it-IT" i="1" dirty="0"/>
              <a:t>Eneide</a:t>
            </a:r>
            <a:r>
              <a:rPr lang="it-IT" dirty="0"/>
              <a:t>, invece, è proprio il dio dei mari a placare la burrasca scatenata contro i Troiani da Eolo per volontà di Giunone (nel libro X dell’</a:t>
            </a:r>
            <a:r>
              <a:rPr lang="it-IT" i="1" dirty="0"/>
              <a:t>Odissea</a:t>
            </a:r>
            <a:r>
              <a:rPr lang="it-IT" dirty="0"/>
              <a:t> Eolo in persona aveva cercato di aiutare il protagonista donandogli un otre contenente i venti più violenti). Giunone per scatenare la tempesta si era rivolta al re Eolo, il quale aveva accettato la proposta di liberare alcuni venti in cambio della ninfa più bella di tutte, </a:t>
            </a:r>
            <a:r>
              <a:rPr lang="it-IT" dirty="0" err="1"/>
              <a:t>Deiopea</a:t>
            </a:r>
            <a:r>
              <a:rPr lang="it-IT" dirty="0"/>
              <a:t>. </a:t>
            </a:r>
          </a:p>
        </p:txBody>
      </p:sp>
      <p:sp>
        <p:nvSpPr>
          <p:cNvPr id="3" name="Titolo 2"/>
          <p:cNvSpPr>
            <a:spLocks noGrp="1"/>
          </p:cNvSpPr>
          <p:nvPr>
            <p:ph type="title"/>
          </p:nvPr>
        </p:nvSpPr>
        <p:spPr/>
        <p:txBody>
          <a:bodyPr/>
          <a:lstStyle/>
          <a:p>
            <a:r>
              <a:rPr lang="it-IT" dirty="0" smtClean="0"/>
              <a:t>Le tempeste nell’Eneide </a:t>
            </a:r>
            <a:endParaRPr lang="it-IT" dirty="0"/>
          </a:p>
        </p:txBody>
      </p:sp>
    </p:spTree>
    <p:extLst>
      <p:ext uri="{BB962C8B-B14F-4D97-AF65-F5344CB8AC3E}">
        <p14:creationId xmlns:p14="http://schemas.microsoft.com/office/powerpoint/2010/main" val="1889469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62500" lnSpcReduction="20000"/>
          </a:bodyPr>
          <a:lstStyle/>
          <a:p>
            <a:pPr marL="0" indent="0" algn="ctr">
              <a:buNone/>
            </a:pPr>
            <a:r>
              <a:rPr lang="it-IT" i="1" dirty="0"/>
              <a:t>Qui il re Eolo in un</a:t>
            </a:r>
            <a:endParaRPr lang="it-IT" dirty="0"/>
          </a:p>
          <a:p>
            <a:pPr marL="0" indent="0" algn="ctr">
              <a:buNone/>
            </a:pPr>
            <a:r>
              <a:rPr lang="it-IT" i="1" dirty="0"/>
              <a:t>antro sterminato le</a:t>
            </a:r>
            <a:endParaRPr lang="it-IT" dirty="0"/>
          </a:p>
          <a:p>
            <a:pPr marL="0" indent="0" algn="ctr">
              <a:buNone/>
            </a:pPr>
            <a:r>
              <a:rPr lang="it-IT" i="1" dirty="0"/>
              <a:t>bufere ribelli e le</a:t>
            </a:r>
            <a:endParaRPr lang="it-IT" dirty="0"/>
          </a:p>
          <a:p>
            <a:pPr marL="0" indent="0" algn="ctr">
              <a:buNone/>
            </a:pPr>
            <a:r>
              <a:rPr lang="it-IT" i="1" dirty="0"/>
              <a:t>strepitanti tempeste con</a:t>
            </a:r>
            <a:endParaRPr lang="it-IT" dirty="0"/>
          </a:p>
          <a:p>
            <a:pPr marL="0" indent="0" algn="ctr">
              <a:buNone/>
            </a:pPr>
            <a:r>
              <a:rPr lang="it-IT" i="1" dirty="0"/>
              <a:t>la sua autorità governa</a:t>
            </a:r>
            <a:endParaRPr lang="it-IT" dirty="0"/>
          </a:p>
          <a:p>
            <a:pPr marL="0" indent="0" algn="ctr">
              <a:buNone/>
            </a:pPr>
            <a:r>
              <a:rPr lang="it-IT" i="1" dirty="0"/>
              <a:t>e incarcera trattenute in</a:t>
            </a:r>
            <a:endParaRPr lang="it-IT" dirty="0"/>
          </a:p>
          <a:p>
            <a:pPr marL="0" indent="0" algn="ctr">
              <a:buNone/>
            </a:pPr>
            <a:r>
              <a:rPr lang="it-IT" i="1" dirty="0"/>
              <a:t>catene. Quelle riluttanti,</a:t>
            </a:r>
            <a:endParaRPr lang="it-IT" dirty="0"/>
          </a:p>
          <a:p>
            <a:pPr marL="0" indent="0" algn="ctr">
              <a:buNone/>
            </a:pPr>
            <a:r>
              <a:rPr lang="it-IT" i="1" dirty="0"/>
              <a:t>con grande fragore</a:t>
            </a:r>
            <a:endParaRPr lang="it-IT" dirty="0"/>
          </a:p>
          <a:p>
            <a:pPr marL="0" indent="0" algn="ctr">
              <a:buNone/>
            </a:pPr>
            <a:r>
              <a:rPr lang="it-IT" i="1" dirty="0"/>
              <a:t>della montagna,</a:t>
            </a:r>
            <a:endParaRPr lang="it-IT" dirty="0"/>
          </a:p>
          <a:p>
            <a:pPr marL="0" indent="0" algn="ctr">
              <a:buNone/>
            </a:pPr>
            <a:r>
              <a:rPr lang="it-IT" i="1" dirty="0"/>
              <a:t>fremono addosso ai</a:t>
            </a:r>
            <a:endParaRPr lang="it-IT" dirty="0"/>
          </a:p>
          <a:p>
            <a:pPr marL="0" indent="0" algn="ctr">
              <a:buNone/>
            </a:pPr>
            <a:r>
              <a:rPr lang="it-IT" i="1" dirty="0"/>
              <a:t>recinti; siede Eolo su</a:t>
            </a:r>
            <a:endParaRPr lang="it-IT" dirty="0"/>
          </a:p>
          <a:p>
            <a:pPr marL="0" indent="0" algn="ctr">
              <a:buNone/>
            </a:pPr>
            <a:r>
              <a:rPr lang="it-IT" i="1" dirty="0"/>
              <a:t>una rocca elevata, lo</a:t>
            </a:r>
            <a:endParaRPr lang="it-IT" dirty="0"/>
          </a:p>
          <a:p>
            <a:pPr marL="0" indent="0" algn="ctr">
              <a:buNone/>
            </a:pPr>
            <a:r>
              <a:rPr lang="it-IT" i="1" dirty="0"/>
              <a:t>scettro in pugno, e </a:t>
            </a:r>
            <a:r>
              <a:rPr lang="it-IT" i="1" dirty="0" smtClean="0"/>
              <a:t>ne</a:t>
            </a:r>
            <a:endParaRPr lang="it-IT" dirty="0"/>
          </a:p>
          <a:p>
            <a:pPr marL="0" indent="0" algn="ctr">
              <a:buNone/>
            </a:pPr>
            <a:r>
              <a:rPr lang="it-IT" i="1" dirty="0" smtClean="0"/>
              <a:t>ammorza </a:t>
            </a:r>
            <a:r>
              <a:rPr lang="it-IT" i="1" dirty="0"/>
              <a:t>gli sbuffi e </a:t>
            </a:r>
            <a:r>
              <a:rPr lang="it-IT" i="1" dirty="0" smtClean="0"/>
              <a:t>ne</a:t>
            </a:r>
            <a:endParaRPr lang="it-IT" dirty="0"/>
          </a:p>
          <a:p>
            <a:pPr marL="0" indent="0" algn="ctr">
              <a:buNone/>
            </a:pPr>
            <a:r>
              <a:rPr lang="it-IT" i="1" dirty="0" smtClean="0"/>
              <a:t>tempera </a:t>
            </a:r>
            <a:r>
              <a:rPr lang="it-IT" i="1" dirty="0"/>
              <a:t>l’ira</a:t>
            </a:r>
            <a:r>
              <a:rPr lang="it-IT" i="1" dirty="0" smtClean="0"/>
              <a:t>”.</a:t>
            </a:r>
          </a:p>
          <a:p>
            <a:pPr marL="0" indent="0" algn="ctr">
              <a:buNone/>
            </a:pPr>
            <a:endParaRPr lang="it-IT" dirty="0"/>
          </a:p>
        </p:txBody>
      </p:sp>
      <p:sp>
        <p:nvSpPr>
          <p:cNvPr id="4" name="Titolo 2"/>
          <p:cNvSpPr>
            <a:spLocks noGrp="1"/>
          </p:cNvSpPr>
          <p:nvPr>
            <p:ph type="title"/>
          </p:nvPr>
        </p:nvSpPr>
        <p:spPr/>
        <p:txBody>
          <a:bodyPr/>
          <a:lstStyle/>
          <a:p>
            <a:r>
              <a:rPr lang="it-IT" dirty="0" smtClean="0"/>
              <a:t>Le tempeste nell’Eneide </a:t>
            </a:r>
            <a:endParaRPr lang="it-IT" dirty="0"/>
          </a:p>
        </p:txBody>
      </p:sp>
    </p:spTree>
    <p:extLst>
      <p:ext uri="{BB962C8B-B14F-4D97-AF65-F5344CB8AC3E}">
        <p14:creationId xmlns:p14="http://schemas.microsoft.com/office/powerpoint/2010/main" val="3814184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2060848"/>
            <a:ext cx="8784976" cy="4464496"/>
          </a:xfrm>
        </p:spPr>
        <p:txBody>
          <a:bodyPr>
            <a:normAutofit fontScale="62500" lnSpcReduction="20000"/>
          </a:bodyPr>
          <a:lstStyle/>
          <a:p>
            <a:r>
              <a:rPr lang="it-IT" dirty="0"/>
              <a:t>Il mito racconta che Eolo regnasse in un’isola o in un gruppo di isole a nord della Sicilia (le attuali Isole Eolie). Giove gli aveva assegnato il compito di incarcerare e sorvegliare i venti, affinché il mondo intero non fosse perennemente sconvolto da tempeste. </a:t>
            </a:r>
          </a:p>
          <a:p>
            <a:r>
              <a:rPr lang="it-IT" dirty="0"/>
              <a:t> </a:t>
            </a:r>
            <a:r>
              <a:rPr lang="it-IT" dirty="0" smtClean="0"/>
              <a:t>La </a:t>
            </a:r>
            <a:r>
              <a:rPr lang="it-IT" dirty="0"/>
              <a:t>tempesta imperversa, distruggendo la flotta dei Troiani. Virgilio racconta ciò utilizzando un gran numero di immagini funeste. </a:t>
            </a:r>
          </a:p>
          <a:p>
            <a:pPr algn="ctr"/>
            <a:endParaRPr lang="it-IT" dirty="0"/>
          </a:p>
          <a:p>
            <a:pPr marL="0" indent="0" algn="ctr">
              <a:buNone/>
            </a:pPr>
            <a:r>
              <a:rPr lang="it-IT" i="1" dirty="0"/>
              <a:t>“E i venti come un drappello serrato, per il passo</a:t>
            </a:r>
            <a:endParaRPr lang="it-IT" dirty="0"/>
          </a:p>
          <a:p>
            <a:pPr marL="0" indent="0" algn="ctr">
              <a:buNone/>
            </a:pPr>
            <a:r>
              <a:rPr lang="it-IT" i="1" dirty="0"/>
              <a:t>concesso precipitano e spazzano con turbini il mondo.</a:t>
            </a:r>
            <a:endParaRPr lang="it-IT" dirty="0"/>
          </a:p>
          <a:p>
            <a:pPr marL="0" indent="0" algn="ctr">
              <a:buNone/>
            </a:pPr>
            <a:r>
              <a:rPr lang="it-IT" i="1" dirty="0"/>
              <a:t>Si rovesciarono sul mare e tutto dagli abissi profondi lo</a:t>
            </a:r>
            <a:endParaRPr lang="it-IT" dirty="0"/>
          </a:p>
          <a:p>
            <a:pPr marL="0" indent="0" algn="ctr">
              <a:buNone/>
            </a:pPr>
            <a:r>
              <a:rPr lang="it-IT" i="1" dirty="0"/>
              <a:t>scuotono uniti e Levante e Scirocco e il Libeccio dei</a:t>
            </a:r>
            <a:endParaRPr lang="it-IT" dirty="0"/>
          </a:p>
          <a:p>
            <a:pPr marL="0" indent="0" algn="ctr">
              <a:buNone/>
            </a:pPr>
            <a:r>
              <a:rPr lang="it-IT" i="1" dirty="0"/>
              <a:t>fortunali frequenti e rovinose ondate accavallano </a:t>
            </a:r>
            <a:r>
              <a:rPr lang="it-IT" i="1" dirty="0" smtClean="0"/>
              <a:t>lungo</a:t>
            </a:r>
            <a:endParaRPr lang="it-IT" dirty="0"/>
          </a:p>
          <a:p>
            <a:pPr marL="0" indent="0" algn="ctr">
              <a:buNone/>
            </a:pPr>
            <a:r>
              <a:rPr lang="it-IT" i="1" dirty="0" smtClean="0"/>
              <a:t>le </a:t>
            </a:r>
            <a:r>
              <a:rPr lang="it-IT" i="1" dirty="0"/>
              <a:t>coste. Li segue un tosto urlare di gente e uno</a:t>
            </a:r>
            <a:endParaRPr lang="it-IT" dirty="0"/>
          </a:p>
          <a:p>
            <a:pPr marL="0" indent="0" algn="ctr">
              <a:buNone/>
            </a:pPr>
            <a:r>
              <a:rPr lang="it-IT" i="1" dirty="0"/>
              <a:t>schiocco di sartie. D’un tratto cancellano le nuvole il</a:t>
            </a:r>
            <a:endParaRPr lang="it-IT" dirty="0"/>
          </a:p>
          <a:p>
            <a:pPr marL="0" indent="0" algn="ctr">
              <a:buNone/>
            </a:pPr>
            <a:r>
              <a:rPr lang="it-IT" i="1" dirty="0"/>
              <a:t>cielo e la luce agli occhi dei Teucri; piomba sulle acque</a:t>
            </a:r>
            <a:endParaRPr lang="it-IT" dirty="0"/>
          </a:p>
          <a:p>
            <a:pPr marL="0" indent="0" algn="ctr">
              <a:buNone/>
            </a:pPr>
            <a:r>
              <a:rPr lang="it-IT" i="1" dirty="0"/>
              <a:t>una torbida notte. Rintronarono gli spazi siderei e</a:t>
            </a:r>
            <a:endParaRPr lang="it-IT" dirty="0"/>
          </a:p>
          <a:p>
            <a:pPr marL="0" indent="0" algn="ctr">
              <a:buNone/>
            </a:pPr>
            <a:r>
              <a:rPr lang="it-IT" i="1" dirty="0"/>
              <a:t>guizza l’etere di fitte fiamme e ogni cosa prospetta agli</a:t>
            </a:r>
            <a:endParaRPr lang="it-IT" dirty="0"/>
          </a:p>
          <a:p>
            <a:pPr marL="0" indent="0" algn="ctr">
              <a:buNone/>
            </a:pPr>
            <a:r>
              <a:rPr lang="it-IT" i="1" dirty="0"/>
              <a:t>uomini l’imminenza della morte”.</a:t>
            </a:r>
            <a:endParaRPr lang="it-IT" dirty="0"/>
          </a:p>
          <a:p>
            <a:pPr marL="0" indent="0" algn="ctr">
              <a:buNone/>
            </a:pPr>
            <a:r>
              <a:rPr lang="it-IT" i="1" dirty="0"/>
              <a:t> </a:t>
            </a:r>
            <a:r>
              <a:rPr lang="it-IT" i="1" dirty="0" smtClean="0"/>
              <a:t>(</a:t>
            </a:r>
            <a:r>
              <a:rPr lang="it-IT" i="1" dirty="0"/>
              <a:t>Eneide I, 8291; </a:t>
            </a:r>
            <a:r>
              <a:rPr lang="it-IT" i="1" dirty="0" err="1"/>
              <a:t>trad</a:t>
            </a:r>
            <a:r>
              <a:rPr lang="it-IT" i="1" dirty="0"/>
              <a:t>. R. </a:t>
            </a:r>
            <a:r>
              <a:rPr lang="it-IT" i="1" dirty="0" err="1"/>
              <a:t>Scarcia</a:t>
            </a:r>
            <a:r>
              <a:rPr lang="it-IT" i="1" dirty="0"/>
              <a:t>)</a:t>
            </a:r>
            <a:endParaRPr lang="it-IT" dirty="0"/>
          </a:p>
          <a:p>
            <a:endParaRPr lang="it-IT" dirty="0"/>
          </a:p>
        </p:txBody>
      </p:sp>
      <p:sp>
        <p:nvSpPr>
          <p:cNvPr id="4" name="Titolo 2"/>
          <p:cNvSpPr>
            <a:spLocks noGrp="1"/>
          </p:cNvSpPr>
          <p:nvPr>
            <p:ph type="title"/>
          </p:nvPr>
        </p:nvSpPr>
        <p:spPr/>
        <p:txBody>
          <a:bodyPr/>
          <a:lstStyle/>
          <a:p>
            <a:r>
              <a:rPr lang="it-IT" dirty="0" smtClean="0"/>
              <a:t>Le tempeste nell’Eneide </a:t>
            </a:r>
            <a:endParaRPr lang="it-IT" dirty="0"/>
          </a:p>
        </p:txBody>
      </p:sp>
    </p:spTree>
    <p:extLst>
      <p:ext uri="{BB962C8B-B14F-4D97-AF65-F5344CB8AC3E}">
        <p14:creationId xmlns:p14="http://schemas.microsoft.com/office/powerpoint/2010/main" val="94036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latin typeface="Times New Roman" panose="02020603050405020304" pitchFamily="18" charset="0"/>
                <a:cs typeface="Times New Roman" panose="02020603050405020304" pitchFamily="18" charset="0"/>
              </a:rPr>
              <a:t>Plinio il giovane (61 d.C.  113 d.C.) fu uno dei testimoni dell’eruzione del </a:t>
            </a:r>
            <a:r>
              <a:rPr lang="it-IT" dirty="0">
                <a:latin typeface="Times New Roman" panose="02020603050405020304" pitchFamily="18" charset="0"/>
                <a:cs typeface="Times New Roman" panose="02020603050405020304" pitchFamily="18" charset="0"/>
              </a:rPr>
              <a:t>V</a:t>
            </a:r>
            <a:r>
              <a:rPr lang="it-IT" dirty="0" smtClean="0">
                <a:latin typeface="Times New Roman" panose="02020603050405020304" pitchFamily="18" charset="0"/>
                <a:cs typeface="Times New Roman" panose="02020603050405020304" pitchFamily="18" charset="0"/>
              </a:rPr>
              <a:t>esuvio avvenuta nel 79 d.C. . Lui vide suo zio ,Plinio il Vecchio, dirigersi ad Ercolano per prestare soccorso all’amico Cesio Basso. Plinio il Vecchio andò via mare , però dovette cambiare rotta e rifugiarsi a Stabia , tuttavia anche questa citta venne sepolta dalle scorie dell’eruzione.</a:t>
            </a:r>
          </a:p>
          <a:p>
            <a:endParaRPr lang="it-IT" dirty="0">
              <a:latin typeface="Times New Roman" panose="02020603050405020304" pitchFamily="18" charset="0"/>
              <a:cs typeface="Times New Roman" panose="02020603050405020304" pitchFamily="18" charset="0"/>
            </a:endParaRPr>
          </a:p>
        </p:txBody>
      </p:sp>
      <p:sp>
        <p:nvSpPr>
          <p:cNvPr id="2" name="Titolo 1"/>
          <p:cNvSpPr>
            <a:spLocks noGrp="1"/>
          </p:cNvSpPr>
          <p:nvPr>
            <p:ph type="title"/>
          </p:nvPr>
        </p:nvSpPr>
        <p:spPr/>
        <p:txBody>
          <a:bodyPr/>
          <a:lstStyle/>
          <a:p>
            <a:r>
              <a:rPr lang="it-IT" dirty="0" smtClean="0"/>
              <a:t>Plinio il giovane</a:t>
            </a:r>
            <a:endParaRPr lang="it-IT" dirty="0"/>
          </a:p>
        </p:txBody>
      </p:sp>
    </p:spTree>
    <p:extLst>
      <p:ext uri="{BB962C8B-B14F-4D97-AF65-F5344CB8AC3E}">
        <p14:creationId xmlns:p14="http://schemas.microsoft.com/office/powerpoint/2010/main" val="3591792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r>
              <a:rPr lang="it-IT" dirty="0"/>
              <a:t>Il nome Enea compare esplicito per la prima volta nel verso 92. L’eroe ha paura, trema e grida, rimpiangendo la morte a cui si era sottratto sotto le mura di Troia durante uno scontro con Diomede. </a:t>
            </a:r>
          </a:p>
          <a:p>
            <a:r>
              <a:rPr lang="it-IT" dirty="0"/>
              <a:t>I venti vengono descritti dall’autore con caratteri antropomorfici: Tramontana, Scirocco, Levante, Libeccio, Ponente, assumono le sembianze di grandi giganti che spingono i flutti al cielo, frantumano i remi, sollevano le navi e le sbattono sugli scogli, accumulano banchi di sabbia, creano vortici... I naufraghi vengono scaraventati fuori dalle navi e sono risucchiati dalle acque. </a:t>
            </a:r>
          </a:p>
          <a:p>
            <a:r>
              <a:rPr lang="it-IT" dirty="0"/>
              <a:t>Dopo che Eolo ha portato scompiglio fra i profughi Troiani, Virgilio descrive Nettuno nel tentativo di placare la furia delle acque.</a:t>
            </a:r>
          </a:p>
        </p:txBody>
      </p:sp>
      <p:sp>
        <p:nvSpPr>
          <p:cNvPr id="4" name="Titolo 2"/>
          <p:cNvSpPr>
            <a:spLocks noGrp="1"/>
          </p:cNvSpPr>
          <p:nvPr>
            <p:ph type="title"/>
          </p:nvPr>
        </p:nvSpPr>
        <p:spPr/>
        <p:txBody>
          <a:bodyPr/>
          <a:lstStyle/>
          <a:p>
            <a:r>
              <a:rPr lang="it-IT" dirty="0" smtClean="0"/>
              <a:t>Le tempeste nell’Eneide </a:t>
            </a:r>
            <a:endParaRPr lang="it-IT" dirty="0"/>
          </a:p>
        </p:txBody>
      </p:sp>
    </p:spTree>
    <p:extLst>
      <p:ext uri="{BB962C8B-B14F-4D97-AF65-F5344CB8AC3E}">
        <p14:creationId xmlns:p14="http://schemas.microsoft.com/office/powerpoint/2010/main" val="37047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0" indent="0" algn="ctr">
              <a:buNone/>
            </a:pPr>
            <a:r>
              <a:rPr lang="it-IT" i="1" dirty="0"/>
              <a:t>“Frattanto si accorse</a:t>
            </a:r>
            <a:endParaRPr lang="it-IT" dirty="0"/>
          </a:p>
          <a:p>
            <a:pPr marL="0" indent="0" algn="ctr">
              <a:buNone/>
            </a:pPr>
            <a:r>
              <a:rPr lang="it-IT" i="1" dirty="0"/>
              <a:t>Nettuno che con grande</a:t>
            </a:r>
            <a:endParaRPr lang="it-IT" dirty="0"/>
          </a:p>
          <a:p>
            <a:pPr marL="0" indent="0" algn="ctr">
              <a:buNone/>
            </a:pPr>
            <a:r>
              <a:rPr lang="it-IT" i="1" dirty="0" smtClean="0"/>
              <a:t>frastuono </a:t>
            </a:r>
            <a:r>
              <a:rPr lang="it-IT" i="1" dirty="0"/>
              <a:t>s’agitava il mare e</a:t>
            </a:r>
            <a:endParaRPr lang="it-IT" dirty="0"/>
          </a:p>
          <a:p>
            <a:pPr marL="0" indent="0" algn="ctr">
              <a:buNone/>
            </a:pPr>
            <a:r>
              <a:rPr lang="it-IT" i="1" dirty="0"/>
              <a:t>che una burrasca era stata</a:t>
            </a:r>
            <a:endParaRPr lang="it-IT" dirty="0"/>
          </a:p>
          <a:p>
            <a:pPr marL="0" indent="0" algn="ctr">
              <a:buNone/>
            </a:pPr>
            <a:r>
              <a:rPr lang="it-IT" i="1" dirty="0"/>
              <a:t>scatenata e dal profondo</a:t>
            </a:r>
            <a:endParaRPr lang="it-IT" dirty="0"/>
          </a:p>
          <a:p>
            <a:pPr marL="0" indent="0" algn="ctr">
              <a:buNone/>
            </a:pPr>
            <a:r>
              <a:rPr lang="it-IT" i="1" dirty="0"/>
              <a:t>turbate le </a:t>
            </a:r>
            <a:r>
              <a:rPr lang="it-IT" i="1" dirty="0" smtClean="0"/>
              <a:t>plaghe </a:t>
            </a:r>
            <a:r>
              <a:rPr lang="it-IT" i="1" dirty="0"/>
              <a:t>degli</a:t>
            </a:r>
            <a:endParaRPr lang="it-IT" dirty="0"/>
          </a:p>
          <a:p>
            <a:pPr marL="0" indent="0" algn="ctr">
              <a:buNone/>
            </a:pPr>
            <a:r>
              <a:rPr lang="it-IT" i="1" dirty="0"/>
              <a:t>abissi, e gravemente </a:t>
            </a:r>
            <a:r>
              <a:rPr lang="it-IT" i="1" dirty="0" smtClean="0"/>
              <a:t>se</a:t>
            </a:r>
            <a:endParaRPr lang="it-IT" dirty="0" smtClean="0"/>
          </a:p>
          <a:p>
            <a:pPr marL="0" indent="0" algn="ctr">
              <a:buNone/>
            </a:pPr>
            <a:r>
              <a:rPr lang="it-IT" i="1" dirty="0"/>
              <a:t>n’adontò; dal largo per</a:t>
            </a:r>
            <a:endParaRPr lang="it-IT" dirty="0"/>
          </a:p>
          <a:p>
            <a:pPr marL="0" indent="0" algn="ctr">
              <a:buNone/>
            </a:pPr>
            <a:r>
              <a:rPr lang="it-IT" i="1" dirty="0" smtClean="0"/>
              <a:t>osservare </a:t>
            </a:r>
            <a:r>
              <a:rPr lang="it-IT" i="1" dirty="0"/>
              <a:t>sollevò il sereno</a:t>
            </a:r>
            <a:endParaRPr lang="it-IT" dirty="0"/>
          </a:p>
          <a:p>
            <a:pPr marL="0" indent="0" algn="ctr">
              <a:buNone/>
            </a:pPr>
            <a:r>
              <a:rPr lang="it-IT" i="1" dirty="0"/>
              <a:t>suo capo dal sommo</a:t>
            </a:r>
            <a:endParaRPr lang="it-IT" dirty="0"/>
          </a:p>
          <a:p>
            <a:pPr marL="0" indent="0" algn="ctr">
              <a:buNone/>
            </a:pPr>
            <a:r>
              <a:rPr lang="it-IT" i="1" dirty="0"/>
              <a:t>dell’onda”.</a:t>
            </a:r>
            <a:endParaRPr lang="it-IT" dirty="0"/>
          </a:p>
          <a:p>
            <a:endParaRPr lang="it-IT" dirty="0"/>
          </a:p>
        </p:txBody>
      </p:sp>
      <p:sp>
        <p:nvSpPr>
          <p:cNvPr id="4" name="Titolo 2"/>
          <p:cNvSpPr>
            <a:spLocks noGrp="1"/>
          </p:cNvSpPr>
          <p:nvPr>
            <p:ph type="title"/>
          </p:nvPr>
        </p:nvSpPr>
        <p:spPr/>
        <p:txBody>
          <a:bodyPr/>
          <a:lstStyle/>
          <a:p>
            <a:r>
              <a:rPr lang="it-IT" dirty="0" smtClean="0"/>
              <a:t>Le tempeste nell’Eneide </a:t>
            </a:r>
            <a:endParaRPr lang="it-IT" dirty="0"/>
          </a:p>
        </p:txBody>
      </p:sp>
      <p:sp>
        <p:nvSpPr>
          <p:cNvPr id="5" name="Rettangolo 4">
            <a:hlinkClick r:id="rId2" action="ppaction://hlinksldjump"/>
          </p:cNvPr>
          <p:cNvSpPr/>
          <p:nvPr/>
        </p:nvSpPr>
        <p:spPr>
          <a:xfrm>
            <a:off x="7812360" y="529294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spTree>
    <p:extLst>
      <p:ext uri="{BB962C8B-B14F-4D97-AF65-F5344CB8AC3E}">
        <p14:creationId xmlns:p14="http://schemas.microsoft.com/office/powerpoint/2010/main" val="3598406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9247" y="2204864"/>
            <a:ext cx="7745505" cy="3877815"/>
          </a:xfrm>
        </p:spPr>
        <p:txBody>
          <a:bodyPr/>
          <a:lstStyle/>
          <a:p>
            <a:r>
              <a:rPr lang="it-IT" dirty="0">
                <a:latin typeface="Times New Roman" panose="02020603050405020304" pitchFamily="18" charset="0"/>
                <a:cs typeface="Times New Roman" panose="02020603050405020304" pitchFamily="18" charset="0"/>
              </a:rPr>
              <a:t>L’ UDA è stata affrontata anche </a:t>
            </a:r>
            <a:r>
              <a:rPr lang="it-IT" dirty="0" smtClean="0">
                <a:latin typeface="Times New Roman" panose="02020603050405020304" pitchFamily="18" charset="0"/>
                <a:cs typeface="Times New Roman" panose="02020603050405020304" pitchFamily="18" charset="0"/>
              </a:rPr>
              <a:t>dalla </a:t>
            </a:r>
            <a:r>
              <a:rPr lang="it-IT" dirty="0">
                <a:latin typeface="Times New Roman" panose="02020603050405020304" pitchFamily="18" charset="0"/>
                <a:cs typeface="Times New Roman" panose="02020603050405020304" pitchFamily="18" charset="0"/>
              </a:rPr>
              <a:t>docente di </a:t>
            </a:r>
            <a:r>
              <a:rPr lang="it-IT" dirty="0" smtClean="0">
                <a:latin typeface="Times New Roman" panose="02020603050405020304" pitchFamily="18" charset="0"/>
                <a:cs typeface="Times New Roman" panose="02020603050405020304" pitchFamily="18" charset="0"/>
              </a:rPr>
              <a:t> fisica (professoressa F. Bucci ) svolgendo esercizi sulle forze e sui vettori </a:t>
            </a:r>
            <a:endParaRPr lang="it-IT" dirty="0"/>
          </a:p>
        </p:txBody>
      </p:sp>
      <p:sp>
        <p:nvSpPr>
          <p:cNvPr id="4" name="Rettangolo 3"/>
          <p:cNvSpPr/>
          <p:nvPr/>
        </p:nvSpPr>
        <p:spPr>
          <a:xfrm>
            <a:off x="3575574" y="548680"/>
            <a:ext cx="19928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Fisica</a:t>
            </a:r>
          </a:p>
        </p:txBody>
      </p:sp>
      <p:sp>
        <p:nvSpPr>
          <p:cNvPr id="6" name="Rettangolo 5">
            <a:hlinkClick r:id="rId2" action="ppaction://hlinksldjump"/>
          </p:cNvPr>
          <p:cNvSpPr/>
          <p:nvPr/>
        </p:nvSpPr>
        <p:spPr>
          <a:xfrm>
            <a:off x="7812360" y="529294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spTree>
    <p:extLst>
      <p:ext uri="{BB962C8B-B14F-4D97-AF65-F5344CB8AC3E}">
        <p14:creationId xmlns:p14="http://schemas.microsoft.com/office/powerpoint/2010/main" val="9947947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latin typeface="Times New Roman" panose="02020603050405020304" pitchFamily="18" charset="0"/>
                <a:cs typeface="Times New Roman" panose="02020603050405020304" pitchFamily="18" charset="0"/>
              </a:rPr>
              <a:t>L’ UDA è stata affrontata anche dal docente di Educazione fisica(prof. A. </a:t>
            </a:r>
            <a:r>
              <a:rPr lang="it-IT" dirty="0" err="1" smtClean="0">
                <a:latin typeface="Times New Roman" panose="02020603050405020304" pitchFamily="18" charset="0"/>
                <a:cs typeface="Times New Roman" panose="02020603050405020304" pitchFamily="18" charset="0"/>
              </a:rPr>
              <a:t>Piserchia</a:t>
            </a:r>
            <a:r>
              <a:rPr lang="it-IT" dirty="0" smtClean="0">
                <a:latin typeface="Times New Roman" panose="02020603050405020304" pitchFamily="18" charset="0"/>
                <a:cs typeface="Times New Roman" panose="02020603050405020304" pitchFamily="18" charset="0"/>
              </a:rPr>
              <a:t>) svolgendo esercizi di resistenza .</a:t>
            </a:r>
          </a:p>
          <a:p>
            <a:endParaRPr lang="it-IT" dirty="0" smtClean="0"/>
          </a:p>
          <a:p>
            <a:endParaRPr lang="it-IT" dirty="0"/>
          </a:p>
        </p:txBody>
      </p:sp>
      <p:sp>
        <p:nvSpPr>
          <p:cNvPr id="4" name="Rettangolo 3"/>
          <p:cNvSpPr/>
          <p:nvPr/>
        </p:nvSpPr>
        <p:spPr>
          <a:xfrm>
            <a:off x="2979256" y="476672"/>
            <a:ext cx="3185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 Fisica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ttangolo 4">
            <a:hlinkClick r:id="rId2" action="ppaction://hlinksldjump"/>
          </p:cNvPr>
          <p:cNvSpPr/>
          <p:nvPr/>
        </p:nvSpPr>
        <p:spPr>
          <a:xfrm>
            <a:off x="7812360" y="529294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spTree>
    <p:extLst>
      <p:ext uri="{BB962C8B-B14F-4D97-AF65-F5344CB8AC3E}">
        <p14:creationId xmlns:p14="http://schemas.microsoft.com/office/powerpoint/2010/main" val="4271687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08001" y="620688"/>
            <a:ext cx="83215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Coordinatrice di classe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egnaposto contenuto 5"/>
          <p:cNvSpPr>
            <a:spLocks noGrp="1"/>
          </p:cNvSpPr>
          <p:nvPr>
            <p:ph idx="1"/>
          </p:nvPr>
        </p:nvSpPr>
        <p:spPr>
          <a:xfrm>
            <a:off x="699247" y="2248347"/>
            <a:ext cx="8337249" cy="1324669"/>
          </a:xfrm>
        </p:spPr>
        <p:txBody>
          <a:bodyPr>
            <a:normAutofit fontScale="92500" lnSpcReduction="10000"/>
          </a:bodyPr>
          <a:lstStyle/>
          <a:p>
            <a:r>
              <a:rPr lang="it-IT" dirty="0" smtClean="0"/>
              <a:t>L’UDA è stata progettata e assemblata con la collaborazione e supervisione della coordinatrice di classe (prof.ssa M. Di Marco)</a:t>
            </a:r>
            <a:br>
              <a:rPr lang="it-IT" dirty="0" smtClean="0"/>
            </a:br>
            <a:endParaRPr lang="it-IT" dirty="0"/>
          </a:p>
        </p:txBody>
      </p:sp>
      <p:sp>
        <p:nvSpPr>
          <p:cNvPr id="5" name="Rettangolo 4">
            <a:hlinkClick r:id="rId2" action="ppaction://hlinksldjump"/>
          </p:cNvPr>
          <p:cNvSpPr/>
          <p:nvPr/>
        </p:nvSpPr>
        <p:spPr>
          <a:xfrm>
            <a:off x="7812360" y="5292944"/>
            <a:ext cx="1008112" cy="9443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Home</a:t>
            </a:r>
            <a:endParaRPr lang="it-IT" dirty="0"/>
          </a:p>
        </p:txBody>
      </p:sp>
      <p:pic>
        <p:nvPicPr>
          <p:cNvPr id="2" name="Immagine 1"/>
          <p:cNvPicPr>
            <a:picLocks noChangeAspect="1"/>
          </p:cNvPicPr>
          <p:nvPr/>
        </p:nvPicPr>
        <p:blipFill>
          <a:blip r:embed="rId3"/>
          <a:stretch>
            <a:fillRect/>
          </a:stretch>
        </p:blipFill>
        <p:spPr>
          <a:xfrm>
            <a:off x="2195736" y="3212976"/>
            <a:ext cx="4572000" cy="3429000"/>
          </a:xfrm>
          <a:prstGeom prst="rect">
            <a:avLst/>
          </a:prstGeom>
        </p:spPr>
      </p:pic>
    </p:spTree>
    <p:extLst>
      <p:ext uri="{BB962C8B-B14F-4D97-AF65-F5344CB8AC3E}">
        <p14:creationId xmlns:p14="http://schemas.microsoft.com/office/powerpoint/2010/main" val="1694084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9247" y="2248347"/>
            <a:ext cx="5816969" cy="3877815"/>
          </a:xfrm>
        </p:spPr>
        <p:txBody>
          <a:bodyPr/>
          <a:lstStyle/>
          <a:p>
            <a:r>
              <a:rPr lang="it-IT" dirty="0" smtClean="0">
                <a:latin typeface="Times New Roman" panose="02020603050405020304" pitchFamily="18" charset="0"/>
                <a:cs typeface="Times New Roman" panose="02020603050405020304" pitchFamily="18" charset="0"/>
              </a:rPr>
              <a:t>Pompei , in epoca romana, era un luogo di villeggiatura e di agricoltura , Una citta romana a tutti gli effetti con terme, teatri e acquedotti . Era molto ambita per il clima mite e i suoi paesaggi . Fu scossa un terremoto ne 62 d.C. . I restauri non erano ancora finiti quando nel agosto del 79 d.C. un eruzione del Vesuvio mise fine alla vita di questa splendida città.</a:t>
            </a:r>
            <a:endParaRPr lang="it-IT" dirty="0">
              <a:latin typeface="Times New Roman" panose="02020603050405020304" pitchFamily="18" charset="0"/>
              <a:cs typeface="Times New Roman" panose="02020603050405020304" pitchFamily="18" charset="0"/>
            </a:endParaRPr>
          </a:p>
        </p:txBody>
      </p:sp>
      <p:sp>
        <p:nvSpPr>
          <p:cNvPr id="2" name="Titolo 1"/>
          <p:cNvSpPr>
            <a:spLocks noGrp="1"/>
          </p:cNvSpPr>
          <p:nvPr>
            <p:ph type="title"/>
          </p:nvPr>
        </p:nvSpPr>
        <p:spPr/>
        <p:txBody>
          <a:bodyPr/>
          <a:lstStyle/>
          <a:p>
            <a:r>
              <a:rPr lang="it-IT" dirty="0" smtClean="0"/>
              <a:t>Pompei nell’antichità</a:t>
            </a:r>
            <a:endParaRPr lang="it-IT" dirty="0"/>
          </a:p>
        </p:txBody>
      </p:sp>
      <p:pic>
        <p:nvPicPr>
          <p:cNvPr id="4"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235912"/>
            <a:ext cx="2232248" cy="1488166"/>
          </a:xfrm>
          <a:prstGeom prst="rect">
            <a:avLst/>
          </a:prstGeom>
        </p:spPr>
      </p:pic>
    </p:spTree>
    <p:extLst>
      <p:ext uri="{BB962C8B-B14F-4D97-AF65-F5344CB8AC3E}">
        <p14:creationId xmlns:p14="http://schemas.microsoft.com/office/powerpoint/2010/main" val="2648609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70000" lnSpcReduction="20000"/>
          </a:bodyPr>
          <a:lstStyle/>
          <a:p>
            <a:r>
              <a:rPr lang="it-IT" dirty="0">
                <a:latin typeface="Times New Roman" panose="02020603050405020304" pitchFamily="18" charset="0"/>
                <a:cs typeface="Times New Roman" panose="02020603050405020304" pitchFamily="18" charset="0"/>
              </a:rPr>
              <a:t>Secondo la leggenda narrata da Dionigi di Alicarnasso, Ercolano venne fondata da Ercole nel 1243 a.C., di ritorno dall'</a:t>
            </a:r>
            <a:r>
              <a:rPr lang="it-IT" dirty="0" err="1">
                <a:latin typeface="Times New Roman" panose="02020603050405020304" pitchFamily="18" charset="0"/>
                <a:cs typeface="Times New Roman" panose="02020603050405020304" pitchFamily="18" charset="0"/>
              </a:rPr>
              <a:t>Iberia</a:t>
            </a:r>
            <a:r>
              <a:rPr lang="it-IT" dirty="0">
                <a:latin typeface="Times New Roman" panose="02020603050405020304" pitchFamily="18" charset="0"/>
                <a:cs typeface="Times New Roman" panose="02020603050405020304" pitchFamily="18" charset="0"/>
              </a:rPr>
              <a:t> mentre storicamente fu fondata o dagli Osci nel XII secolo a.C</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come sostenuto da </a:t>
            </a:r>
            <a:r>
              <a:rPr lang="it-IT" dirty="0" err="1">
                <a:latin typeface="Times New Roman" panose="02020603050405020304" pitchFamily="18" charset="0"/>
                <a:cs typeface="Times New Roman" panose="02020603050405020304" pitchFamily="18" charset="0"/>
              </a:rPr>
              <a:t>Strabone</a:t>
            </a:r>
            <a:r>
              <a:rPr lang="it-IT" dirty="0">
                <a:latin typeface="Times New Roman" panose="02020603050405020304" pitchFamily="18" charset="0"/>
                <a:cs typeface="Times New Roman" panose="02020603050405020304" pitchFamily="18" charset="0"/>
              </a:rPr>
              <a:t>, o dagli Etruschi tra il X ed l'VIII secolo a.C</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Conquistata dai Greci nel 479 a.C., che le diedero l'impianto proposto da </a:t>
            </a:r>
            <a:r>
              <a:rPr lang="it-IT" dirty="0" err="1">
                <a:latin typeface="Times New Roman" panose="02020603050405020304" pitchFamily="18" charset="0"/>
                <a:cs typeface="Times New Roman" panose="02020603050405020304" pitchFamily="18" charset="0"/>
              </a:rPr>
              <a:t>Ippodamo</a:t>
            </a:r>
            <a:r>
              <a:rPr lang="it-IT" dirty="0">
                <a:latin typeface="Times New Roman" panose="02020603050405020304" pitchFamily="18" charset="0"/>
                <a:cs typeface="Times New Roman" panose="02020603050405020304" pitchFamily="18" charset="0"/>
              </a:rPr>
              <a:t> da Mileto, passò successivamente prima sotto il dominio dei Sanniti e poi sotto quello dei Romani, nell'89 a.C., a seguito della guerra </a:t>
            </a:r>
            <a:r>
              <a:rPr lang="it-IT" dirty="0" smtClean="0">
                <a:latin typeface="Times New Roman" panose="02020603050405020304" pitchFamily="18" charset="0"/>
                <a:cs typeface="Times New Roman" panose="02020603050405020304" pitchFamily="18" charset="0"/>
              </a:rPr>
              <a:t>sociale, </a:t>
            </a:r>
            <a:r>
              <a:rPr lang="it-IT" dirty="0">
                <a:latin typeface="Times New Roman" panose="02020603050405020304" pitchFamily="18" charset="0"/>
                <a:cs typeface="Times New Roman" panose="02020603050405020304" pitchFamily="18" charset="0"/>
              </a:rPr>
              <a:t>diventando un </a:t>
            </a:r>
            <a:r>
              <a:rPr lang="it-IT" dirty="0" smtClean="0">
                <a:latin typeface="Times New Roman" panose="02020603050405020304" pitchFamily="18" charset="0"/>
                <a:cs typeface="Times New Roman" panose="02020603050405020304" pitchFamily="18" charset="0"/>
              </a:rPr>
              <a:t>municipio. </a:t>
            </a:r>
            <a:r>
              <a:rPr lang="it-IT" dirty="0">
                <a:latin typeface="Times New Roman" panose="02020603050405020304" pitchFamily="18" charset="0"/>
                <a:cs typeface="Times New Roman" panose="02020603050405020304" pitchFamily="18" charset="0"/>
              </a:rPr>
              <a:t>La città divenne quindi un luogo residenziale per l'aristocrazia romana e visse il suo periodo di massimo splendore </a:t>
            </a:r>
            <a:r>
              <a:rPr lang="it-IT" dirty="0" err="1">
                <a:latin typeface="Times New Roman" panose="02020603050405020304" pitchFamily="18" charset="0"/>
                <a:cs typeface="Times New Roman" panose="02020603050405020304" pitchFamily="18" charset="0"/>
              </a:rPr>
              <a:t>graze</a:t>
            </a:r>
            <a:r>
              <a:rPr lang="it-IT" dirty="0">
                <a:latin typeface="Times New Roman" panose="02020603050405020304" pitchFamily="18" charset="0"/>
                <a:cs typeface="Times New Roman" panose="02020603050405020304" pitchFamily="18" charset="0"/>
              </a:rPr>
              <a:t> al tribuno Marco Nonio Balbo, il quale l'abbellì </a:t>
            </a:r>
            <a:r>
              <a:rPr lang="it-IT" dirty="0" err="1">
                <a:latin typeface="Times New Roman" panose="02020603050405020304" pitchFamily="18" charset="0"/>
                <a:cs typeface="Times New Roman" panose="02020603050405020304" pitchFamily="18" charset="0"/>
              </a:rPr>
              <a:t>fecendo</a:t>
            </a:r>
            <a:r>
              <a:rPr lang="it-IT" dirty="0">
                <a:latin typeface="Times New Roman" panose="02020603050405020304" pitchFamily="18" charset="0"/>
                <a:cs typeface="Times New Roman" panose="02020603050405020304" pitchFamily="18" charset="0"/>
              </a:rPr>
              <a:t> costruire nuovi </a:t>
            </a:r>
            <a:r>
              <a:rPr lang="it-IT" dirty="0" smtClean="0">
                <a:latin typeface="Times New Roman" panose="02020603050405020304" pitchFamily="18" charset="0"/>
                <a:cs typeface="Times New Roman" panose="02020603050405020304" pitchFamily="18" charset="0"/>
              </a:rPr>
              <a:t>edifici, </a:t>
            </a:r>
            <a:r>
              <a:rPr lang="it-IT" dirty="0">
                <a:latin typeface="Times New Roman" panose="02020603050405020304" pitchFamily="18" charset="0"/>
                <a:cs typeface="Times New Roman" panose="02020603050405020304" pitchFamily="18" charset="0"/>
              </a:rPr>
              <a:t>come la Basilica, e restaurando altri: nello stesso periodo furono costruiti anche due complessi termali e il Teatro. In seguito fu gravemente danneggiata dal terremoto di Pompei del 62 e poi completamente sepolta sotto una coltre di fango e materiali piroclastici alta dai </a:t>
            </a:r>
            <a:r>
              <a:rPr lang="it-IT" dirty="0" smtClean="0">
                <a:latin typeface="Times New Roman" panose="02020603050405020304" pitchFamily="18" charset="0"/>
                <a:cs typeface="Times New Roman" panose="02020603050405020304" pitchFamily="18" charset="0"/>
              </a:rPr>
              <a:t>dieci </a:t>
            </a:r>
            <a:r>
              <a:rPr lang="it-IT" dirty="0">
                <a:latin typeface="Times New Roman" panose="02020603050405020304" pitchFamily="18" charset="0"/>
                <a:cs typeface="Times New Roman" panose="02020603050405020304" pitchFamily="18" charset="0"/>
              </a:rPr>
              <a:t>ai venticinque </a:t>
            </a:r>
            <a:r>
              <a:rPr lang="it-IT" dirty="0" smtClean="0">
                <a:latin typeface="Times New Roman" panose="02020603050405020304" pitchFamily="18" charset="0"/>
                <a:cs typeface="Times New Roman" panose="02020603050405020304" pitchFamily="18" charset="0"/>
              </a:rPr>
              <a:t>metri </a:t>
            </a:r>
            <a:r>
              <a:rPr lang="it-IT" dirty="0">
                <a:latin typeface="Times New Roman" panose="02020603050405020304" pitchFamily="18" charset="0"/>
                <a:cs typeface="Times New Roman" panose="02020603050405020304" pitchFamily="18" charset="0"/>
              </a:rPr>
              <a:t>a seguito dell'eruzione del Vesuvio del </a:t>
            </a:r>
            <a:r>
              <a:rPr lang="it-IT" dirty="0" smtClean="0">
                <a:latin typeface="Times New Roman" panose="02020603050405020304" pitchFamily="18" charset="0"/>
                <a:cs typeface="Times New Roman" panose="02020603050405020304" pitchFamily="18" charset="0"/>
              </a:rPr>
              <a:t>79: </a:t>
            </a:r>
            <a:r>
              <a:rPr lang="it-IT" dirty="0">
                <a:latin typeface="Times New Roman" panose="02020603050405020304" pitchFamily="18" charset="0"/>
                <a:cs typeface="Times New Roman" panose="02020603050405020304" pitchFamily="18" charset="0"/>
              </a:rPr>
              <a:t>tale strato, col passare degli anni, si solidificò, formando un piano di roccia chiamato </a:t>
            </a:r>
            <a:r>
              <a:rPr lang="it-IT" dirty="0" err="1">
                <a:latin typeface="Times New Roman" panose="02020603050405020304" pitchFamily="18" charset="0"/>
                <a:cs typeface="Times New Roman" panose="02020603050405020304" pitchFamily="18" charset="0"/>
              </a:rPr>
              <a:t>pappamonte</a:t>
            </a:r>
            <a:r>
              <a:rPr lang="it-IT" dirty="0">
                <a:latin typeface="Times New Roman" panose="02020603050405020304" pitchFamily="18" charset="0"/>
                <a:cs typeface="Times New Roman" panose="02020603050405020304" pitchFamily="18" charset="0"/>
              </a:rPr>
              <a:t>, simile al tufo ma più tenero, che protesse i resti della </a:t>
            </a:r>
            <a:r>
              <a:rPr lang="it-IT" dirty="0" smtClean="0">
                <a:latin typeface="Times New Roman" panose="02020603050405020304" pitchFamily="18" charset="0"/>
                <a:cs typeface="Times New Roman" panose="02020603050405020304" pitchFamily="18" charset="0"/>
              </a:rPr>
              <a:t>città.</a:t>
            </a:r>
            <a:endParaRPr lang="it-IT" dirty="0">
              <a:latin typeface="Times New Roman" panose="02020603050405020304" pitchFamily="18" charset="0"/>
              <a:cs typeface="Times New Roman" panose="02020603050405020304" pitchFamily="18" charset="0"/>
            </a:endParaRPr>
          </a:p>
        </p:txBody>
      </p:sp>
      <p:sp>
        <p:nvSpPr>
          <p:cNvPr id="3" name="Titolo 2"/>
          <p:cNvSpPr>
            <a:spLocks noGrp="1"/>
          </p:cNvSpPr>
          <p:nvPr>
            <p:ph type="title"/>
          </p:nvPr>
        </p:nvSpPr>
        <p:spPr/>
        <p:txBody>
          <a:bodyPr/>
          <a:lstStyle/>
          <a:p>
            <a:r>
              <a:rPr lang="it-IT" dirty="0" smtClean="0"/>
              <a:t>Ercolano  nell’antichità</a:t>
            </a:r>
            <a:endParaRPr lang="it-IT" dirty="0"/>
          </a:p>
        </p:txBody>
      </p:sp>
    </p:spTree>
    <p:extLst>
      <p:ext uri="{BB962C8B-B14F-4D97-AF65-F5344CB8AC3E}">
        <p14:creationId xmlns:p14="http://schemas.microsoft.com/office/powerpoint/2010/main" val="426550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Ercolano  nell’antichità</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8500" y="2883798"/>
            <a:ext cx="7747000" cy="260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96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2348880"/>
            <a:ext cx="7757273" cy="3898736"/>
          </a:xfrm>
        </p:spPr>
        <p:txBody>
          <a:bodyPr>
            <a:normAutofit fontScale="85000" lnSpcReduction="20000"/>
          </a:bodyPr>
          <a:lstStyle/>
          <a:p>
            <a:pPr marL="0" indent="0" fontAlgn="base">
              <a:buNone/>
            </a:pPr>
            <a:r>
              <a:rPr lang="it-IT" b="0" i="0" dirty="0">
                <a:effectLst/>
                <a:latin typeface="Times New Roman" panose="02020603050405020304" pitchFamily="18" charset="0"/>
                <a:cs typeface="Times New Roman" panose="02020603050405020304" pitchFamily="18" charset="0"/>
              </a:rPr>
              <a:t>Gli </a:t>
            </a:r>
            <a:r>
              <a:rPr lang="it-IT" b="1" i="0" dirty="0">
                <a:effectLst/>
                <a:latin typeface="Times New Roman" panose="02020603050405020304" pitchFamily="18" charset="0"/>
                <a:cs typeface="Times New Roman" panose="02020603050405020304" pitchFamily="18" charset="0"/>
              </a:rPr>
              <a:t>scavi archeologici di Pompei</a:t>
            </a:r>
            <a:r>
              <a:rPr lang="it-IT" b="0" i="0" dirty="0">
                <a:effectLst/>
                <a:latin typeface="Times New Roman" panose="02020603050405020304" pitchFamily="18" charset="0"/>
                <a:cs typeface="Times New Roman" panose="02020603050405020304" pitchFamily="18" charset="0"/>
              </a:rPr>
              <a:t> hanno restituito i resti della città di </a:t>
            </a:r>
            <a:r>
              <a:rPr lang="it-IT" dirty="0">
                <a:latin typeface="Times New Roman" panose="02020603050405020304" pitchFamily="18" charset="0"/>
                <a:cs typeface="Times New Roman" panose="02020603050405020304" pitchFamily="18" charset="0"/>
              </a:rPr>
              <a:t>Pompei antica</a:t>
            </a:r>
            <a:r>
              <a:rPr lang="it-IT" b="0" i="0" dirty="0">
                <a:effectLst/>
                <a:latin typeface="Times New Roman" panose="02020603050405020304" pitchFamily="18" charset="0"/>
                <a:cs typeface="Times New Roman" panose="02020603050405020304" pitchFamily="18" charset="0"/>
              </a:rPr>
              <a:t>, presso la </a:t>
            </a:r>
            <a:r>
              <a:rPr lang="it-IT" dirty="0">
                <a:latin typeface="Times New Roman" panose="02020603050405020304" pitchFamily="18" charset="0"/>
                <a:cs typeface="Times New Roman" panose="02020603050405020304" pitchFamily="18" charset="0"/>
              </a:rPr>
              <a:t>collina</a:t>
            </a:r>
            <a:r>
              <a:rPr lang="it-IT" b="0" i="0" dirty="0">
                <a:effectLst/>
                <a:latin typeface="Times New Roman" panose="02020603050405020304" pitchFamily="18" charset="0"/>
                <a:cs typeface="Times New Roman" panose="02020603050405020304" pitchFamily="18" charset="0"/>
              </a:rPr>
              <a:t> di Civita, alle porte della moderna </a:t>
            </a:r>
            <a:r>
              <a:rPr lang="it-IT" dirty="0">
                <a:latin typeface="Times New Roman" panose="02020603050405020304" pitchFamily="18" charset="0"/>
                <a:cs typeface="Times New Roman" panose="02020603050405020304" pitchFamily="18" charset="0"/>
              </a:rPr>
              <a:t>Pompei</a:t>
            </a:r>
            <a:r>
              <a:rPr lang="it-IT" b="0" i="0" dirty="0">
                <a:effectLst/>
                <a:latin typeface="Times New Roman" panose="02020603050405020304" pitchFamily="18" charset="0"/>
                <a:cs typeface="Times New Roman" panose="02020603050405020304" pitchFamily="18" charset="0"/>
              </a:rPr>
              <a:t>, seppellita sotto una coltre di </a:t>
            </a:r>
            <a:r>
              <a:rPr lang="it-IT" dirty="0">
                <a:latin typeface="Times New Roman" panose="02020603050405020304" pitchFamily="18" charset="0"/>
                <a:cs typeface="Times New Roman" panose="02020603050405020304" pitchFamily="18" charset="0"/>
              </a:rPr>
              <a:t>ceneri</a:t>
            </a:r>
            <a:r>
              <a:rPr lang="it-IT" b="0" i="0" dirty="0">
                <a:effectLst/>
                <a:latin typeface="Times New Roman" panose="02020603050405020304" pitchFamily="18" charset="0"/>
                <a:cs typeface="Times New Roman" panose="02020603050405020304" pitchFamily="18" charset="0"/>
              </a:rPr>
              <a:t> e </a:t>
            </a:r>
            <a:r>
              <a:rPr lang="it-IT" dirty="0">
                <a:latin typeface="Times New Roman" panose="02020603050405020304" pitchFamily="18" charset="0"/>
                <a:cs typeface="Times New Roman" panose="02020603050405020304" pitchFamily="18" charset="0"/>
              </a:rPr>
              <a:t>lapilli </a:t>
            </a:r>
            <a:r>
              <a:rPr lang="it-IT" b="0" i="0" dirty="0">
                <a:effectLst/>
                <a:latin typeface="Times New Roman" panose="02020603050405020304" pitchFamily="18" charset="0"/>
                <a:cs typeface="Times New Roman" panose="02020603050405020304" pitchFamily="18" charset="0"/>
              </a:rPr>
              <a:t>durante l'</a:t>
            </a:r>
            <a:r>
              <a:rPr lang="it-IT" dirty="0">
                <a:latin typeface="Times New Roman" panose="02020603050405020304" pitchFamily="18" charset="0"/>
                <a:cs typeface="Times New Roman" panose="02020603050405020304" pitchFamily="18" charset="0"/>
              </a:rPr>
              <a:t>eruzione del Vesuvio del 79</a:t>
            </a:r>
            <a:r>
              <a:rPr lang="it-IT" b="0" i="0" dirty="0">
                <a:effectLst/>
                <a:latin typeface="Times New Roman" panose="02020603050405020304" pitchFamily="18" charset="0"/>
                <a:cs typeface="Times New Roman" panose="02020603050405020304" pitchFamily="18" charset="0"/>
              </a:rPr>
              <a:t>, insieme ad </a:t>
            </a:r>
            <a:r>
              <a:rPr lang="it-IT" dirty="0">
                <a:latin typeface="Times New Roman" panose="02020603050405020304" pitchFamily="18" charset="0"/>
                <a:cs typeface="Times New Roman" panose="02020603050405020304" pitchFamily="18" charset="0"/>
              </a:rPr>
              <a:t>Ercolano</a:t>
            </a:r>
            <a:r>
              <a:rPr lang="it-IT" b="0" i="0" dirty="0">
                <a:effectLst/>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Stabia</a:t>
            </a:r>
            <a:r>
              <a:rPr lang="it-IT" b="0" i="0" dirty="0">
                <a:effectLst/>
                <a:latin typeface="Times New Roman" panose="02020603050405020304" pitchFamily="18" charset="0"/>
                <a:cs typeface="Times New Roman" panose="02020603050405020304" pitchFamily="18" charset="0"/>
              </a:rPr>
              <a:t> ed </a:t>
            </a:r>
            <a:r>
              <a:rPr lang="it-IT" dirty="0" err="1">
                <a:latin typeface="Times New Roman" panose="02020603050405020304" pitchFamily="18" charset="0"/>
                <a:cs typeface="Times New Roman" panose="02020603050405020304" pitchFamily="18" charset="0"/>
              </a:rPr>
              <a:t>Oplonti</a:t>
            </a:r>
            <a:r>
              <a:rPr lang="it-IT" b="0" i="0" dirty="0">
                <a:effectLst/>
                <a:latin typeface="Times New Roman" panose="02020603050405020304" pitchFamily="18" charset="0"/>
                <a:cs typeface="Times New Roman" panose="02020603050405020304" pitchFamily="18" charset="0"/>
              </a:rPr>
              <a:t>.</a:t>
            </a:r>
          </a:p>
          <a:p>
            <a:pPr marL="0" indent="0" fontAlgn="base">
              <a:buNone/>
            </a:pPr>
            <a:r>
              <a:rPr lang="it-IT" b="0" i="0" dirty="0">
                <a:effectLst/>
                <a:latin typeface="Times New Roman" panose="02020603050405020304" pitchFamily="18" charset="0"/>
                <a:cs typeface="Times New Roman" panose="02020603050405020304" pitchFamily="18" charset="0"/>
              </a:rPr>
              <a:t>I ritrovamenti a seguito degli </a:t>
            </a:r>
            <a:r>
              <a:rPr lang="it-IT" dirty="0">
                <a:latin typeface="Times New Roman" panose="02020603050405020304" pitchFamily="18" charset="0"/>
                <a:cs typeface="Times New Roman" panose="02020603050405020304" pitchFamily="18" charset="0"/>
              </a:rPr>
              <a:t>scavi</a:t>
            </a:r>
            <a:r>
              <a:rPr lang="it-IT" b="0" i="0" dirty="0">
                <a:effectLst/>
                <a:latin typeface="Times New Roman" panose="02020603050405020304" pitchFamily="18" charset="0"/>
                <a:cs typeface="Times New Roman" panose="02020603050405020304" pitchFamily="18" charset="0"/>
              </a:rPr>
              <a:t>, iniziati per volere di </a:t>
            </a:r>
            <a:r>
              <a:rPr lang="it-IT" dirty="0">
                <a:latin typeface="Times New Roman" panose="02020603050405020304" pitchFamily="18" charset="0"/>
                <a:cs typeface="Times New Roman" panose="02020603050405020304" pitchFamily="18" charset="0"/>
              </a:rPr>
              <a:t>Carlo III di Borbone</a:t>
            </a:r>
            <a:r>
              <a:rPr lang="it-IT" b="0" i="0" dirty="0">
                <a:effectLst/>
                <a:latin typeface="Times New Roman" panose="02020603050405020304" pitchFamily="18" charset="0"/>
                <a:cs typeface="Times New Roman" panose="02020603050405020304" pitchFamily="18" charset="0"/>
              </a:rPr>
              <a:t>, sono una delle migliori testimonianze della </a:t>
            </a:r>
            <a:r>
              <a:rPr lang="it-IT" dirty="0">
                <a:latin typeface="Times New Roman" panose="02020603050405020304" pitchFamily="18" charset="0"/>
                <a:cs typeface="Times New Roman" panose="02020603050405020304" pitchFamily="18" charset="0"/>
              </a:rPr>
              <a:t>vita romana</a:t>
            </a:r>
            <a:r>
              <a:rPr lang="it-IT" b="0" i="0" dirty="0">
                <a:effectLst/>
                <a:latin typeface="Times New Roman" panose="02020603050405020304" pitchFamily="18" charset="0"/>
                <a:cs typeface="Times New Roman" panose="02020603050405020304" pitchFamily="18" charset="0"/>
              </a:rPr>
              <a:t>, nonché la </a:t>
            </a:r>
            <a:r>
              <a:rPr lang="it-IT" dirty="0">
                <a:latin typeface="Times New Roman" panose="02020603050405020304" pitchFamily="18" charset="0"/>
                <a:cs typeface="Times New Roman" panose="02020603050405020304" pitchFamily="18" charset="0"/>
              </a:rPr>
              <a:t>città</a:t>
            </a:r>
            <a:r>
              <a:rPr lang="it-IT" b="0" i="0" dirty="0">
                <a:effectLst/>
                <a:latin typeface="Times New Roman" panose="02020603050405020304" pitchFamily="18" charset="0"/>
                <a:cs typeface="Times New Roman" panose="02020603050405020304" pitchFamily="18" charset="0"/>
              </a:rPr>
              <a:t> meglio conservata di quell'epoca; la maggior parte dei reperti recuperati, è oggi conservata al </a:t>
            </a:r>
            <a:r>
              <a:rPr lang="it-IT" dirty="0">
                <a:latin typeface="Times New Roman" panose="02020603050405020304" pitchFamily="18" charset="0"/>
                <a:cs typeface="Times New Roman" panose="02020603050405020304" pitchFamily="18" charset="0"/>
              </a:rPr>
              <a:t>museo archeologico nazionale di Napoli </a:t>
            </a:r>
            <a:r>
              <a:rPr lang="it-IT" b="0" i="0" dirty="0">
                <a:effectLst/>
                <a:latin typeface="Times New Roman" panose="02020603050405020304" pitchFamily="18" charset="0"/>
                <a:cs typeface="Times New Roman" panose="02020603050405020304" pitchFamily="18" charset="0"/>
              </a:rPr>
              <a:t>ed in piccola quantità nell'</a:t>
            </a:r>
            <a:r>
              <a:rPr lang="it-IT" dirty="0" err="1">
                <a:latin typeface="Times New Roman" panose="02020603050405020304" pitchFamily="18" charset="0"/>
                <a:cs typeface="Times New Roman" panose="02020603050405020304" pitchFamily="18" charset="0"/>
              </a:rPr>
              <a:t>Antiquarium</a:t>
            </a:r>
            <a:r>
              <a:rPr lang="it-IT" dirty="0">
                <a:latin typeface="Times New Roman" panose="02020603050405020304" pitchFamily="18" charset="0"/>
                <a:cs typeface="Times New Roman" panose="02020603050405020304" pitchFamily="18" charset="0"/>
              </a:rPr>
              <a:t> di Pompei</a:t>
            </a:r>
            <a:r>
              <a:rPr lang="it-IT" b="0" i="0" dirty="0">
                <a:effectLst/>
                <a:latin typeface="Times New Roman" panose="02020603050405020304" pitchFamily="18" charset="0"/>
                <a:cs typeface="Times New Roman" panose="02020603050405020304" pitchFamily="18" charset="0"/>
              </a:rPr>
              <a:t>, attualmente chiuso.</a:t>
            </a:r>
          </a:p>
          <a:p>
            <a:pPr marL="0" indent="0" fontAlgn="base">
              <a:buNone/>
            </a:pPr>
            <a:r>
              <a:rPr lang="it-IT" b="0" i="0" dirty="0">
                <a:effectLst/>
                <a:latin typeface="Times New Roman" panose="02020603050405020304" pitchFamily="18" charset="0"/>
                <a:cs typeface="Times New Roman" panose="02020603050405020304" pitchFamily="18" charset="0"/>
              </a:rPr>
              <a:t>Il sito di Pompei, nel 2016, ha superato i tre milioni di visitatori, per la precisione 3 209 089, risultando il terzo sito museale statale più visitato in Italia . Nel </a:t>
            </a:r>
            <a:r>
              <a:rPr lang="it-IT" dirty="0">
                <a:latin typeface="Times New Roman" panose="02020603050405020304" pitchFamily="18" charset="0"/>
                <a:cs typeface="Times New Roman" panose="02020603050405020304" pitchFamily="18" charset="0"/>
              </a:rPr>
              <a:t>1997</a:t>
            </a:r>
            <a:r>
              <a:rPr lang="it-IT" b="0" i="0" dirty="0">
                <a:effectLst/>
                <a:latin typeface="Times New Roman" panose="02020603050405020304" pitchFamily="18" charset="0"/>
                <a:cs typeface="Times New Roman" panose="02020603050405020304" pitchFamily="18" charset="0"/>
              </a:rPr>
              <a:t>, per preservarne l'integrità, le rovine, gestite dalla Soprintendenza Pompei, sono entrate a far parte della </a:t>
            </a:r>
            <a:r>
              <a:rPr lang="it-IT" dirty="0">
                <a:latin typeface="Times New Roman" panose="02020603050405020304" pitchFamily="18" charset="0"/>
                <a:cs typeface="Times New Roman" panose="02020603050405020304" pitchFamily="18" charset="0"/>
              </a:rPr>
              <a:t>lista dei patrimoni dell'umanità</a:t>
            </a:r>
            <a:r>
              <a:rPr lang="it-IT" b="0" i="0" dirty="0">
                <a:effectLst/>
                <a:latin typeface="Times New Roman" panose="02020603050405020304" pitchFamily="18" charset="0"/>
                <a:cs typeface="Times New Roman" panose="02020603050405020304" pitchFamily="18" charset="0"/>
              </a:rPr>
              <a:t> dell'</a:t>
            </a:r>
            <a:r>
              <a:rPr lang="it-IT" dirty="0">
                <a:latin typeface="Times New Roman" panose="02020603050405020304" pitchFamily="18" charset="0"/>
                <a:cs typeface="Times New Roman" panose="02020603050405020304" pitchFamily="18" charset="0"/>
              </a:rPr>
              <a:t>UNESCO</a:t>
            </a:r>
            <a:r>
              <a:rPr lang="it-IT" b="0" i="0" dirty="0">
                <a:effectLst/>
                <a:latin typeface="Times New Roman" panose="02020603050405020304" pitchFamily="18" charset="0"/>
                <a:cs typeface="Times New Roman" panose="02020603050405020304" pitchFamily="18" charset="0"/>
              </a:rPr>
              <a:t>.</a:t>
            </a:r>
          </a:p>
          <a:p>
            <a:pPr marL="0" indent="0">
              <a:buNone/>
            </a:pPr>
            <a:endParaRPr lang="it-IT" dirty="0"/>
          </a:p>
        </p:txBody>
      </p:sp>
      <p:sp>
        <p:nvSpPr>
          <p:cNvPr id="2" name="Titolo 1"/>
          <p:cNvSpPr>
            <a:spLocks noGrp="1"/>
          </p:cNvSpPr>
          <p:nvPr>
            <p:ph type="title"/>
          </p:nvPr>
        </p:nvSpPr>
        <p:spPr>
          <a:xfrm>
            <a:off x="1331640" y="332656"/>
            <a:ext cx="6457950" cy="1293028"/>
          </a:xfrm>
        </p:spPr>
        <p:txBody>
          <a:bodyPr/>
          <a:lstStyle/>
          <a:p>
            <a:r>
              <a:rPr lang="it-IT" dirty="0"/>
              <a:t>Scavi archeologici di </a:t>
            </a:r>
            <a:r>
              <a:rPr lang="it-IT" dirty="0" err="1"/>
              <a:t>pompei</a:t>
            </a:r>
            <a:endParaRPr lang="it-IT" dirty="0"/>
          </a:p>
        </p:txBody>
      </p:sp>
    </p:spTree>
    <p:extLst>
      <p:ext uri="{BB962C8B-B14F-4D97-AF65-F5344CB8AC3E}">
        <p14:creationId xmlns:p14="http://schemas.microsoft.com/office/powerpoint/2010/main" val="2410491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2276872"/>
            <a:ext cx="8291264" cy="4366838"/>
          </a:xfrm>
        </p:spPr>
        <p:txBody>
          <a:bodyPr>
            <a:normAutofit lnSpcReduction="10000"/>
          </a:bodyPr>
          <a:lstStyle/>
          <a:p>
            <a:pPr indent="0">
              <a:buNone/>
            </a:pPr>
            <a:r>
              <a:rPr lang="it-IT" dirty="0" smtClean="0">
                <a:latin typeface="Times New Roman" panose="02020603050405020304" pitchFamily="18" charset="0"/>
                <a:cs typeface="Times New Roman" panose="02020603050405020304" pitchFamily="18" charset="0"/>
              </a:rPr>
              <a:t>A </a:t>
            </a:r>
            <a:r>
              <a:rPr lang="it-IT" dirty="0">
                <a:latin typeface="Times New Roman" panose="02020603050405020304" pitchFamily="18" charset="0"/>
                <a:cs typeface="Times New Roman" panose="02020603050405020304" pitchFamily="18" charset="0"/>
              </a:rPr>
              <a:t>partire dagli anni Sessanta si resero necessari lavori di </a:t>
            </a:r>
            <a:r>
              <a:rPr lang="it-IT" dirty="0" smtClean="0">
                <a:latin typeface="Times New Roman" panose="02020603050405020304" pitchFamily="18" charset="0"/>
                <a:cs typeface="Times New Roman" panose="02020603050405020304" pitchFamily="18" charset="0"/>
              </a:rPr>
              <a:t>restauro agli </a:t>
            </a:r>
            <a:r>
              <a:rPr lang="it-IT" dirty="0">
                <a:latin typeface="Times New Roman" panose="02020603050405020304" pitchFamily="18" charset="0"/>
                <a:cs typeface="Times New Roman" panose="02020603050405020304" pitchFamily="18" charset="0"/>
              </a:rPr>
              <a:t>edifici  esistenti , successivamente nel 1980 il sito fu gravemente danneggiato dal terremoto dell’ Irpinia . Tra gli anni novanta e gli anni 10 del nuovo millennio , i nuovi scavi si concentrarono nella zona del IX regio anche se molti fondi andarono alla restaurazione di monumenti già scavati . A seguito  della mancanza di un piano di restauro dell’intero sito , accentuato dal crollo della Casa dei Gladiatori nel 2010 , l’Unione Europea stanziò un finanziamento per la salvaguardia degli scavi . Durante lo svolgimento dei lavori di ristrutturazione , si verificarono altri crolli riguardanti per lo più parti di muratura , travature dei tetti o pezzi di intonaco . </a:t>
            </a:r>
          </a:p>
        </p:txBody>
      </p:sp>
      <p:sp>
        <p:nvSpPr>
          <p:cNvPr id="3" name="Titolo 2"/>
          <p:cNvSpPr>
            <a:spLocks noGrp="1"/>
          </p:cNvSpPr>
          <p:nvPr>
            <p:ph type="title"/>
          </p:nvPr>
        </p:nvSpPr>
        <p:spPr>
          <a:xfrm>
            <a:off x="457200" y="152400"/>
            <a:ext cx="8229600" cy="61890"/>
          </a:xfrm>
        </p:spPr>
        <p:txBody>
          <a:bodyPr>
            <a:normAutofit fontScale="90000"/>
          </a:bodyPr>
          <a:lstStyle/>
          <a:p>
            <a:r>
              <a:rPr lang="it-IT" dirty="0"/>
              <a:t> </a:t>
            </a:r>
          </a:p>
        </p:txBody>
      </p:sp>
      <p:sp>
        <p:nvSpPr>
          <p:cNvPr id="4" name="Titolo 1"/>
          <p:cNvSpPr txBox="1">
            <a:spLocks/>
          </p:cNvSpPr>
          <p:nvPr/>
        </p:nvSpPr>
        <p:spPr>
          <a:xfrm>
            <a:off x="1331640" y="332656"/>
            <a:ext cx="6457950" cy="1293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mtClean="0"/>
              <a:t>Scavi archeologici di pompei</a:t>
            </a:r>
            <a:endParaRPr lang="it-IT" dirty="0"/>
          </a:p>
        </p:txBody>
      </p:sp>
    </p:spTree>
    <p:extLst>
      <p:ext uri="{BB962C8B-B14F-4D97-AF65-F5344CB8AC3E}">
        <p14:creationId xmlns:p14="http://schemas.microsoft.com/office/powerpoint/2010/main" val="3178614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pertina">
  <a:themeElements>
    <a:clrScheme name="Copertin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opertin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516</TotalTime>
  <Words>3206</Words>
  <Application>Microsoft Office PowerPoint</Application>
  <PresentationFormat>Presentazione su schermo (4:3)</PresentationFormat>
  <Paragraphs>175</Paragraphs>
  <Slides>44</Slides>
  <Notes>0</Notes>
  <HiddenSlides>0</HiddenSlides>
  <MMClips>1</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Copertina</vt:lpstr>
      <vt:lpstr>«Ciò che fa muovere il mondo» CLASSE I F  A.S. 2016-17</vt:lpstr>
      <vt:lpstr>Presentazione standard di PowerPoint</vt:lpstr>
      <vt:lpstr>Presentazione standard di PowerPoint</vt:lpstr>
      <vt:lpstr>Plinio il giovane</vt:lpstr>
      <vt:lpstr>Pompei nell’antichità</vt:lpstr>
      <vt:lpstr>Ercolano  nell’antichità</vt:lpstr>
      <vt:lpstr>Ercolano  nell’antichità</vt:lpstr>
      <vt:lpstr>Scavi archeologici di pompei</vt:lpstr>
      <vt:lpstr> </vt:lpstr>
      <vt:lpstr>I primi scavi nell’area pompeiana si ebbero a partire da 1748 per volere di Carlo III di Borbone a seguito del successo  dei ritrovamenti di Ercolano. I sondaggi  furono svolti da Roque Joaquìn  credendo di essere sulle tracce dell’antica Stabiae riporftò alla luce  diversi oggetti di epoca romana . A seguito dell’ unità d’Italia sotto la guida di Giuseppe Fiorelli si ebbe la prima divisione  della città in regiones ed insulae . Durante il XX secolo con gli archeologi Vittorio Spinazzola e Amadeo Maiuri  furono completati gran parte degli scavi della zona meridionale della città .</vt:lpstr>
      <vt:lpstr>Presentazione standard di PowerPoint</vt:lpstr>
      <vt:lpstr>Presentazione standard di PowerPoint</vt:lpstr>
      <vt:lpstr>‘..Il Vesuvio urlava nella notte..’</vt:lpstr>
      <vt:lpstr>Pompei</vt:lpstr>
      <vt:lpstr>Presentazione standard di PowerPoint</vt:lpstr>
      <vt:lpstr>Ercolano</vt:lpstr>
      <vt:lpstr>Presentazione standard di PowerPoint</vt:lpstr>
      <vt:lpstr>Presentazione standard di PowerPoint</vt:lpstr>
      <vt:lpstr>L’energia</vt:lpstr>
      <vt:lpstr>L’energia</vt:lpstr>
      <vt:lpstr>Forze esogene</vt:lpstr>
      <vt:lpstr>Forze esogene</vt:lpstr>
      <vt:lpstr>Forze endogene</vt:lpstr>
      <vt:lpstr>Forze endogene</vt:lpstr>
      <vt:lpstr>Presentazione standard di PowerPoint</vt:lpstr>
      <vt:lpstr>The Tsunami</vt:lpstr>
      <vt:lpstr>The tsunami</vt:lpstr>
      <vt:lpstr>The Tsunami</vt:lpstr>
      <vt:lpstr>Tsunami Witnesses </vt:lpstr>
      <vt:lpstr>Tsunami Witnesses </vt:lpstr>
      <vt:lpstr>How the Tsunami works</vt:lpstr>
      <vt:lpstr>How the Tsunami works</vt:lpstr>
      <vt:lpstr>Presentazione standard di PowerPoint</vt:lpstr>
      <vt:lpstr>Presentazione standard di PowerPoint</vt:lpstr>
      <vt:lpstr>Le tempeste nell’Odissea</vt:lpstr>
      <vt:lpstr>Le tempeste nell’Odissea</vt:lpstr>
      <vt:lpstr>Le tempeste nell’Eneide </vt:lpstr>
      <vt:lpstr>Le tempeste nell’Eneide </vt:lpstr>
      <vt:lpstr>Le tempeste nell’Eneide </vt:lpstr>
      <vt:lpstr>Le tempeste nell’Eneide </vt:lpstr>
      <vt:lpstr>Le tempeste nell’Eneide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zenone d'ascenzo</dc:creator>
  <cp:lastModifiedBy>Lou</cp:lastModifiedBy>
  <cp:revision>46</cp:revision>
  <dcterms:created xsi:type="dcterms:W3CDTF">2017-03-27T09:27:05Z</dcterms:created>
  <dcterms:modified xsi:type="dcterms:W3CDTF">2017-08-01T10:18:30Z</dcterms:modified>
</cp:coreProperties>
</file>