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7" r:id="rId9"/>
    <p:sldId id="263" r:id="rId10"/>
    <p:sldId id="268" r:id="rId11"/>
    <p:sldId id="270" r:id="rId12"/>
    <p:sldId id="271" r:id="rId13"/>
    <p:sldId id="269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1577" autoAdjust="0"/>
  </p:normalViewPr>
  <p:slideViewPr>
    <p:cSldViewPr>
      <p:cViewPr>
        <p:scale>
          <a:sx n="87" d="100"/>
          <a:sy n="87" d="100"/>
        </p:scale>
        <p:origin x="-1310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F174B-85CE-4F22-8B37-A7E6489F3EB3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046E-A469-4497-9405-13FFA62D095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74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046E-A469-4497-9405-13FFA62D095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D046E-A469-4497-9405-13FFA62D095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08/08/2017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'acqua è un bene prezioso: guida ai consumi nascost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/>
        </p:blipFill>
        <p:spPr bwMode="auto">
          <a:xfrm>
            <a:off x="2095228" y="2471489"/>
            <a:ext cx="4752528" cy="29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40335" y="5639843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entury Gothic" panose="020B0502020202020204" pitchFamily="34" charset="0"/>
              </a:rPr>
              <a:t>Prodotto finale UDA di competenza </a:t>
            </a:r>
          </a:p>
          <a:p>
            <a:r>
              <a:rPr lang="it-IT" dirty="0" smtClean="0">
                <a:latin typeface="Century Gothic" panose="020B0502020202020204" pitchFamily="34" charset="0"/>
              </a:rPr>
              <a:t>Liceo Scientifico</a:t>
            </a:r>
            <a:r>
              <a:rPr lang="it-IT" smtClean="0">
                <a:latin typeface="Century Gothic" panose="020B0502020202020204" pitchFamily="34" charset="0"/>
              </a:rPr>
              <a:t>, classe 1 A </a:t>
            </a:r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461056" y="393562"/>
            <a:ext cx="98650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L’ ACQUA, UN </a:t>
            </a:r>
            <a:r>
              <a:rPr lang="it-IT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it-IT" sz="6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ENE PREZIOSO</a:t>
            </a:r>
          </a:p>
        </p:txBody>
      </p:sp>
    </p:spTree>
  </p:cSld>
  <p:clrMapOvr>
    <a:masterClrMapping/>
  </p:clrMapOvr>
  <p:transition spd="slow" advClick="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75134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itchFamily="34" charset="0"/>
              </a:rPr>
              <a:t>La X </a:t>
            </a:r>
            <a:r>
              <a:rPr lang="it-IT" sz="2000" dirty="0" err="1">
                <a:latin typeface="Century Gothic" pitchFamily="34" charset="0"/>
              </a:rPr>
              <a:t>Prize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Foundation</a:t>
            </a:r>
            <a:r>
              <a:rPr lang="it-IT" sz="2000" dirty="0">
                <a:latin typeface="Century Gothic" pitchFamily="34" charset="0"/>
              </a:rPr>
              <a:t>, l’organizzazione non-profit creata per incentivare innovazioni tecnologiche rivoluzionarie, ha lanciato il Water </a:t>
            </a:r>
            <a:r>
              <a:rPr lang="it-IT" sz="2000" dirty="0" err="1">
                <a:latin typeface="Century Gothic" pitchFamily="34" charset="0"/>
              </a:rPr>
              <a:t>Abundance</a:t>
            </a:r>
            <a:r>
              <a:rPr lang="it-IT" sz="2000" dirty="0">
                <a:latin typeface="Century Gothic" pitchFamily="34" charset="0"/>
              </a:rPr>
              <a:t> X PRIZE.</a:t>
            </a:r>
          </a:p>
          <a:p>
            <a:r>
              <a:rPr lang="it-IT" sz="2000" dirty="0">
                <a:latin typeface="Century Gothic" pitchFamily="34" charset="0"/>
              </a:rPr>
              <a:t>L’aria che ci circonda, infatti, contiene circa 12 900 chilometri cubi d’acqua.</a:t>
            </a:r>
          </a:p>
          <a:p>
            <a:r>
              <a:rPr lang="it-IT" sz="2000" dirty="0">
                <a:latin typeface="Century Gothic" pitchFamily="34" charset="0"/>
              </a:rPr>
              <a:t>Il vincitore o la vincitrice dovrà consegnare il progetto per un dispositivo capace di estrarre dall’atmosfera un minimo di 2000 litri d’acqua al giorno, utilizzando al 100% energie rinnovabili.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600998"/>
            <a:ext cx="4104456" cy="288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180404"/>
      </p:ext>
    </p:extLst>
  </p:cSld>
  <p:clrMapOvr>
    <a:masterClrMapping/>
  </p:clrMapOvr>
  <p:transition spd="slow" advClick="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214478" y="285728"/>
            <a:ext cx="115729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COMPOSIZIONE CHIMICA DELL’ACQUA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5720" y="917912"/>
            <a:ext cx="83582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entury Gothic" pitchFamily="34" charset="0"/>
              </a:rPr>
              <a:t>L’acqua pura è un liquido inodore, insapore e incolore.</a:t>
            </a:r>
          </a:p>
          <a:p>
            <a:r>
              <a:rPr lang="it-IT" dirty="0">
                <a:latin typeface="Century Gothic" pitchFamily="34" charset="0"/>
              </a:rPr>
              <a:t>La molecola di acqua è formata da due atomi di idrogeno legati ad un atomo di ossigeno (H2O) .</a:t>
            </a:r>
          </a:p>
          <a:p>
            <a:r>
              <a:rPr lang="it-IT" dirty="0">
                <a:latin typeface="Century Gothic" pitchFamily="34" charset="0"/>
              </a:rPr>
              <a:t>Essa presenta una debole colorazione blu, che si può osservare soltanto nelle acque molto profonde.</a:t>
            </a:r>
          </a:p>
          <a:p>
            <a:r>
              <a:rPr lang="it-IT" dirty="0">
                <a:latin typeface="Century Gothic" pitchFamily="34" charset="0"/>
              </a:rPr>
              <a:t>Il suo punto di fusione è 0°C mentre quello di ebollizione è 100°C, in ambienti collocati a livello del mare. </a:t>
            </a:r>
          </a:p>
          <a:p>
            <a:r>
              <a:rPr lang="it-IT" dirty="0">
                <a:latin typeface="Century Gothic" pitchFamily="34" charset="0"/>
              </a:rPr>
              <a:t>L’acqua è uno dei solventi più comuni.</a:t>
            </a:r>
          </a:p>
          <a:p>
            <a:r>
              <a:rPr lang="it-IT" dirty="0">
                <a:latin typeface="Century Gothic" pitchFamily="34" charset="0"/>
              </a:rPr>
              <a:t>In natura si può trovare allo stato solido, liquido e gassoso: allo stato solido è presente nella neve, nel ghiaccio, nella grandine, nelle nubi e nella brina; allo stato liquido si trova sotto forma di pioggia e rugiada e ricopre i ¾ della Terra raccolta nei mari, nei fiumi o laghi.</a:t>
            </a:r>
          </a:p>
          <a:p>
            <a:r>
              <a:rPr lang="it-IT" dirty="0">
                <a:latin typeface="Century Gothic" pitchFamily="34" charset="0"/>
              </a:rPr>
              <a:t>Allo stato gassoso si trova nella nebbia e nel vapore ed è il principale costituente delle nuvole.</a:t>
            </a:r>
          </a:p>
          <a:p>
            <a:r>
              <a:rPr lang="it-IT" dirty="0">
                <a:latin typeface="Century Gothic" pitchFamily="34" charset="0"/>
              </a:rPr>
              <a:t>Per effetto della gravità, l’acqua filtra attraverso il terreno e le rocce del sottosuolo, dove va a costituire la falda che alimenta i pozzi e le sorgenti dei corsi d’acqua. Nella molecola dell’acqua, un atomo di ossigeno si lega con due atomi di idrogeno. Gli elettroni in comune sono attratti dall’ossigeno e così la molecola dell’acqua mostra una polarità elettrica.</a:t>
            </a:r>
          </a:p>
          <a:p>
            <a:r>
              <a:rPr lang="it-IT" dirty="0">
                <a:latin typeface="Century Gothic" pitchFamily="34" charset="0"/>
              </a:rPr>
              <a:t>Gli atomi di idrogeno sono il polo positivo, mentre l’atomo di ossigeno è il polo negativo.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lang="it-IT" sz="174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7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img/struttu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52742"/>
            <a:ext cx="2143140" cy="1805258"/>
          </a:xfrm>
          <a:prstGeom prst="rect">
            <a:avLst/>
          </a:prstGeom>
          <a:noFill/>
        </p:spPr>
      </p:pic>
      <p:pic>
        <p:nvPicPr>
          <p:cNvPr id="29699" name="Picture 3" descr="img/h-ghiacc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874912"/>
            <a:ext cx="2000232" cy="1983088"/>
          </a:xfrm>
          <a:prstGeom prst="rect">
            <a:avLst/>
          </a:prstGeom>
          <a:noFill/>
        </p:spPr>
      </p:pic>
      <p:pic>
        <p:nvPicPr>
          <p:cNvPr id="29700" name="Picture 4" descr="img/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924855"/>
            <a:ext cx="2643174" cy="193314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0"/>
            <a:ext cx="9151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STRUTTURA MOLECOLARE DELL’ACQUA</a:t>
            </a:r>
          </a:p>
        </p:txBody>
      </p:sp>
      <p:sp>
        <p:nvSpPr>
          <p:cNvPr id="7" name="Rettangolo 6"/>
          <p:cNvSpPr/>
          <p:nvPr/>
        </p:nvSpPr>
        <p:spPr>
          <a:xfrm>
            <a:off x="-64" y="733246"/>
            <a:ext cx="91440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Century Gothic" pitchFamily="34" charset="0"/>
              </a:rPr>
              <a:t>La molecola d'acqua, di formula H2O, è composta da:</a:t>
            </a:r>
            <a:br>
              <a:rPr lang="it-IT" sz="1400" dirty="0">
                <a:latin typeface="Century Gothic" pitchFamily="34" charset="0"/>
              </a:rPr>
            </a:br>
            <a:r>
              <a:rPr lang="it-IT" sz="1400" dirty="0">
                <a:latin typeface="Century Gothic" pitchFamily="34" charset="0"/>
              </a:rPr>
              <a:t>Due atomi di Idrogeno (H)</a:t>
            </a:r>
          </a:p>
          <a:p>
            <a:r>
              <a:rPr lang="it-IT" sz="1400" dirty="0">
                <a:latin typeface="Century Gothic" pitchFamily="34" charset="0"/>
              </a:rPr>
              <a:t>Un atomo di Ossigeno (O)</a:t>
            </a:r>
          </a:p>
          <a:p>
            <a:r>
              <a:rPr lang="it-IT" sz="1400" dirty="0">
                <a:latin typeface="Century Gothic" pitchFamily="34" charset="0"/>
              </a:rPr>
              <a:t>Ha una parziale carica negativa concentrata attorno all'atomo di ossigeno e una parziale carica positiva su ciascun atomo di idrogeno.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per questo motivo è considerata una molecola polare, o dipolo che forma legami a idrogeno che le conferiscono 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u="sng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proprietà fisiche</a:t>
            </a: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 come: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minor densità dello stato solido rispetto allo stato liquido grazie alla quale il ghiaccio galleggia sull'acqua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elevato calore specifico grazie al quale l'acqua si riscalda più lentamente della terraferma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coesione e adesione responsabili della capillarità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elevata tensione superficiale responsabile della forma sferica delle gocce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u="sng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proprietà chimiche</a:t>
            </a: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 come: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capacità solvente che si realizza con la solubilizzazione, la dissociazione e la ionizzazione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acidità e basicità date da acidi e basi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/>
            </a:r>
            <a:b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</a:b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  <a:t>Esiste una scala, detta di pH, che indica l'acidità o la basicità di una soluzione:</a:t>
            </a:r>
            <a:br>
              <a:rPr lang="it-IT" sz="1400" dirty="0">
                <a:solidFill>
                  <a:srgbClr val="000000"/>
                </a:solidFill>
                <a:latin typeface="Century Gothic" pitchFamily="34" charset="0"/>
                <a:cs typeface="Tahoma" pitchFamily="34" charset="0"/>
              </a:rPr>
            </a:br>
            <a:endParaRPr lang="it-IT" sz="1400" dirty="0">
              <a:latin typeface="Century Gothic" pitchFamily="34" charset="0"/>
              <a:cs typeface="Arial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14414" y="214290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/>
              <a:t>           </a:t>
            </a:r>
            <a:r>
              <a:rPr lang="it-IT" sz="7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it-IT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57158" y="1500174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Century Gothic" pitchFamily="34" charset="0"/>
              </a:rPr>
              <a:t>Water </a:t>
            </a:r>
            <a:r>
              <a:rPr lang="it-IT" sz="2000" dirty="0" err="1">
                <a:latin typeface="Century Gothic" pitchFamily="34" charset="0"/>
              </a:rPr>
              <a:t>is</a:t>
            </a:r>
            <a:r>
              <a:rPr lang="it-IT" sz="2000" dirty="0">
                <a:latin typeface="Century Gothic" pitchFamily="34" charset="0"/>
              </a:rPr>
              <a:t> the </a:t>
            </a:r>
            <a:r>
              <a:rPr lang="it-IT" sz="2000" dirty="0" err="1">
                <a:latin typeface="Century Gothic" pitchFamily="34" charset="0"/>
              </a:rPr>
              <a:t>liquid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that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descends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from</a:t>
            </a:r>
            <a:r>
              <a:rPr lang="it-IT" sz="2000" dirty="0">
                <a:latin typeface="Century Gothic" pitchFamily="34" charset="0"/>
              </a:rPr>
              <a:t> the </a:t>
            </a:r>
            <a:r>
              <a:rPr lang="it-IT" sz="2000" dirty="0" err="1">
                <a:latin typeface="Century Gothic" pitchFamily="34" charset="0"/>
              </a:rPr>
              <a:t>clouds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as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rain</a:t>
            </a:r>
            <a:r>
              <a:rPr lang="it-IT" sz="2000" dirty="0">
                <a:latin typeface="Century Gothic" pitchFamily="34" charset="0"/>
              </a:rPr>
              <a:t> and </a:t>
            </a:r>
            <a:r>
              <a:rPr lang="it-IT" sz="2000" dirty="0" err="1">
                <a:latin typeface="Century Gothic" pitchFamily="34" charset="0"/>
              </a:rPr>
              <a:t>forms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streams</a:t>
            </a:r>
            <a:r>
              <a:rPr lang="it-IT" sz="2000" dirty="0">
                <a:latin typeface="Century Gothic" pitchFamily="34" charset="0"/>
              </a:rPr>
              <a:t>, </a:t>
            </a:r>
            <a:r>
              <a:rPr lang="it-IT" sz="2000" dirty="0" err="1">
                <a:latin typeface="Century Gothic" pitchFamily="34" charset="0"/>
              </a:rPr>
              <a:t>lakes</a:t>
            </a:r>
            <a:r>
              <a:rPr lang="it-IT" sz="2000" dirty="0">
                <a:latin typeface="Century Gothic" pitchFamily="34" charset="0"/>
              </a:rPr>
              <a:t> and </a:t>
            </a:r>
            <a:r>
              <a:rPr lang="it-IT" sz="2000" dirty="0" err="1">
                <a:latin typeface="Century Gothic" pitchFamily="34" charset="0"/>
              </a:rPr>
              <a:t>seas</a:t>
            </a:r>
            <a:r>
              <a:rPr lang="it-IT" sz="2000" dirty="0">
                <a:latin typeface="Century Gothic" pitchFamily="34" charset="0"/>
              </a:rPr>
              <a:t>.</a:t>
            </a:r>
          </a:p>
          <a:p>
            <a:r>
              <a:rPr lang="it-IT" sz="2000" dirty="0" err="1">
                <a:latin typeface="Century Gothic" pitchFamily="34" charset="0"/>
              </a:rPr>
              <a:t>It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is</a:t>
            </a:r>
            <a:r>
              <a:rPr lang="it-IT" sz="2000" dirty="0">
                <a:latin typeface="Century Gothic" pitchFamily="34" charset="0"/>
              </a:rPr>
              <a:t> the major </a:t>
            </a:r>
            <a:r>
              <a:rPr lang="it-IT" sz="2000" dirty="0" err="1">
                <a:latin typeface="Century Gothic" pitchFamily="34" charset="0"/>
              </a:rPr>
              <a:t>costituent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of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all</a:t>
            </a:r>
            <a:r>
              <a:rPr lang="it-IT" sz="2000" dirty="0">
                <a:latin typeface="Century Gothic" pitchFamily="34" charset="0"/>
              </a:rPr>
              <a:t> living </a:t>
            </a:r>
            <a:r>
              <a:rPr lang="it-IT" sz="2000" dirty="0" err="1">
                <a:latin typeface="Century Gothic" pitchFamily="34" charset="0"/>
              </a:rPr>
              <a:t>matter</a:t>
            </a:r>
            <a:r>
              <a:rPr lang="it-IT" sz="2000" dirty="0">
                <a:latin typeface="Century Gothic" pitchFamily="34" charset="0"/>
              </a:rPr>
              <a:t> and </a:t>
            </a:r>
            <a:r>
              <a:rPr lang="it-IT" sz="2000" dirty="0" err="1">
                <a:latin typeface="Century Gothic" pitchFamily="34" charset="0"/>
              </a:rPr>
              <a:t>that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when</a:t>
            </a:r>
            <a:r>
              <a:rPr lang="it-IT" sz="2000" dirty="0">
                <a:latin typeface="Century Gothic" pitchFamily="34" charset="0"/>
              </a:rPr>
              <a:t> pure </a:t>
            </a:r>
            <a:r>
              <a:rPr lang="it-IT" sz="2000" dirty="0" err="1">
                <a:latin typeface="Century Gothic" pitchFamily="34" charset="0"/>
              </a:rPr>
              <a:t>is</a:t>
            </a:r>
            <a:r>
              <a:rPr lang="it-IT" sz="2000" dirty="0">
                <a:latin typeface="Century Gothic" pitchFamily="34" charset="0"/>
              </a:rPr>
              <a:t> a </a:t>
            </a:r>
            <a:r>
              <a:rPr lang="it-IT" sz="2000" dirty="0" err="1">
                <a:latin typeface="Century Gothic" pitchFamily="34" charset="0"/>
              </a:rPr>
              <a:t>tasteless</a:t>
            </a:r>
            <a:r>
              <a:rPr lang="it-IT" sz="2000" dirty="0">
                <a:latin typeface="Century Gothic" pitchFamily="34" charset="0"/>
              </a:rPr>
              <a:t>, </a:t>
            </a:r>
            <a:r>
              <a:rPr lang="it-IT" sz="2000" dirty="0" err="1">
                <a:latin typeface="Century Gothic" pitchFamily="34" charset="0"/>
              </a:rPr>
              <a:t>odorless</a:t>
            </a:r>
            <a:r>
              <a:rPr lang="it-IT" sz="2000" dirty="0">
                <a:latin typeface="Century Gothic" pitchFamily="34" charset="0"/>
              </a:rPr>
              <a:t>, </a:t>
            </a:r>
            <a:r>
              <a:rPr lang="it-IT" sz="2000" dirty="0" err="1">
                <a:latin typeface="Century Gothic" pitchFamily="34" charset="0"/>
              </a:rPr>
              <a:t>very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slighty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compressible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liquid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oxide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of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hydrogen</a:t>
            </a:r>
            <a:r>
              <a:rPr lang="it-IT" sz="2000" dirty="0">
                <a:latin typeface="Century Gothic" pitchFamily="34" charset="0"/>
              </a:rPr>
              <a:t> H2O, </a:t>
            </a:r>
            <a:r>
              <a:rPr lang="it-IT" sz="2000" dirty="0" err="1">
                <a:latin typeface="Century Gothic" pitchFamily="34" charset="0"/>
              </a:rPr>
              <a:t>which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appears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bluish</a:t>
            </a:r>
            <a:r>
              <a:rPr lang="it-IT" sz="2000" dirty="0">
                <a:latin typeface="Century Gothic" pitchFamily="34" charset="0"/>
              </a:rPr>
              <a:t> in </a:t>
            </a:r>
            <a:r>
              <a:rPr lang="it-IT" sz="2000" dirty="0" err="1">
                <a:latin typeface="Century Gothic" pitchFamily="34" charset="0"/>
              </a:rPr>
              <a:t>thick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layers</a:t>
            </a:r>
            <a:r>
              <a:rPr lang="it-IT" sz="2000" dirty="0">
                <a:latin typeface="Century Gothic" pitchFamily="34" charset="0"/>
              </a:rPr>
              <a:t>, </a:t>
            </a:r>
            <a:r>
              <a:rPr lang="it-IT" sz="2000" dirty="0" err="1">
                <a:latin typeface="Century Gothic" pitchFamily="34" charset="0"/>
              </a:rPr>
              <a:t>freezes</a:t>
            </a:r>
            <a:r>
              <a:rPr lang="it-IT" sz="2000" dirty="0">
                <a:latin typeface="Century Gothic" pitchFamily="34" charset="0"/>
              </a:rPr>
              <a:t> at 0°C and </a:t>
            </a:r>
            <a:r>
              <a:rPr lang="it-IT" sz="2000" dirty="0" err="1">
                <a:latin typeface="Century Gothic" pitchFamily="34" charset="0"/>
              </a:rPr>
              <a:t>bolls</a:t>
            </a:r>
            <a:r>
              <a:rPr lang="it-IT" sz="2000" dirty="0">
                <a:latin typeface="Century Gothic" pitchFamily="34" charset="0"/>
              </a:rPr>
              <a:t> at 100°C, </a:t>
            </a:r>
            <a:r>
              <a:rPr lang="it-IT" sz="2000" dirty="0" err="1">
                <a:latin typeface="Century Gothic" pitchFamily="34" charset="0"/>
              </a:rPr>
              <a:t>it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has</a:t>
            </a:r>
            <a:r>
              <a:rPr lang="it-IT" sz="2000" dirty="0">
                <a:latin typeface="Century Gothic" pitchFamily="34" charset="0"/>
              </a:rPr>
              <a:t> a </a:t>
            </a:r>
            <a:r>
              <a:rPr lang="it-IT" sz="2000" dirty="0" err="1">
                <a:latin typeface="Century Gothic" pitchFamily="34" charset="0"/>
              </a:rPr>
              <a:t>maximum</a:t>
            </a:r>
            <a:r>
              <a:rPr lang="it-IT" sz="2000" dirty="0">
                <a:latin typeface="Century Gothic" pitchFamily="34" charset="0"/>
              </a:rPr>
              <a:t> density at 4°C and a high </a:t>
            </a:r>
            <a:r>
              <a:rPr lang="it-IT" sz="2000" dirty="0" err="1">
                <a:latin typeface="Century Gothic" pitchFamily="34" charset="0"/>
              </a:rPr>
              <a:t>specific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heat</a:t>
            </a:r>
            <a:r>
              <a:rPr lang="it-IT" sz="2000" dirty="0">
                <a:latin typeface="Century Gothic" pitchFamily="34" charset="0"/>
              </a:rPr>
              <a:t>.</a:t>
            </a:r>
          </a:p>
          <a:p>
            <a:r>
              <a:rPr lang="it-IT" sz="2000" dirty="0" err="1">
                <a:latin typeface="Century Gothic" pitchFamily="34" charset="0"/>
              </a:rPr>
              <a:t>It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is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feebly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ionized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to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hydrogen</a:t>
            </a:r>
            <a:r>
              <a:rPr lang="it-IT" sz="2000" dirty="0">
                <a:latin typeface="Century Gothic" pitchFamily="34" charset="0"/>
              </a:rPr>
              <a:t> and </a:t>
            </a:r>
            <a:r>
              <a:rPr lang="it-IT" sz="2000" dirty="0" err="1">
                <a:latin typeface="Century Gothic" pitchFamily="34" charset="0"/>
              </a:rPr>
              <a:t>hydroxyl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ions</a:t>
            </a:r>
            <a:r>
              <a:rPr lang="it-IT" sz="2000" dirty="0">
                <a:latin typeface="Century Gothic" pitchFamily="34" charset="0"/>
              </a:rPr>
              <a:t> and </a:t>
            </a:r>
            <a:r>
              <a:rPr lang="it-IT" sz="2000" dirty="0" err="1">
                <a:latin typeface="Century Gothic" pitchFamily="34" charset="0"/>
              </a:rPr>
              <a:t>it</a:t>
            </a:r>
            <a:r>
              <a:rPr lang="it-IT" sz="2000" dirty="0">
                <a:latin typeface="Century Gothic" pitchFamily="34" charset="0"/>
              </a:rPr>
              <a:t>’s a </a:t>
            </a:r>
            <a:r>
              <a:rPr lang="it-IT" sz="2000" dirty="0" err="1">
                <a:latin typeface="Century Gothic" pitchFamily="34" charset="0"/>
              </a:rPr>
              <a:t>poor</a:t>
            </a:r>
            <a:r>
              <a:rPr lang="it-IT" sz="2000" dirty="0">
                <a:latin typeface="Century Gothic" pitchFamily="34" charset="0"/>
              </a:rPr>
              <a:t> conductor </a:t>
            </a:r>
            <a:r>
              <a:rPr lang="it-IT" sz="2000" dirty="0" err="1">
                <a:latin typeface="Century Gothic" pitchFamily="34" charset="0"/>
              </a:rPr>
              <a:t>of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electricity</a:t>
            </a:r>
            <a:r>
              <a:rPr lang="it-IT" sz="2000" dirty="0">
                <a:latin typeface="Century Gothic" pitchFamily="34" charset="0"/>
              </a:rPr>
              <a:t> and a </a:t>
            </a:r>
            <a:r>
              <a:rPr lang="it-IT" sz="2000" dirty="0" err="1">
                <a:latin typeface="Century Gothic" pitchFamily="34" charset="0"/>
              </a:rPr>
              <a:t>good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solvent</a:t>
            </a:r>
            <a:r>
              <a:rPr lang="it-IT" sz="2000" dirty="0">
                <a:latin typeface="Century Gothic" pitchFamily="34" charset="0"/>
              </a:rPr>
              <a:t>.</a:t>
            </a:r>
          </a:p>
          <a:p>
            <a:r>
              <a:rPr lang="it-IT" sz="2000" dirty="0">
                <a:latin typeface="Century Gothic" pitchFamily="34" charset="0"/>
              </a:rPr>
              <a:t>The </a:t>
            </a:r>
            <a:r>
              <a:rPr lang="it-IT" sz="2000" dirty="0" err="1">
                <a:latin typeface="Century Gothic" pitchFamily="34" charset="0"/>
              </a:rPr>
              <a:t>quantity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of</a:t>
            </a:r>
            <a:r>
              <a:rPr lang="it-IT" sz="2000" dirty="0">
                <a:latin typeface="Century Gothic" pitchFamily="34" charset="0"/>
              </a:rPr>
              <a:t> water </a:t>
            </a:r>
            <a:r>
              <a:rPr lang="it-IT" sz="2000" dirty="0" err="1">
                <a:latin typeface="Century Gothic" pitchFamily="34" charset="0"/>
              </a:rPr>
              <a:t>present</a:t>
            </a:r>
            <a:r>
              <a:rPr lang="it-IT" sz="2000" dirty="0">
                <a:latin typeface="Century Gothic" pitchFamily="34" charset="0"/>
              </a:rPr>
              <a:t> on the </a:t>
            </a:r>
            <a:r>
              <a:rPr lang="it-IT" sz="2000" dirty="0" err="1">
                <a:latin typeface="Century Gothic" pitchFamily="34" charset="0"/>
              </a:rPr>
              <a:t>heart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is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constant</a:t>
            </a:r>
            <a:r>
              <a:rPr lang="it-IT" sz="2000" dirty="0">
                <a:latin typeface="Century Gothic" pitchFamily="34" charset="0"/>
              </a:rPr>
              <a:t>.</a:t>
            </a:r>
          </a:p>
          <a:p>
            <a:r>
              <a:rPr lang="it-IT" sz="2000" dirty="0" err="1">
                <a:latin typeface="Century Gothic" pitchFamily="34" charset="0"/>
              </a:rPr>
              <a:t>It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evaporated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from</a:t>
            </a:r>
            <a:r>
              <a:rPr lang="it-IT" sz="2000" dirty="0">
                <a:latin typeface="Century Gothic" pitchFamily="34" charset="0"/>
              </a:rPr>
              <a:t> the </a:t>
            </a:r>
            <a:r>
              <a:rPr lang="it-IT" sz="2000" dirty="0" err="1">
                <a:latin typeface="Century Gothic" pitchFamily="34" charset="0"/>
              </a:rPr>
              <a:t>sea</a:t>
            </a:r>
            <a:r>
              <a:rPr lang="it-IT" sz="2000" dirty="0">
                <a:latin typeface="Century Gothic" pitchFamily="34" charset="0"/>
              </a:rPr>
              <a:t> and </a:t>
            </a:r>
            <a:r>
              <a:rPr lang="it-IT" sz="2000" dirty="0" err="1">
                <a:latin typeface="Century Gothic" pitchFamily="34" charset="0"/>
              </a:rPr>
              <a:t>form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clouds</a:t>
            </a:r>
            <a:r>
              <a:rPr lang="it-IT" sz="2000" dirty="0">
                <a:latin typeface="Century Gothic" pitchFamily="34" charset="0"/>
              </a:rPr>
              <a:t>.</a:t>
            </a:r>
          </a:p>
          <a:p>
            <a:r>
              <a:rPr lang="it-IT" sz="2000" dirty="0" err="1">
                <a:latin typeface="Century Gothic" pitchFamily="34" charset="0"/>
              </a:rPr>
              <a:t>These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clouds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shed</a:t>
            </a:r>
            <a:r>
              <a:rPr lang="it-IT" sz="2000" dirty="0">
                <a:latin typeface="Century Gothic" pitchFamily="34" charset="0"/>
              </a:rPr>
              <a:t> water in the </a:t>
            </a:r>
            <a:r>
              <a:rPr lang="it-IT" sz="2000" dirty="0" err="1">
                <a:latin typeface="Century Gothic" pitchFamily="34" charset="0"/>
              </a:rPr>
              <a:t>form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of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rain</a:t>
            </a:r>
            <a:r>
              <a:rPr lang="it-IT" sz="2000" dirty="0">
                <a:latin typeface="Century Gothic" pitchFamily="34" charset="0"/>
              </a:rPr>
              <a:t> or </a:t>
            </a:r>
            <a:r>
              <a:rPr lang="it-IT" sz="2000" dirty="0" err="1">
                <a:latin typeface="Century Gothic" pitchFamily="34" charset="0"/>
              </a:rPr>
              <a:t>snow</a:t>
            </a:r>
            <a:r>
              <a:rPr lang="it-IT" sz="2000" dirty="0">
                <a:latin typeface="Century Gothic" pitchFamily="34" charset="0"/>
              </a:rPr>
              <a:t> and the water </a:t>
            </a:r>
            <a:r>
              <a:rPr lang="it-IT" sz="2000" dirty="0" err="1">
                <a:latin typeface="Century Gothic" pitchFamily="34" charset="0"/>
              </a:rPr>
              <a:t>flows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to</a:t>
            </a:r>
            <a:r>
              <a:rPr lang="it-IT" sz="2000" dirty="0">
                <a:latin typeface="Century Gothic" pitchFamily="34" charset="0"/>
              </a:rPr>
              <a:t> the </a:t>
            </a:r>
            <a:r>
              <a:rPr lang="it-IT" sz="2000" dirty="0" err="1">
                <a:latin typeface="Century Gothic" pitchFamily="34" charset="0"/>
              </a:rPr>
              <a:t>sea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again</a:t>
            </a:r>
            <a:r>
              <a:rPr lang="it-IT" sz="2000" dirty="0">
                <a:latin typeface="Century Gothic" pitchFamily="34" charset="0"/>
              </a:rPr>
              <a:t>.</a:t>
            </a:r>
          </a:p>
          <a:p>
            <a:r>
              <a:rPr lang="it-IT" sz="2000" dirty="0" err="1">
                <a:latin typeface="Century Gothic" pitchFamily="34" charset="0"/>
              </a:rPr>
              <a:t>This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is</a:t>
            </a:r>
            <a:r>
              <a:rPr lang="it-IT" sz="2000" dirty="0">
                <a:latin typeface="Century Gothic" pitchFamily="34" charset="0"/>
              </a:rPr>
              <a:t> </a:t>
            </a:r>
            <a:r>
              <a:rPr lang="it-IT" sz="2000" dirty="0" err="1">
                <a:latin typeface="Century Gothic" pitchFamily="34" charset="0"/>
              </a:rPr>
              <a:t>called</a:t>
            </a:r>
            <a:r>
              <a:rPr lang="it-IT" sz="2000" dirty="0">
                <a:latin typeface="Century Gothic" pitchFamily="34" charset="0"/>
              </a:rPr>
              <a:t> the “Water </a:t>
            </a:r>
            <a:r>
              <a:rPr lang="it-IT" sz="2000" dirty="0" err="1">
                <a:latin typeface="Century Gothic" pitchFamily="34" charset="0"/>
              </a:rPr>
              <a:t>Cycle</a:t>
            </a:r>
            <a:r>
              <a:rPr lang="it-IT" sz="2000" dirty="0">
                <a:latin typeface="Century Gothic" pitchFamily="34" charset="0"/>
              </a:rPr>
              <a:t>.”</a:t>
            </a:r>
          </a:p>
        </p:txBody>
      </p:sp>
    </p:spTree>
  </p:cSld>
  <p:clrMapOvr>
    <a:masterClrMapping/>
  </p:clrMapOvr>
  <p:transition spd="slow" advClick="0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191250" cy="323850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115616" y="76470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entury Gothic" pitchFamily="34" charset="0"/>
              </a:rPr>
              <a:t>Dalla creazione del mondo fino ai giorni nostri, l’acqua ha segnato in  modo indelebile il destino dell’umanità.</a:t>
            </a:r>
          </a:p>
        </p:txBody>
      </p:sp>
    </p:spTree>
  </p:cSld>
  <p:clrMapOvr>
    <a:masterClrMapping/>
  </p:clrMapOvr>
  <p:transition spd="slow" advClick="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 flipH="1">
            <a:off x="447548" y="548680"/>
            <a:ext cx="8319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entury Gothic" panose="020B0502020202020204" pitchFamily="34" charset="0"/>
              </a:rPr>
              <a:t>A lei si devono le prime forme di vita, la nascita e il progresso di antiche civiltà, lo sviluppo dell’agricoltura, del commercio, la produzione di energia elettrica per i grandi complessi industriali e altro. </a:t>
            </a:r>
          </a:p>
        </p:txBody>
      </p:sp>
      <p:pic>
        <p:nvPicPr>
          <p:cNvPr id="9" name="Immagine 8" descr="campi irrig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2808312" cy="2080275"/>
          </a:xfrm>
          <a:prstGeom prst="rect">
            <a:avLst/>
          </a:prstGeom>
        </p:spPr>
      </p:pic>
      <p:pic>
        <p:nvPicPr>
          <p:cNvPr id="10" name="Immagine 9" descr="di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0529" y="3295806"/>
            <a:ext cx="2736304" cy="2071702"/>
          </a:xfrm>
          <a:prstGeom prst="rect">
            <a:avLst/>
          </a:prstGeom>
        </p:spPr>
      </p:pic>
      <p:pic>
        <p:nvPicPr>
          <p:cNvPr id="11" name="Immagine 10" descr="commercio maritti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3867" y="3295806"/>
            <a:ext cx="2446661" cy="2058630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14282" y="928670"/>
            <a:ext cx="86771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Molte delle notizie sugli acquedotti romani le dobbiamo al «Curator </a:t>
            </a:r>
            <a:r>
              <a:rPr lang="it-IT" sz="2000" dirty="0" err="1">
                <a:latin typeface="Century Gothic" panose="020B0502020202020204" pitchFamily="34" charset="0"/>
              </a:rPr>
              <a:t>aquarum</a:t>
            </a:r>
            <a:r>
              <a:rPr lang="it-IT" sz="2000" dirty="0">
                <a:latin typeface="Century Gothic" panose="020B0502020202020204" pitchFamily="34" charset="0"/>
              </a:rPr>
              <a:t> » Sesto Giulio Frontino (vissuto intorno al 90-100 d.C.) e alla sua opera "De </a:t>
            </a:r>
            <a:r>
              <a:rPr lang="it-IT" sz="2000" dirty="0" err="1">
                <a:latin typeface="Century Gothic" panose="020B0502020202020204" pitchFamily="34" charset="0"/>
              </a:rPr>
              <a:t>aquaeductu</a:t>
            </a:r>
            <a:r>
              <a:rPr lang="it-IT" sz="2000" dirty="0">
                <a:latin typeface="Century Gothic" panose="020B0502020202020204" pitchFamily="34" charset="0"/>
              </a:rPr>
              <a:t> Urbis </a:t>
            </a:r>
            <a:r>
              <a:rPr lang="it-IT" sz="2000" dirty="0" err="1">
                <a:latin typeface="Century Gothic" panose="020B0502020202020204" pitchFamily="34" charset="0"/>
              </a:rPr>
              <a:t>Romae</a:t>
            </a:r>
            <a:r>
              <a:rPr lang="it-IT" sz="2000" dirty="0">
                <a:latin typeface="Century Gothic" panose="020B0502020202020204" pitchFamily="34" charset="0"/>
              </a:rPr>
              <a:t>“, fonte preziosa di informazione sull'edilizia idraulica a Roma. </a:t>
            </a:r>
          </a:p>
          <a:p>
            <a:r>
              <a:rPr lang="it-IT" sz="2000" dirty="0">
                <a:latin typeface="Century Gothic" panose="020B0502020202020204" pitchFamily="34" charset="0"/>
              </a:rPr>
              <a:t>Frontino si compiace della mole degli acquedotti sostenuti per chilometri da imponenti arcate.</a:t>
            </a:r>
          </a:p>
          <a:p>
            <a:r>
              <a:rPr lang="it-IT" sz="2000" dirty="0">
                <a:latin typeface="Century Gothic" panose="020B0502020202020204" pitchFamily="34" charset="0"/>
              </a:rPr>
              <a:t>Nel "curator </a:t>
            </a:r>
            <a:r>
              <a:rPr lang="it-IT" sz="2000" dirty="0" err="1">
                <a:latin typeface="Century Gothic" panose="020B0502020202020204" pitchFamily="34" charset="0"/>
              </a:rPr>
              <a:t>aquarum</a:t>
            </a:r>
            <a:r>
              <a:rPr lang="it-IT" sz="2000" dirty="0">
                <a:latin typeface="Century Gothic" panose="020B0502020202020204" pitchFamily="34" charset="0"/>
              </a:rPr>
              <a:t>" Frontino ci porta a conoscenza che già dai primi giorni della fondazione della città di Roma e fino a tutto il 312 a.C. veniva utilizzata l'acqua del fiume Tevere, dei pozzi oppure delle fonti (le più importanti erano: la fonte di Apollo, delle Camene e la fonte della ninfa </a:t>
            </a:r>
            <a:r>
              <a:rPr lang="it-IT" sz="2000" dirty="0" err="1">
                <a:latin typeface="Century Gothic" panose="020B0502020202020204" pitchFamily="34" charset="0"/>
              </a:rPr>
              <a:t>Giuturna</a:t>
            </a:r>
            <a:r>
              <a:rPr lang="it-IT" sz="2000" dirty="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282" y="142852"/>
            <a:ext cx="83499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L’ ACQUA NEL MONDO ROMANO</a:t>
            </a:r>
            <a:endParaRPr lang="it-IT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214818"/>
            <a:ext cx="3857652" cy="22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548680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Con il passare degli anni, vista la necessità sempre maggiore di acqua, fu iniziata la costruzione dei vari acquedotti,tra cui quello dell'Acqua Appia (312 a.C.) e dell‘Acqua Virgo (19 </a:t>
            </a:r>
            <a:r>
              <a:rPr lang="it-IT" sz="2000" dirty="0" err="1">
                <a:latin typeface="Century Gothic" panose="020B0502020202020204" pitchFamily="34" charset="0"/>
              </a:rPr>
              <a:t>a.C</a:t>
            </a:r>
            <a:r>
              <a:rPr lang="it-IT" sz="2000" dirty="0">
                <a:latin typeface="Century Gothic" panose="020B0502020202020204" pitchFamily="34" charset="0"/>
              </a:rPr>
              <a:t>).</a:t>
            </a:r>
          </a:p>
          <a:p>
            <a:r>
              <a:rPr lang="it-IT" sz="2000" dirty="0">
                <a:latin typeface="Century Gothic" panose="020B0502020202020204" pitchFamily="34" charset="0"/>
              </a:rPr>
              <a:t>Queste nuove imponenti opere idriche avevano una lunghezza di km 49 e una portata di acqua di 12.454 quinarie. </a:t>
            </a:r>
          </a:p>
          <a:p>
            <a:r>
              <a:rPr lang="it-IT" sz="2000" dirty="0">
                <a:latin typeface="Century Gothic" panose="020B0502020202020204" pitchFamily="34" charset="0"/>
              </a:rPr>
              <a:t>Frontino, ci porta altresì a conoscenza che il 17% dell'acqua veniva usata per scopi industriali, mentre il 39% per usi privati e il restante 44% era destinato a rifornire caserme, edifici pubblici, terme ed infine fontane. </a:t>
            </a:r>
          </a:p>
          <a:p>
            <a:endParaRPr lang="it-IT" sz="2000" dirty="0">
              <a:latin typeface="Century Gothic" panose="020B0502020202020204" pitchFamily="34" charset="0"/>
            </a:endParaRPr>
          </a:p>
        </p:txBody>
      </p:sp>
      <p:pic>
        <p:nvPicPr>
          <p:cNvPr id="1024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86190"/>
            <a:ext cx="3714776" cy="2786082"/>
          </a:xfrm>
          <a:prstGeom prst="rect">
            <a:avLst/>
          </a:prstGeom>
          <a:noFill/>
        </p:spPr>
      </p:pic>
      <p:pic>
        <p:nvPicPr>
          <p:cNvPr id="10244" name="Picture 4" descr="Risultati immagini per acquedotto romano  vir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3643338" cy="2833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34916"/>
      </p:ext>
    </p:extLst>
  </p:cSld>
  <p:clrMapOvr>
    <a:masterClrMapping/>
  </p:clrMapOvr>
  <p:transition spd="slow" advClick="0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100010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entury Gothic" panose="020B0502020202020204" pitchFamily="34" charset="0"/>
              </a:rPr>
              <a:t>L'uomo del passato, come quello dei nostri giorni, ha dovuto sempre controllare e pianificare nel migliore dei modi l'uso della risorsa idrica. Oggi, a causa di un rapido incremento demografico, della crescita industriale, di una maggiore produzione dei rifiuti, dello sfruttamento indiscriminato delle falde acquifere, il problema idrico è diventato di non facile soluzione. A rendere più difficile la cosa ci sono anche i troppi interessi economici che gravitano nel settore.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00166" y="0"/>
            <a:ext cx="6072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 SCARSITA’ IDRICA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8869" r="3100" b="29890"/>
          <a:stretch>
            <a:fillRect/>
          </a:stretch>
        </p:blipFill>
        <p:spPr bwMode="auto">
          <a:xfrm>
            <a:off x="1500166" y="3429000"/>
            <a:ext cx="5072098" cy="301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476672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All’uomo interessa in particolare l’acqua potabile, sempre più scarsa in rapporto all’aumento della popolazione mondiale e per effetto dell’inquinamento. Oggi sono in funzione, soprattutto lungo le coste delle regioni aride, impianti che rendono potabile l’acqua marina per supplire alla mancanza di acqua potabile sui continenti.</a:t>
            </a:r>
          </a:p>
          <a:p>
            <a:r>
              <a:rPr lang="it-IT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Nel corso del secolo scorso i consumi mondiali di acqua dolce sono aumentati di quasi 10 volte, e circa il 70% dell’acqua consumata sulla Terra è impiegato per uso agricolo.</a:t>
            </a:r>
            <a:r>
              <a:rPr lang="it-IT" sz="1600" dirty="0">
                <a:latin typeface="Century Gothic" panose="020B0502020202020204" pitchFamily="34" charset="0"/>
              </a:rPr>
              <a:t/>
            </a:r>
            <a:br>
              <a:rPr lang="it-IT" sz="1600" dirty="0">
                <a:latin typeface="Century Gothic" panose="020B0502020202020204" pitchFamily="34" charset="0"/>
              </a:rPr>
            </a:br>
            <a:endParaRPr lang="it-IT" sz="16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8446" r="1340" b="29701"/>
          <a:stretch>
            <a:fillRect/>
          </a:stretch>
        </p:blipFill>
        <p:spPr bwMode="auto">
          <a:xfrm>
            <a:off x="2285984" y="3357562"/>
            <a:ext cx="3429024" cy="321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87624" y="980728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55576" y="811451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>
                <a:solidFill>
                  <a:srgbClr val="333333"/>
                </a:solidFill>
                <a:latin typeface="Century Gothic" panose="020B0502020202020204" pitchFamily="34" charset="0"/>
              </a:rPr>
              <a:t>Se analizziamo il consumo medio pro capite scopriamo che questo varia molto tra i diversi Paesi: secondo le Nazioni Unite uno statunitense consuma 575 litri di acqua al giorno, un italiano 385 litri, mentre un indiano e un cinese 135 litri e 85 litri rispettivamente. </a:t>
            </a:r>
            <a:endParaRPr lang="it-IT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9526" r="-99" b="29962"/>
          <a:stretch>
            <a:fillRect/>
          </a:stretch>
        </p:blipFill>
        <p:spPr bwMode="auto">
          <a:xfrm>
            <a:off x="1142976" y="2643134"/>
            <a:ext cx="5857916" cy="38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8554926"/>
      </p:ext>
    </p:extLst>
  </p:cSld>
  <p:clrMapOvr>
    <a:masterClrMapping/>
  </p:clrMapOvr>
  <p:transition spd="slow" advClick="0"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1" y="1104533"/>
            <a:ext cx="87947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Le grandi falde acquifere sotterranee rappresentano la nostra fonte primaria di accesso all’acqua. Le principali falde al mondo sono 37 e 21 di esse non godono di buona salute .</a:t>
            </a:r>
          </a:p>
          <a:p>
            <a:pPr fontAlgn="base"/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Già nel 2015 abbiamo superato il limite di sostenibilità: preleviamo molta più acqua di quanto la natura possa fornirci.</a:t>
            </a:r>
          </a:p>
          <a:p>
            <a:pPr fontAlgn="base"/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780 milioni di persone al mondo hanno seri problemi di accessibilità all’acqua .</a:t>
            </a:r>
          </a:p>
          <a:p>
            <a:pPr fontAlgn="base"/>
            <a:r>
              <a:rPr lang="it-IT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Si stima che nel 2025 un miliardo e 800 milioni di persone vivranno in aree in cui la scarsità d’acqua sarà assoluta.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87623" y="260648"/>
            <a:ext cx="6215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POSSIBILI SOLUZIONI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84" y="4046190"/>
            <a:ext cx="3667545" cy="248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dissolv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842</Words>
  <Application>Microsoft Office PowerPoint</Application>
  <PresentationFormat>Presentazione su schermo (4:3)</PresentationFormat>
  <Paragraphs>62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Giuseppina Gallina</dc:creator>
  <cp:lastModifiedBy>Lou</cp:lastModifiedBy>
  <cp:revision>77</cp:revision>
  <dcterms:created xsi:type="dcterms:W3CDTF">2016-12-22T07:16:01Z</dcterms:created>
  <dcterms:modified xsi:type="dcterms:W3CDTF">2017-08-08T09:45:21Z</dcterms:modified>
</cp:coreProperties>
</file>