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31394D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31394D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31394D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31394D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31394D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31394D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31394D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31394D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31394D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31394D"/>
        </a:fontRef>
        <a:srgbClr val="3139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CE"/>
          </a:solidFill>
        </a:fill>
      </a:tcStyle>
    </a:wholeTbl>
    <a:band2H>
      <a:tcTxStyle b="def" i="def"/>
      <a:tcStyle>
        <a:tcBdr/>
        <a:fill>
          <a:solidFill>
            <a:srgbClr val="E6E7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31394D"/>
        </a:fontRef>
        <a:srgbClr val="3139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4F1"/>
          </a:solidFill>
        </a:fill>
      </a:tcStyle>
    </a:wholeTbl>
    <a:band2H>
      <a:tcTxStyle b="def" i="def"/>
      <a:tcStyle>
        <a:tcBdr/>
        <a:fill>
          <a:solidFill>
            <a:srgbClr val="FCFAF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31394D"/>
        </a:fontRef>
        <a:srgbClr val="3139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EFBFF"/>
          </a:solidFill>
        </a:fill>
      </a:tcStyle>
    </a:wholeTbl>
    <a:band2H>
      <a:tcTxStyle b="def" i="def"/>
      <a:tcStyle>
        <a:tcBdr/>
        <a:fill>
          <a:solidFill>
            <a:srgbClr val="F6FD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31394D"/>
        </a:fontRef>
        <a:srgbClr val="3139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8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31394D"/>
        </a:fontRef>
        <a:srgbClr val="3139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31394D"/>
              </a:solidFill>
              <a:prstDash val="solid"/>
              <a:round/>
            </a:ln>
          </a:top>
          <a:bottom>
            <a:ln w="25400" cap="flat">
              <a:solidFill>
                <a:srgbClr val="3139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1394D"/>
              </a:solidFill>
              <a:prstDash val="solid"/>
              <a:round/>
            </a:ln>
          </a:top>
          <a:bottom>
            <a:ln w="25400" cap="flat">
              <a:solidFill>
                <a:srgbClr val="3139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31394D"/>
        </a:fontRef>
        <a:srgbClr val="3139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CF"/>
          </a:solidFill>
        </a:fill>
      </a:tcStyle>
    </a:wholeTbl>
    <a:band2H>
      <a:tcTxStyle b="def" i="def"/>
      <a:tcStyle>
        <a:tcBdr/>
        <a:fill>
          <a:solidFill>
            <a:srgbClr val="E7E7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1394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1394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1394D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31394D"/>
        </a:fontRef>
        <a:srgbClr val="31394D"/>
      </a:tcTxStyle>
      <a:tcStyle>
        <a:tcBdr>
          <a:left>
            <a:ln w="12700" cap="flat">
              <a:solidFill>
                <a:srgbClr val="31394D"/>
              </a:solidFill>
              <a:prstDash val="solid"/>
              <a:round/>
            </a:ln>
          </a:left>
          <a:right>
            <a:ln w="12700" cap="flat">
              <a:solidFill>
                <a:srgbClr val="31394D"/>
              </a:solidFill>
              <a:prstDash val="solid"/>
              <a:round/>
            </a:ln>
          </a:right>
          <a:top>
            <a:ln w="12700" cap="flat">
              <a:solidFill>
                <a:srgbClr val="31394D"/>
              </a:solidFill>
              <a:prstDash val="solid"/>
              <a:round/>
            </a:ln>
          </a:top>
          <a:bottom>
            <a:ln w="12700" cap="flat">
              <a:solidFill>
                <a:srgbClr val="31394D"/>
              </a:solidFill>
              <a:prstDash val="solid"/>
              <a:round/>
            </a:ln>
          </a:bottom>
          <a:insideH>
            <a:ln w="12700" cap="flat">
              <a:solidFill>
                <a:srgbClr val="31394D"/>
              </a:solidFill>
              <a:prstDash val="solid"/>
              <a:round/>
            </a:ln>
          </a:insideH>
          <a:insideV>
            <a:ln w="12700" cap="flat">
              <a:solidFill>
                <a:srgbClr val="31394D"/>
              </a:solidFill>
              <a:prstDash val="solid"/>
              <a:round/>
            </a:ln>
          </a:insideV>
        </a:tcBdr>
        <a:fill>
          <a:solidFill>
            <a:srgbClr val="31394D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31394D"/>
        </a:fontRef>
        <a:srgbClr val="31394D"/>
      </a:tcTxStyle>
      <a:tcStyle>
        <a:tcBdr>
          <a:left>
            <a:ln w="12700" cap="flat">
              <a:solidFill>
                <a:srgbClr val="31394D"/>
              </a:solidFill>
              <a:prstDash val="solid"/>
              <a:round/>
            </a:ln>
          </a:left>
          <a:right>
            <a:ln w="12700" cap="flat">
              <a:solidFill>
                <a:srgbClr val="31394D"/>
              </a:solidFill>
              <a:prstDash val="solid"/>
              <a:round/>
            </a:ln>
          </a:right>
          <a:top>
            <a:ln w="12700" cap="flat">
              <a:solidFill>
                <a:srgbClr val="31394D"/>
              </a:solidFill>
              <a:prstDash val="solid"/>
              <a:round/>
            </a:ln>
          </a:top>
          <a:bottom>
            <a:ln w="12700" cap="flat">
              <a:solidFill>
                <a:srgbClr val="31394D"/>
              </a:solidFill>
              <a:prstDash val="solid"/>
              <a:round/>
            </a:ln>
          </a:bottom>
          <a:insideH>
            <a:ln w="12700" cap="flat">
              <a:solidFill>
                <a:srgbClr val="31394D"/>
              </a:solidFill>
              <a:prstDash val="solid"/>
              <a:round/>
            </a:ln>
          </a:insideH>
          <a:insideV>
            <a:ln w="12700" cap="flat">
              <a:solidFill>
                <a:srgbClr val="31394D"/>
              </a:solidFill>
              <a:prstDash val="solid"/>
              <a:round/>
            </a:ln>
          </a:insideV>
        </a:tcBdr>
        <a:fill>
          <a:solidFill>
            <a:srgbClr val="31394D">
              <a:alpha val="20000"/>
            </a:srgbClr>
          </a:solidFill>
        </a:fill>
      </a:tcStyle>
    </a:firstCol>
    <a:lastRow>
      <a:tcTxStyle b="on" i="off">
        <a:fontRef idx="minor">
          <a:srgbClr val="31394D"/>
        </a:fontRef>
        <a:srgbClr val="31394D"/>
      </a:tcTxStyle>
      <a:tcStyle>
        <a:tcBdr>
          <a:left>
            <a:ln w="12700" cap="flat">
              <a:solidFill>
                <a:srgbClr val="31394D"/>
              </a:solidFill>
              <a:prstDash val="solid"/>
              <a:round/>
            </a:ln>
          </a:left>
          <a:right>
            <a:ln w="12700" cap="flat">
              <a:solidFill>
                <a:srgbClr val="31394D"/>
              </a:solidFill>
              <a:prstDash val="solid"/>
              <a:round/>
            </a:ln>
          </a:right>
          <a:top>
            <a:ln w="50800" cap="flat">
              <a:solidFill>
                <a:srgbClr val="31394D"/>
              </a:solidFill>
              <a:prstDash val="solid"/>
              <a:round/>
            </a:ln>
          </a:top>
          <a:bottom>
            <a:ln w="12700" cap="flat">
              <a:solidFill>
                <a:srgbClr val="31394D"/>
              </a:solidFill>
              <a:prstDash val="solid"/>
              <a:round/>
            </a:ln>
          </a:bottom>
          <a:insideH>
            <a:ln w="12700" cap="flat">
              <a:solidFill>
                <a:srgbClr val="31394D"/>
              </a:solidFill>
              <a:prstDash val="solid"/>
              <a:round/>
            </a:ln>
          </a:insideH>
          <a:insideV>
            <a:ln w="12700" cap="flat">
              <a:solidFill>
                <a:srgbClr val="3139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31394D"/>
        </a:fontRef>
        <a:srgbClr val="31394D"/>
      </a:tcTxStyle>
      <a:tcStyle>
        <a:tcBdr>
          <a:left>
            <a:ln w="12700" cap="flat">
              <a:solidFill>
                <a:srgbClr val="31394D"/>
              </a:solidFill>
              <a:prstDash val="solid"/>
              <a:round/>
            </a:ln>
          </a:left>
          <a:right>
            <a:ln w="12700" cap="flat">
              <a:solidFill>
                <a:srgbClr val="31394D"/>
              </a:solidFill>
              <a:prstDash val="solid"/>
              <a:round/>
            </a:ln>
          </a:right>
          <a:top>
            <a:ln w="12700" cap="flat">
              <a:solidFill>
                <a:srgbClr val="31394D"/>
              </a:solidFill>
              <a:prstDash val="solid"/>
              <a:round/>
            </a:ln>
          </a:top>
          <a:bottom>
            <a:ln w="25400" cap="flat">
              <a:solidFill>
                <a:srgbClr val="31394D"/>
              </a:solidFill>
              <a:prstDash val="solid"/>
              <a:round/>
            </a:ln>
          </a:bottom>
          <a:insideH>
            <a:ln w="12700" cap="flat">
              <a:solidFill>
                <a:srgbClr val="31394D"/>
              </a:solidFill>
              <a:prstDash val="solid"/>
              <a:round/>
            </a:ln>
          </a:insideH>
          <a:insideV>
            <a:ln w="12700" cap="flat">
              <a:solidFill>
                <a:srgbClr val="31394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">
    <p:bg>
      <p:bgPr>
        <a:solidFill>
          <a:srgbClr val="31394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0;p2"/>
          <p:cNvSpPr/>
          <p:nvPr/>
        </p:nvSpPr>
        <p:spPr>
          <a:xfrm>
            <a:off x="-126" y="-1"/>
            <a:ext cx="9144252" cy="43981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599" y="8707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13" name="Titolo Testo"/>
          <p:cNvSpPr txBox="1"/>
          <p:nvPr>
            <p:ph type="title"/>
          </p:nvPr>
        </p:nvSpPr>
        <p:spPr>
          <a:xfrm>
            <a:off x="311699" y="539725"/>
            <a:ext cx="8520602" cy="1282501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14" name="Corpo livello uno…"/>
          <p:cNvSpPr txBox="1"/>
          <p:nvPr>
            <p:ph type="body" sz="quarter" idx="1"/>
          </p:nvPr>
        </p:nvSpPr>
        <p:spPr>
          <a:xfrm>
            <a:off x="311699" y="1878559"/>
            <a:ext cx="4242601" cy="7383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311150" indent="-165100">
              <a:lnSpc>
                <a:spcPct val="100000"/>
              </a:lnSpc>
              <a:buClrTx/>
              <a:buSzTx/>
              <a:buFontTx/>
              <a:buNone/>
              <a:defRPr sz="1600">
                <a:solidFill>
                  <a:srgbClr val="626B73"/>
                </a:solidFill>
              </a:defRPr>
            </a:lvl1pPr>
            <a:lvl2pPr marL="311150" indent="304800">
              <a:lnSpc>
                <a:spcPct val="100000"/>
              </a:lnSpc>
              <a:buClrTx/>
              <a:buSzTx/>
              <a:buFontTx/>
              <a:buNone/>
              <a:defRPr sz="1600">
                <a:solidFill>
                  <a:srgbClr val="626B73"/>
                </a:solidFill>
              </a:defRPr>
            </a:lvl2pPr>
            <a:lvl3pPr marL="311150" indent="762000">
              <a:lnSpc>
                <a:spcPct val="100000"/>
              </a:lnSpc>
              <a:buClrTx/>
              <a:buSzTx/>
              <a:buFontTx/>
              <a:buNone/>
              <a:defRPr sz="1600">
                <a:solidFill>
                  <a:srgbClr val="626B73"/>
                </a:solidFill>
              </a:defRPr>
            </a:lvl3pPr>
            <a:lvl4pPr marL="311150" indent="1219200">
              <a:lnSpc>
                <a:spcPct val="100000"/>
              </a:lnSpc>
              <a:buClrTx/>
              <a:buSzTx/>
              <a:buFontTx/>
              <a:buNone/>
              <a:defRPr sz="1600">
                <a:solidFill>
                  <a:srgbClr val="626B73"/>
                </a:solidFill>
              </a:defRPr>
            </a:lvl4pPr>
            <a:lvl5pPr marL="311150" indent="1676400">
              <a:lnSpc>
                <a:spcPct val="100000"/>
              </a:lnSpc>
              <a:buClrTx/>
              <a:buSzTx/>
              <a:buFontTx/>
              <a:buNone/>
              <a:defRPr sz="1600">
                <a:solidFill>
                  <a:srgbClr val="626B73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IG_NUMBER">
    <p:bg>
      <p:bgPr>
        <a:solidFill>
          <a:srgbClr val="31394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xx%"/>
          <p:cNvSpPr txBox="1"/>
          <p:nvPr>
            <p:ph type="title" hasCustomPrompt="1"/>
          </p:nvPr>
        </p:nvSpPr>
        <p:spPr>
          <a:xfrm>
            <a:off x="311750" y="831175"/>
            <a:ext cx="5334900" cy="1244701"/>
          </a:xfrm>
          <a:prstGeom prst="rect">
            <a:avLst/>
          </a:prstGeom>
        </p:spPr>
        <p:txBody>
          <a:bodyPr anchor="b"/>
          <a:lstStyle>
            <a:lvl1pPr>
              <a:defRPr sz="10000"/>
            </a:lvl1pPr>
          </a:lstStyle>
          <a:p>
            <a:pPr/>
            <a:r>
              <a:t>xx%</a:t>
            </a:r>
          </a:p>
        </p:txBody>
      </p:sp>
      <p:sp>
        <p:nvSpPr>
          <p:cNvPr id="101" name="Corpo livello uno…"/>
          <p:cNvSpPr txBox="1"/>
          <p:nvPr>
            <p:ph type="body" sz="quarter" idx="1"/>
          </p:nvPr>
        </p:nvSpPr>
        <p:spPr>
          <a:xfrm>
            <a:off x="311699" y="2121424"/>
            <a:ext cx="5334901" cy="942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chemeClr val="accent2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2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_HEADER">
    <p:bg>
      <p:bgPr>
        <a:solidFill>
          <a:schemeClr val="accent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15;p3"/>
          <p:cNvSpPr/>
          <p:nvPr/>
        </p:nvSpPr>
        <p:spPr>
          <a:xfrm>
            <a:off x="-1" y="48098"/>
            <a:ext cx="9144252" cy="43981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599" y="8707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23" name="Google Shape;16;p3"/>
          <p:cNvSpPr/>
          <p:nvPr/>
        </p:nvSpPr>
        <p:spPr>
          <a:xfrm>
            <a:off x="-1" y="-1"/>
            <a:ext cx="9144252" cy="43981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599" y="8707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24" name="Titolo Testo"/>
          <p:cNvSpPr txBox="1"/>
          <p:nvPr>
            <p:ph type="title"/>
          </p:nvPr>
        </p:nvSpPr>
        <p:spPr>
          <a:xfrm>
            <a:off x="311699" y="539725"/>
            <a:ext cx="8520602" cy="1282501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2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rgbClr val="31394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33" name="Google Shape;21;p4"/>
          <p:cNvSpPr/>
          <p:nvPr/>
        </p:nvSpPr>
        <p:spPr>
          <a:xfrm>
            <a:off x="-1" y="44125"/>
            <a:ext cx="4313627" cy="43993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"/>
                </a:moveTo>
                <a:lnTo>
                  <a:pt x="21584" y="0"/>
                </a:lnTo>
                <a:lnTo>
                  <a:pt x="21600" y="15532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34" name="Google Shape;22;p4"/>
          <p:cNvSpPr/>
          <p:nvPr/>
        </p:nvSpPr>
        <p:spPr>
          <a:xfrm>
            <a:off x="-126" y="0"/>
            <a:ext cx="4316902" cy="439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"/>
                </a:moveTo>
                <a:lnTo>
                  <a:pt x="21600" y="0"/>
                </a:lnTo>
                <a:lnTo>
                  <a:pt x="21586" y="15533"/>
                </a:lnTo>
                <a:lnTo>
                  <a:pt x="0" y="21600"/>
                </a:lnTo>
                <a:close/>
              </a:path>
            </a:pathLst>
          </a:custGeom>
          <a:solidFill>
            <a:srgbClr val="31394D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35" name="Titolo Testo"/>
          <p:cNvSpPr txBox="1"/>
          <p:nvPr>
            <p:ph type="title"/>
          </p:nvPr>
        </p:nvSpPr>
        <p:spPr>
          <a:xfrm>
            <a:off x="311724" y="500924"/>
            <a:ext cx="3706502" cy="2508901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6" name="Corpo livello uno…"/>
          <p:cNvSpPr txBox="1"/>
          <p:nvPr>
            <p:ph type="body" sz="half" idx="1"/>
          </p:nvPr>
        </p:nvSpPr>
        <p:spPr>
          <a:xfrm>
            <a:off x="4644675" y="500924"/>
            <a:ext cx="4166400" cy="40986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7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45" name="Corpo livello uno…"/>
          <p:cNvSpPr txBox="1"/>
          <p:nvPr>
            <p:ph type="body" sz="half" idx="1"/>
          </p:nvPr>
        </p:nvSpPr>
        <p:spPr>
          <a:xfrm>
            <a:off x="311699" y="1505699"/>
            <a:ext cx="3999902" cy="30762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6" name="Google Shape;30;p5"/>
          <p:cNvSpPr txBox="1"/>
          <p:nvPr>
            <p:ph type="body" sz="half" idx="13"/>
          </p:nvPr>
        </p:nvSpPr>
        <p:spPr>
          <a:xfrm>
            <a:off x="4832399" y="1505699"/>
            <a:ext cx="3999902" cy="30762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sp>
        <p:nvSpPr>
          <p:cNvPr id="47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5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37;p7"/>
          <p:cNvSpPr/>
          <p:nvPr/>
        </p:nvSpPr>
        <p:spPr>
          <a:xfrm>
            <a:off x="-1" y="0"/>
            <a:ext cx="3764402" cy="5143500"/>
          </a:xfrm>
          <a:prstGeom prst="rect">
            <a:avLst/>
          </a:prstGeom>
          <a:solidFill>
            <a:srgbClr val="31394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63" name="Titolo Testo"/>
          <p:cNvSpPr txBox="1"/>
          <p:nvPr>
            <p:ph type="title"/>
          </p:nvPr>
        </p:nvSpPr>
        <p:spPr>
          <a:xfrm>
            <a:off x="311724" y="500924"/>
            <a:ext cx="3127501" cy="1829101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64" name="Corpo livello uno…"/>
          <p:cNvSpPr txBox="1"/>
          <p:nvPr>
            <p:ph type="body" sz="quarter" idx="1"/>
          </p:nvPr>
        </p:nvSpPr>
        <p:spPr>
          <a:xfrm>
            <a:off x="311699" y="2390650"/>
            <a:ext cx="3127501" cy="2298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lr>
                <a:schemeClr val="accent2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accent2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MAIN_POINT">
    <p:bg>
      <p:bgPr>
        <a:solidFill>
          <a:schemeClr val="accent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olo Testo"/>
          <p:cNvSpPr txBox="1"/>
          <p:nvPr>
            <p:ph type="title"/>
          </p:nvPr>
        </p:nvSpPr>
        <p:spPr>
          <a:xfrm>
            <a:off x="311674" y="798599"/>
            <a:ext cx="6247802" cy="3546301"/>
          </a:xfrm>
          <a:prstGeom prst="rect">
            <a:avLst/>
          </a:prstGeom>
        </p:spPr>
        <p:txBody>
          <a:bodyPr anchor="ctr"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/>
            <a:r>
              <a:t>Titolo Testo</a:t>
            </a:r>
          </a:p>
        </p:txBody>
      </p:sp>
      <p:sp>
        <p:nvSpPr>
          <p:cNvPr id="7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31394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81" name="Titolo Testo"/>
          <p:cNvSpPr txBox="1"/>
          <p:nvPr>
            <p:ph type="title"/>
          </p:nvPr>
        </p:nvSpPr>
        <p:spPr>
          <a:xfrm>
            <a:off x="311299" y="500924"/>
            <a:ext cx="3704401" cy="2049602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82" name="Corpo livello uno…"/>
          <p:cNvSpPr txBox="1"/>
          <p:nvPr>
            <p:ph type="body" sz="quarter" idx="1"/>
          </p:nvPr>
        </p:nvSpPr>
        <p:spPr>
          <a:xfrm>
            <a:off x="304800" y="2626724"/>
            <a:ext cx="3704400" cy="9267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311150" indent="-165100">
              <a:lnSpc>
                <a:spcPct val="100000"/>
              </a:lnSpc>
              <a:buClrTx/>
              <a:buSzTx/>
              <a:buFontTx/>
              <a:buNone/>
              <a:defRPr sz="1600">
                <a:solidFill>
                  <a:schemeClr val="accent2"/>
                </a:solidFill>
              </a:defRPr>
            </a:lvl1pPr>
            <a:lvl2pPr marL="311150" indent="304800">
              <a:lnSpc>
                <a:spcPct val="100000"/>
              </a:lnSpc>
              <a:buClrTx/>
              <a:buSzTx/>
              <a:buFontTx/>
              <a:buNone/>
              <a:defRPr sz="1600">
                <a:solidFill>
                  <a:schemeClr val="accent2"/>
                </a:solidFill>
              </a:defRPr>
            </a:lvl2pPr>
            <a:lvl3pPr marL="311150" indent="762000">
              <a:lnSpc>
                <a:spcPct val="100000"/>
              </a:lnSpc>
              <a:buClrTx/>
              <a:buSzTx/>
              <a:buFontTx/>
              <a:buNone/>
              <a:defRPr sz="1600">
                <a:solidFill>
                  <a:schemeClr val="accent2"/>
                </a:solidFill>
              </a:defRPr>
            </a:lvl3pPr>
            <a:lvl4pPr marL="311150" indent="1219200">
              <a:lnSpc>
                <a:spcPct val="100000"/>
              </a:lnSpc>
              <a:buClrTx/>
              <a:buSzTx/>
              <a:buFontTx/>
              <a:buNone/>
              <a:defRPr sz="1600">
                <a:solidFill>
                  <a:schemeClr val="accent2"/>
                </a:solidFill>
              </a:defRPr>
            </a:lvl4pPr>
            <a:lvl5pPr marL="311150" indent="1676400">
              <a:lnSpc>
                <a:spcPct val="100000"/>
              </a:lnSpc>
              <a:buClrTx/>
              <a:buSzTx/>
              <a:buFontTx/>
              <a:buNone/>
              <a:defRPr sz="1600">
                <a:solidFill>
                  <a:schemeClr val="accent2"/>
                </a:solidFill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3" name="Google Shape;48;p9"/>
          <p:cNvSpPr txBox="1"/>
          <p:nvPr>
            <p:ph type="body" sz="half" idx="13"/>
          </p:nvPr>
        </p:nvSpPr>
        <p:spPr>
          <a:xfrm>
            <a:off x="4879025" y="500924"/>
            <a:ext cx="3954000" cy="41115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sp>
        <p:nvSpPr>
          <p:cNvPr id="8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51;p10"/>
          <p:cNvSpPr/>
          <p:nvPr/>
        </p:nvSpPr>
        <p:spPr>
          <a:xfrm>
            <a:off x="0" y="4368999"/>
            <a:ext cx="9144000" cy="774302"/>
          </a:xfrm>
          <a:prstGeom prst="rect">
            <a:avLst/>
          </a:prstGeom>
          <a:solidFill>
            <a:srgbClr val="31394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92" name="Corpo livello uno…"/>
          <p:cNvSpPr txBox="1"/>
          <p:nvPr>
            <p:ph type="body" sz="quarter" idx="1"/>
          </p:nvPr>
        </p:nvSpPr>
        <p:spPr>
          <a:xfrm>
            <a:off x="311699" y="4521399"/>
            <a:ext cx="7979401" cy="460501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marL="228600" indent="0">
              <a:lnSpc>
                <a:spcPct val="100000"/>
              </a:lnSpc>
              <a:buClrTx/>
              <a:buSzTx/>
              <a:buFontTx/>
              <a:buNone/>
              <a:defRPr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>
              <a:lnSpc>
                <a:spcPct val="100000"/>
              </a:lnSpc>
              <a:buClrTx/>
              <a:buFontTx/>
              <a:defRPr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>
              <a:lnSpc>
                <a:spcPct val="100000"/>
              </a:lnSpc>
              <a:buClrTx/>
              <a:buFontTx/>
              <a:defRPr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>
              <a:lnSpc>
                <a:spcPct val="100000"/>
              </a:lnSpc>
              <a:buClrTx/>
              <a:buFontTx/>
              <a:defRPr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>
              <a:lnSpc>
                <a:spcPct val="100000"/>
              </a:lnSpc>
              <a:buClrTx/>
              <a:buFontTx/>
              <a:defRPr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rgbClr val="31394D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3" name="Titolo Testo"/>
          <p:cNvSpPr txBox="1"/>
          <p:nvPr>
            <p:ph type="title"/>
          </p:nvPr>
        </p:nvSpPr>
        <p:spPr>
          <a:xfrm>
            <a:off x="311724" y="500924"/>
            <a:ext cx="8520602" cy="623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4" name="Corpo livello uno…"/>
          <p:cNvSpPr txBox="1"/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" name="Numero diapositiva"/>
          <p:cNvSpPr txBox="1"/>
          <p:nvPr>
            <p:ph type="sldNum" sz="quarter" idx="2"/>
          </p:nvPr>
        </p:nvSpPr>
        <p:spPr>
          <a:xfrm>
            <a:off x="8684345" y="4692391"/>
            <a:ext cx="336813" cy="335251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Merriweather"/>
          <a:ea typeface="Merriweather"/>
          <a:cs typeface="Merriweather"/>
          <a:sym typeface="Merriweather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Merriweather"/>
          <a:ea typeface="Merriweather"/>
          <a:cs typeface="Merriweather"/>
          <a:sym typeface="Merriweather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Merriweather"/>
          <a:ea typeface="Merriweather"/>
          <a:cs typeface="Merriweather"/>
          <a:sym typeface="Merriweather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Merriweather"/>
          <a:ea typeface="Merriweather"/>
          <a:cs typeface="Merriweather"/>
          <a:sym typeface="Merriweather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Merriweather"/>
          <a:ea typeface="Merriweather"/>
          <a:cs typeface="Merriweather"/>
          <a:sym typeface="Merriweather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Merriweather"/>
          <a:ea typeface="Merriweather"/>
          <a:cs typeface="Merriweather"/>
          <a:sym typeface="Merriweather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Merriweather"/>
          <a:ea typeface="Merriweather"/>
          <a:cs typeface="Merriweather"/>
          <a:sym typeface="Merriweather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Merriweather"/>
          <a:ea typeface="Merriweather"/>
          <a:cs typeface="Merriweather"/>
          <a:sym typeface="Merriweather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FFFFFF"/>
          </a:solidFill>
          <a:uFillTx/>
          <a:latin typeface="Merriweather"/>
          <a:ea typeface="Merriweather"/>
          <a:cs typeface="Merriweather"/>
          <a:sym typeface="Merriweather"/>
        </a:defRPr>
      </a:lvl9pPr>
    </p:titleStyle>
    <p:bodyStyle>
      <a:lvl1pPr marL="457200" marR="0" indent="-31115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66666"/>
        </a:buClr>
        <a:buSzPts val="1300"/>
        <a:buFont typeface="Helvetica"/>
        <a:buChar char="●"/>
        <a:tabLst/>
        <a:defRPr b="0" baseline="0" cap="none" i="0" spc="0" strike="noStrike" sz="1300" u="none">
          <a:solidFill>
            <a:srgbClr val="666666"/>
          </a:solidFill>
          <a:uFillTx/>
          <a:latin typeface="Roboto"/>
          <a:ea typeface="Roboto"/>
          <a:cs typeface="Roboto"/>
          <a:sym typeface="Roboto"/>
        </a:defRPr>
      </a:lvl1pPr>
      <a:lvl2pPr marL="9686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66666"/>
        </a:buClr>
        <a:buSzPts val="1300"/>
        <a:buFont typeface="Helvetica"/>
        <a:buChar char="○"/>
        <a:tabLst/>
        <a:defRPr b="0" baseline="0" cap="none" i="0" spc="0" strike="noStrike" sz="1300" u="none">
          <a:solidFill>
            <a:srgbClr val="666666"/>
          </a:solidFill>
          <a:uFillTx/>
          <a:latin typeface="Roboto"/>
          <a:ea typeface="Roboto"/>
          <a:cs typeface="Roboto"/>
          <a:sym typeface="Roboto"/>
        </a:defRPr>
      </a:lvl2pPr>
      <a:lvl3pPr marL="14258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66666"/>
        </a:buClr>
        <a:buSzPts val="1300"/>
        <a:buFont typeface="Helvetica"/>
        <a:buChar char="■"/>
        <a:tabLst/>
        <a:defRPr b="0" baseline="0" cap="none" i="0" spc="0" strike="noStrike" sz="1300" u="none">
          <a:solidFill>
            <a:srgbClr val="666666"/>
          </a:solidFill>
          <a:uFillTx/>
          <a:latin typeface="Roboto"/>
          <a:ea typeface="Roboto"/>
          <a:cs typeface="Roboto"/>
          <a:sym typeface="Roboto"/>
        </a:defRPr>
      </a:lvl3pPr>
      <a:lvl4pPr marL="18830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66666"/>
        </a:buClr>
        <a:buSzPts val="1300"/>
        <a:buFont typeface="Helvetica"/>
        <a:buChar char="●"/>
        <a:tabLst/>
        <a:defRPr b="0" baseline="0" cap="none" i="0" spc="0" strike="noStrike" sz="1300" u="none">
          <a:solidFill>
            <a:srgbClr val="666666"/>
          </a:solidFill>
          <a:uFillTx/>
          <a:latin typeface="Roboto"/>
          <a:ea typeface="Roboto"/>
          <a:cs typeface="Roboto"/>
          <a:sym typeface="Roboto"/>
        </a:defRPr>
      </a:lvl4pPr>
      <a:lvl5pPr marL="23402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66666"/>
        </a:buClr>
        <a:buSzPts val="1300"/>
        <a:buFont typeface="Helvetica"/>
        <a:buChar char="○"/>
        <a:tabLst/>
        <a:defRPr b="0" baseline="0" cap="none" i="0" spc="0" strike="noStrike" sz="1300" u="none">
          <a:solidFill>
            <a:srgbClr val="666666"/>
          </a:solidFill>
          <a:uFillTx/>
          <a:latin typeface="Roboto"/>
          <a:ea typeface="Roboto"/>
          <a:cs typeface="Roboto"/>
          <a:sym typeface="Roboto"/>
        </a:defRPr>
      </a:lvl5pPr>
      <a:lvl6pPr marL="27974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66666"/>
        </a:buClr>
        <a:buSzPts val="1300"/>
        <a:buFont typeface="Helvetica"/>
        <a:buChar char="■"/>
        <a:tabLst/>
        <a:defRPr b="0" baseline="0" cap="none" i="0" spc="0" strike="noStrike" sz="1300" u="none">
          <a:solidFill>
            <a:srgbClr val="666666"/>
          </a:solidFill>
          <a:uFillTx/>
          <a:latin typeface="Roboto"/>
          <a:ea typeface="Roboto"/>
          <a:cs typeface="Roboto"/>
          <a:sym typeface="Roboto"/>
        </a:defRPr>
      </a:lvl6pPr>
      <a:lvl7pPr marL="32546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66666"/>
        </a:buClr>
        <a:buSzPts val="1300"/>
        <a:buFont typeface="Helvetica"/>
        <a:buChar char="●"/>
        <a:tabLst/>
        <a:defRPr b="0" baseline="0" cap="none" i="0" spc="0" strike="noStrike" sz="1300" u="none">
          <a:solidFill>
            <a:srgbClr val="666666"/>
          </a:solidFill>
          <a:uFillTx/>
          <a:latin typeface="Roboto"/>
          <a:ea typeface="Roboto"/>
          <a:cs typeface="Roboto"/>
          <a:sym typeface="Roboto"/>
        </a:defRPr>
      </a:lvl7pPr>
      <a:lvl8pPr marL="37118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66666"/>
        </a:buClr>
        <a:buSzPts val="1300"/>
        <a:buFont typeface="Helvetica"/>
        <a:buChar char="○"/>
        <a:tabLst/>
        <a:defRPr b="0" baseline="0" cap="none" i="0" spc="0" strike="noStrike" sz="1300" u="none">
          <a:solidFill>
            <a:srgbClr val="666666"/>
          </a:solidFill>
          <a:uFillTx/>
          <a:latin typeface="Roboto"/>
          <a:ea typeface="Roboto"/>
          <a:cs typeface="Roboto"/>
          <a:sym typeface="Roboto"/>
        </a:defRPr>
      </a:lvl8pPr>
      <a:lvl9pPr marL="4169063" marR="0" indent="-352713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66666"/>
        </a:buClr>
        <a:buSzPts val="1300"/>
        <a:buFont typeface="Helvetica"/>
        <a:buChar char="■"/>
        <a:tabLst/>
        <a:defRPr b="0" baseline="0" cap="none" i="0" spc="0" strike="noStrike" sz="1300" u="none">
          <a:solidFill>
            <a:srgbClr val="666666"/>
          </a:solidFill>
          <a:uFillTx/>
          <a:latin typeface="Roboto"/>
          <a:ea typeface="Roboto"/>
          <a:cs typeface="Roboto"/>
          <a:sym typeface="Roboto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g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64;p13"/>
          <p:cNvSpPr txBox="1"/>
          <p:nvPr>
            <p:ph type="ctrTitle"/>
          </p:nvPr>
        </p:nvSpPr>
        <p:spPr>
          <a:xfrm>
            <a:off x="419999" y="1208224"/>
            <a:ext cx="4152001" cy="1676701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31394D"/>
                </a:solidFill>
              </a:defRPr>
            </a:lvl1pPr>
          </a:lstStyle>
          <a:p>
            <a:pPr/>
            <a:r>
              <a:t>IL CICLO DI RANKINE</a:t>
            </a:r>
          </a:p>
        </p:txBody>
      </p:sp>
      <p:sp>
        <p:nvSpPr>
          <p:cNvPr id="119" name="Google Shape;65;p13"/>
          <p:cNvSpPr txBox="1"/>
          <p:nvPr>
            <p:ph type="subTitle" sz="quarter" idx="1"/>
          </p:nvPr>
        </p:nvSpPr>
        <p:spPr>
          <a:xfrm>
            <a:off x="5832661" y="3167976"/>
            <a:ext cx="2963401" cy="1676700"/>
          </a:xfrm>
          <a:prstGeom prst="rect">
            <a:avLst/>
          </a:prstGeom>
        </p:spPr>
        <p:txBody>
          <a:bodyPr/>
          <a:lstStyle/>
          <a:p>
            <a:pPr marL="0" indent="0" algn="r">
              <a:defRPr>
                <a:solidFill>
                  <a:srgbClr val="FFFFFF"/>
                </a:solidFill>
              </a:defRPr>
            </a:pPr>
            <a:r>
              <a:t>Candigliota Roberta </a:t>
            </a:r>
          </a:p>
          <a:p>
            <a:pPr marL="0" indent="0" algn="r">
              <a:defRPr>
                <a:solidFill>
                  <a:srgbClr val="FFFFFF"/>
                </a:solidFill>
              </a:defRPr>
            </a:pPr>
            <a:r>
              <a:t>De Gregorio Luca</a:t>
            </a:r>
          </a:p>
          <a:p>
            <a:pPr marL="0" indent="0" algn="r">
              <a:defRPr>
                <a:solidFill>
                  <a:srgbClr val="FFFFFF"/>
                </a:solidFill>
              </a:defRPr>
            </a:pPr>
            <a:r>
              <a:t> Massaro Ornella </a:t>
            </a:r>
          </a:p>
          <a:p>
            <a:pPr marL="0" indent="0" algn="r">
              <a:defRPr>
                <a:solidFill>
                  <a:srgbClr val="FFFFFF"/>
                </a:solidFill>
              </a:defRPr>
            </a:pPr>
            <a:r>
              <a:t>Santoianni Gianluigi</a:t>
            </a:r>
          </a:p>
          <a:p>
            <a:pPr marL="0" indent="0" algn="r">
              <a:defRPr>
                <a:solidFill>
                  <a:srgbClr val="FFFFFF"/>
                </a:solidFill>
              </a:defRPr>
            </a:pPr>
            <a:r>
              <a:t> Sarangelo Rocco Pio</a:t>
            </a:r>
          </a:p>
          <a:p>
            <a:pPr marL="0" indent="0" algn="r">
              <a:defRPr>
                <a:solidFill>
                  <a:srgbClr val="FFFFFF"/>
                </a:solidFill>
              </a:defRPr>
            </a:pPr>
            <a:r>
              <a:t> Vicedomini Francesca Chiara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70;p14"/>
          <p:cNvSpPr txBox="1"/>
          <p:nvPr/>
        </p:nvSpPr>
        <p:spPr>
          <a:xfrm>
            <a:off x="188551" y="262349"/>
            <a:ext cx="4191600" cy="1287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b="1" sz="24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pPr/>
            <a:r>
              <a:t>LE PRINCIPALI COMPONENTI DEL CICLO DI RANKINE</a:t>
            </a:r>
          </a:p>
        </p:txBody>
      </p:sp>
      <p:sp>
        <p:nvSpPr>
          <p:cNvPr id="122" name="Google Shape;71;p14"/>
          <p:cNvSpPr txBox="1"/>
          <p:nvPr>
            <p:ph type="title"/>
          </p:nvPr>
        </p:nvSpPr>
        <p:spPr>
          <a:xfrm>
            <a:off x="284093" y="2004827"/>
            <a:ext cx="4000501" cy="2250901"/>
          </a:xfrm>
          <a:prstGeom prst="rect">
            <a:avLst/>
          </a:prstGeom>
        </p:spPr>
        <p:txBody>
          <a:bodyPr anchor="ctr"/>
          <a:lstStyle/>
          <a:p>
            <a:pPr marL="457200" indent="-381000">
              <a:lnSpc>
                <a:spcPct val="115000"/>
              </a:lnSpc>
              <a:spcBef>
                <a:spcPts val="1200"/>
              </a:spcBef>
              <a:buClr>
                <a:srgbClr val="FFFFFF"/>
              </a:buClr>
              <a:buSzPts val="2400"/>
              <a:buFont typeface="Helvetica"/>
              <a:buChar char="➔"/>
              <a:defRPr sz="2400"/>
            </a:pPr>
            <a:r>
              <a:t>Pompa</a:t>
            </a:r>
          </a:p>
          <a:p>
            <a:pPr marL="457200" indent="-381000">
              <a:lnSpc>
                <a:spcPct val="115000"/>
              </a:lnSpc>
              <a:buClr>
                <a:srgbClr val="FFFFFF"/>
              </a:buClr>
              <a:buSzPts val="2400"/>
              <a:buFont typeface="Helvetica"/>
              <a:defRPr sz="2400"/>
            </a:pPr>
            <a:r>
              <a:t>Generatore di vapore</a:t>
            </a:r>
          </a:p>
          <a:p>
            <a:pPr marL="457200" indent="-381000">
              <a:lnSpc>
                <a:spcPct val="115000"/>
              </a:lnSpc>
              <a:buClr>
                <a:srgbClr val="FFFFFF"/>
              </a:buClr>
              <a:buSzPts val="2400"/>
              <a:buFont typeface="Helvetica"/>
              <a:defRPr sz="2400"/>
            </a:pPr>
            <a:r>
              <a:t>Turbina</a:t>
            </a:r>
          </a:p>
          <a:p>
            <a:pPr marL="457200" indent="-381000">
              <a:lnSpc>
                <a:spcPct val="115000"/>
              </a:lnSpc>
              <a:buClr>
                <a:srgbClr val="FFFFFF"/>
              </a:buClr>
              <a:buSzPts val="2400"/>
              <a:buFont typeface="Helvetica"/>
              <a:defRPr sz="2400"/>
            </a:pPr>
            <a:r>
              <a:t>Condensatore</a:t>
            </a:r>
          </a:p>
        </p:txBody>
      </p:sp>
      <p:sp>
        <p:nvSpPr>
          <p:cNvPr id="123" name="Google Shape;72;p14"/>
          <p:cNvSpPr/>
          <p:nvPr/>
        </p:nvSpPr>
        <p:spPr>
          <a:xfrm rot="5400000">
            <a:off x="7845335" y="-211560"/>
            <a:ext cx="1370101" cy="1527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5053"/>
                </a:moveTo>
                <a:lnTo>
                  <a:pt x="15053" y="0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31394D"/>
          </a:solidFill>
          <a:ln>
            <a:solidFill>
              <a:srgbClr val="666666"/>
            </a:solidFill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pic>
        <p:nvPicPr>
          <p:cNvPr id="124" name="Google Shape;73;p14" descr="Google Shape;73;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41551" y="770890"/>
            <a:ext cx="3850102" cy="36017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78;p15"/>
          <p:cNvSpPr txBox="1"/>
          <p:nvPr>
            <p:ph type="title"/>
          </p:nvPr>
        </p:nvSpPr>
        <p:spPr>
          <a:xfrm>
            <a:off x="311724" y="190350"/>
            <a:ext cx="8520602" cy="934199"/>
          </a:xfrm>
          <a:prstGeom prst="rect">
            <a:avLst/>
          </a:prstGeom>
        </p:spPr>
        <p:txBody>
          <a:bodyPr anchor="ctr"/>
          <a:lstStyle>
            <a:lvl1pPr algn="ctr"/>
          </a:lstStyle>
          <a:p>
            <a:pPr/>
            <a:r>
              <a:t>Le fasi del ciclo </a:t>
            </a:r>
          </a:p>
        </p:txBody>
      </p:sp>
      <p:pic>
        <p:nvPicPr>
          <p:cNvPr id="127" name="Google Shape;79;p15" descr="Google Shape;79;p1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45919" y="2072757"/>
            <a:ext cx="4333876" cy="2247901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Google Shape;80;p15"/>
          <p:cNvSpPr txBox="1"/>
          <p:nvPr/>
        </p:nvSpPr>
        <p:spPr>
          <a:xfrm>
            <a:off x="410875" y="1556600"/>
            <a:ext cx="3380100" cy="3124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algn="just">
              <a:lnSpc>
                <a:spcPct val="115000"/>
              </a:lnSpc>
              <a:defRPr sz="1700"/>
            </a:pPr>
            <a:r>
              <a:t>Il ciclo di Rankine è costituito dalle seguenti trasformazioni : </a:t>
            </a:r>
          </a:p>
          <a:p>
            <a:pPr algn="just">
              <a:defRPr>
                <a:solidFill>
                  <a:srgbClr val="000000"/>
                </a:solidFill>
              </a:defRPr>
            </a:pPr>
            <a:endParaRPr sz="1600"/>
          </a:p>
          <a:p>
            <a:pPr marL="457200" indent="-330200">
              <a:lnSpc>
                <a:spcPct val="115000"/>
              </a:lnSpc>
              <a:buClr>
                <a:srgbClr val="31394D"/>
              </a:buClr>
              <a:buSzPts val="1600"/>
              <a:buFont typeface="Arial"/>
              <a:buChar char="●"/>
              <a:defRPr b="1" sz="1600"/>
            </a:pPr>
            <a:r>
              <a:t>COMPRESSIONE </a:t>
            </a:r>
          </a:p>
          <a:p>
            <a:pPr marL="457200" indent="-330200">
              <a:lnSpc>
                <a:spcPct val="115000"/>
              </a:lnSpc>
              <a:buClr>
                <a:srgbClr val="31394D"/>
              </a:buClr>
              <a:buSzPts val="1600"/>
              <a:buFont typeface="Arial"/>
              <a:buChar char="●"/>
              <a:defRPr b="1" sz="1600"/>
            </a:pPr>
            <a:r>
              <a:t>RISCALDAMENTO</a:t>
            </a:r>
          </a:p>
          <a:p>
            <a:pPr marL="457200" indent="-330200">
              <a:lnSpc>
                <a:spcPct val="115000"/>
              </a:lnSpc>
              <a:buClr>
                <a:srgbClr val="31394D"/>
              </a:buClr>
              <a:buSzPts val="1600"/>
              <a:buFont typeface="Arial"/>
              <a:buChar char="●"/>
              <a:defRPr b="1" sz="1600"/>
            </a:pPr>
            <a:r>
              <a:t>ESPANSIONE </a:t>
            </a:r>
          </a:p>
          <a:p>
            <a:pPr marL="457200" indent="-330200">
              <a:lnSpc>
                <a:spcPct val="115000"/>
              </a:lnSpc>
              <a:buClr>
                <a:srgbClr val="31394D"/>
              </a:buClr>
              <a:buSzPts val="1600"/>
              <a:buFont typeface="Arial"/>
              <a:buChar char="●"/>
              <a:defRPr b="1" sz="1600"/>
            </a:pPr>
            <a:r>
              <a:t>CONDENSAZIONE</a:t>
            </a:r>
          </a:p>
          <a:p>
            <a:pPr algn="just">
              <a:defRPr>
                <a:solidFill>
                  <a:srgbClr val="000000"/>
                </a:solidFill>
              </a:defRPr>
            </a:pPr>
            <a:endParaRPr sz="1700"/>
          </a:p>
          <a:p>
            <a:pPr algn="just">
              <a:lnSpc>
                <a:spcPct val="115000"/>
              </a:lnSpc>
              <a:defRPr sz="1700"/>
            </a:pPr>
            <a:r>
              <a:t>Due di esse sono delle trasformazioni  </a:t>
            </a:r>
            <a:r>
              <a:rPr b="1"/>
              <a:t>isoentropiche</a:t>
            </a:r>
            <a:r>
              <a:t> e due </a:t>
            </a:r>
            <a:r>
              <a:rPr b="1"/>
              <a:t>isobare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85;p16"/>
          <p:cNvSpPr txBox="1"/>
          <p:nvPr>
            <p:ph type="body" sz="quarter" idx="1"/>
          </p:nvPr>
        </p:nvSpPr>
        <p:spPr>
          <a:xfrm>
            <a:off x="1777950" y="274424"/>
            <a:ext cx="5207100" cy="852900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/>
          <a:lstStyle>
            <a:lvl1pPr marL="0" indent="0" defTabSz="859536">
              <a:spcBef>
                <a:spcPts val="1500"/>
              </a:spcBef>
              <a:buSzTx/>
              <a:buNone/>
              <a:defRPr b="1" sz="1879">
                <a:solidFill>
                  <a:srgbClr val="FFFFFF"/>
                </a:solidFill>
              </a:defRPr>
            </a:lvl1pPr>
          </a:lstStyle>
          <a:p>
            <a:pPr/>
            <a:r>
              <a:t>Cosa differenzia il ciclo di Rankine dal ciclo di Rankine a vapore surriscaldato? </a:t>
            </a:r>
          </a:p>
        </p:txBody>
      </p:sp>
      <p:sp>
        <p:nvSpPr>
          <p:cNvPr id="131" name="Google Shape;86;p16"/>
          <p:cNvSpPr/>
          <p:nvPr/>
        </p:nvSpPr>
        <p:spPr>
          <a:xfrm rot="5400000">
            <a:off x="7845335" y="-211560"/>
            <a:ext cx="1370101" cy="1527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5053"/>
                </a:moveTo>
                <a:lnTo>
                  <a:pt x="15053" y="0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666666"/>
            </a:solidFill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pic>
        <p:nvPicPr>
          <p:cNvPr id="132" name="Google Shape;87;p16" descr="Google Shape;87;p1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77899" y="1375149"/>
            <a:ext cx="5207202" cy="33561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92;p17"/>
          <p:cNvSpPr txBox="1"/>
          <p:nvPr>
            <p:ph type="title"/>
          </p:nvPr>
        </p:nvSpPr>
        <p:spPr>
          <a:xfrm>
            <a:off x="311699" y="333375"/>
            <a:ext cx="8520602" cy="623701"/>
          </a:xfrm>
          <a:prstGeom prst="rect">
            <a:avLst/>
          </a:prstGeom>
        </p:spPr>
        <p:txBody>
          <a:bodyPr anchor="ctr"/>
          <a:lstStyle>
            <a:lvl1pPr algn="ctr">
              <a:defRPr sz="2200"/>
            </a:lvl1pPr>
          </a:lstStyle>
          <a:p>
            <a:pPr/>
            <a:r>
              <a:t>Confronto tra il ciclo di Rankine e quello di Carnot</a:t>
            </a:r>
          </a:p>
        </p:txBody>
      </p:sp>
      <p:sp>
        <p:nvSpPr>
          <p:cNvPr id="135" name="Google Shape;93;p17"/>
          <p:cNvSpPr txBox="1"/>
          <p:nvPr>
            <p:ph type="body" sz="quarter" idx="1"/>
          </p:nvPr>
        </p:nvSpPr>
        <p:spPr>
          <a:xfrm>
            <a:off x="311699" y="1352100"/>
            <a:ext cx="4100702" cy="2122801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b="1">
                <a:solidFill>
                  <a:srgbClr val="31394D"/>
                </a:solidFill>
              </a:defRPr>
            </a:pPr>
            <a:r>
              <a:t>RANKINE</a:t>
            </a:r>
            <a:r>
              <a:rPr b="0">
                <a:solidFill>
                  <a:srgbClr val="666666"/>
                </a:solidFill>
              </a:rPr>
              <a:t> </a:t>
            </a:r>
            <a:endParaRPr b="0">
              <a:solidFill>
                <a:srgbClr val="666666"/>
              </a:solidFill>
            </a:endParaRPr>
          </a:p>
          <a:p>
            <a:pPr algn="just">
              <a:spcBef>
                <a:spcPts val="1600"/>
              </a:spcBef>
              <a:buClr>
                <a:srgbClr val="31394D"/>
              </a:buClr>
              <a:defRPr b="1">
                <a:solidFill>
                  <a:srgbClr val="31394D"/>
                </a:solidFill>
              </a:defRPr>
            </a:pPr>
            <a:r>
              <a:t>Ciclo pratico;</a:t>
            </a:r>
          </a:p>
          <a:p>
            <a:pPr algn="just">
              <a:buClr>
                <a:srgbClr val="31394D"/>
              </a:buClr>
              <a:defRPr b="1">
                <a:solidFill>
                  <a:srgbClr val="31394D"/>
                </a:solidFill>
              </a:defRPr>
            </a:pPr>
            <a:r>
              <a:t>Ciclo endoreversibile;</a:t>
            </a:r>
          </a:p>
          <a:p>
            <a:pPr algn="just">
              <a:buClr>
                <a:srgbClr val="31394D"/>
              </a:buClr>
              <a:defRPr b="1">
                <a:solidFill>
                  <a:srgbClr val="31394D"/>
                </a:solidFill>
              </a:defRPr>
            </a:pPr>
            <a:r>
              <a:t>Efficienza sempre minore rispetto a quella del ciclo di Carnot;</a:t>
            </a:r>
          </a:p>
          <a:p>
            <a:pPr algn="just">
              <a:buClr>
                <a:srgbClr val="31394D"/>
              </a:buClr>
              <a:defRPr b="1">
                <a:solidFill>
                  <a:srgbClr val="31394D"/>
                </a:solidFill>
              </a:defRPr>
            </a:pPr>
            <a:r>
              <a:t>Il rendimento della macchina di Rankine è sempre minore di quella di Carnot;</a:t>
            </a:r>
          </a:p>
        </p:txBody>
      </p:sp>
      <p:sp>
        <p:nvSpPr>
          <p:cNvPr id="136" name="Google Shape;94;p17"/>
          <p:cNvSpPr txBox="1"/>
          <p:nvPr>
            <p:ph type="body" idx="13"/>
          </p:nvPr>
        </p:nvSpPr>
        <p:spPr>
          <a:xfrm>
            <a:off x="4832399" y="1352100"/>
            <a:ext cx="3999902" cy="18779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 algn="ctr">
              <a:buSzTx/>
              <a:buNone/>
              <a:defRPr b="1">
                <a:solidFill>
                  <a:srgbClr val="31394D"/>
                </a:solidFill>
              </a:defRPr>
            </a:pPr>
            <a:r>
              <a:t>CARNOT</a:t>
            </a:r>
          </a:p>
          <a:p>
            <a:pPr algn="just">
              <a:spcBef>
                <a:spcPts val="1600"/>
              </a:spcBef>
              <a:buClr>
                <a:srgbClr val="31394D"/>
              </a:buClr>
              <a:defRPr b="1">
                <a:solidFill>
                  <a:srgbClr val="31394D"/>
                </a:solidFill>
              </a:defRPr>
            </a:pPr>
            <a:r>
              <a:t>Ciclo teorico;</a:t>
            </a:r>
          </a:p>
          <a:p>
            <a:pPr algn="just">
              <a:buClr>
                <a:srgbClr val="31394D"/>
              </a:buClr>
              <a:defRPr b="1">
                <a:solidFill>
                  <a:srgbClr val="31394D"/>
                </a:solidFill>
              </a:defRPr>
            </a:pPr>
            <a:r>
              <a:t>Ciclo reversibile;</a:t>
            </a:r>
          </a:p>
          <a:p>
            <a:pPr algn="just">
              <a:buClr>
                <a:srgbClr val="31394D"/>
              </a:buClr>
              <a:defRPr b="1">
                <a:solidFill>
                  <a:srgbClr val="31394D"/>
                </a:solidFill>
              </a:defRPr>
            </a:pPr>
            <a:r>
              <a:t>Massima efficienza, esclusivamente in condizioni ideali;</a:t>
            </a:r>
          </a:p>
          <a:p>
            <a:pPr algn="just">
              <a:buClr>
                <a:srgbClr val="31394D"/>
              </a:buClr>
              <a:defRPr b="1">
                <a:solidFill>
                  <a:srgbClr val="31394D"/>
                </a:solidFill>
              </a:defRPr>
            </a:pPr>
            <a:r>
              <a:t>il rendimento dipende solo da Tc e Tf;</a:t>
            </a:r>
          </a:p>
        </p:txBody>
      </p:sp>
      <p:pic>
        <p:nvPicPr>
          <p:cNvPr id="137" name="Google Shape;95;p17" descr="Google Shape;95;p1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32075" y="3022300"/>
            <a:ext cx="1955260" cy="1908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Google Shape;96;p17" descr="Google Shape;96;p1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03824" y="3197885"/>
            <a:ext cx="2273451" cy="15965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01;p18"/>
          <p:cNvSpPr txBox="1"/>
          <p:nvPr>
            <p:ph type="title"/>
          </p:nvPr>
        </p:nvSpPr>
        <p:spPr>
          <a:xfrm>
            <a:off x="311699" y="2315974"/>
            <a:ext cx="8138402" cy="2623802"/>
          </a:xfrm>
          <a:prstGeom prst="rect">
            <a:avLst/>
          </a:prstGeom>
        </p:spPr>
        <p:txBody>
          <a:bodyPr/>
          <a:lstStyle/>
          <a:p>
            <a:pPr>
              <a:defRPr sz="6400"/>
            </a:pPr>
            <a:r>
              <a:t>L’utilità del</a:t>
            </a:r>
          </a:p>
          <a:p>
            <a:pPr>
              <a:defRPr sz="6400"/>
            </a:pPr>
            <a:r>
              <a:t>ciclo di Rankine</a:t>
            </a:r>
          </a:p>
        </p:txBody>
      </p:sp>
      <p:sp>
        <p:nvSpPr>
          <p:cNvPr id="141" name="Google Shape;102;p18"/>
          <p:cNvSpPr/>
          <p:nvPr/>
        </p:nvSpPr>
        <p:spPr>
          <a:xfrm rot="5400000">
            <a:off x="7845335" y="-211560"/>
            <a:ext cx="1370101" cy="1527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5053"/>
                </a:moveTo>
                <a:lnTo>
                  <a:pt x="15053" y="0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666666"/>
            </a:solidFill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07;p19"/>
          <p:cNvSpPr txBox="1"/>
          <p:nvPr>
            <p:ph type="title"/>
          </p:nvPr>
        </p:nvSpPr>
        <p:spPr>
          <a:xfrm>
            <a:off x="311724" y="204649"/>
            <a:ext cx="8520602" cy="920102"/>
          </a:xfrm>
          <a:prstGeom prst="rect">
            <a:avLst/>
          </a:prstGeom>
        </p:spPr>
        <p:txBody>
          <a:bodyPr anchor="ctr"/>
          <a:lstStyle>
            <a:lvl1pPr algn="ctr"/>
          </a:lstStyle>
          <a:p>
            <a:pPr/>
            <a:r>
              <a:t>Nelle centrali termoelettriche</a:t>
            </a:r>
          </a:p>
        </p:txBody>
      </p:sp>
      <p:pic>
        <p:nvPicPr>
          <p:cNvPr id="144" name="Google Shape;108;p19" descr="Google Shape;108;p1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80698" y="1654050"/>
            <a:ext cx="5582600" cy="30959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13;p20"/>
          <p:cNvSpPr txBox="1"/>
          <p:nvPr>
            <p:ph type="title"/>
          </p:nvPr>
        </p:nvSpPr>
        <p:spPr>
          <a:xfrm>
            <a:off x="311724" y="276075"/>
            <a:ext cx="3127501" cy="637501"/>
          </a:xfrm>
          <a:prstGeom prst="rect">
            <a:avLst/>
          </a:prstGeom>
        </p:spPr>
        <p:txBody>
          <a:bodyPr anchor="ctr"/>
          <a:lstStyle>
            <a:lvl1pPr algn="ctr"/>
          </a:lstStyle>
          <a:p>
            <a:pPr/>
            <a:r>
              <a:t>componenti</a:t>
            </a:r>
          </a:p>
        </p:txBody>
      </p:sp>
      <p:sp>
        <p:nvSpPr>
          <p:cNvPr id="147" name="Google Shape;114;p20"/>
          <p:cNvSpPr txBox="1"/>
          <p:nvPr/>
        </p:nvSpPr>
        <p:spPr>
          <a:xfrm>
            <a:off x="375474" y="1138424"/>
            <a:ext cx="3000002" cy="3561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330200">
              <a:buClr>
                <a:srgbClr val="FFFFFF"/>
              </a:buClr>
              <a:buSzPts val="1600"/>
              <a:buFont typeface="Helvetica"/>
              <a:buChar char="➔"/>
              <a:defRPr b="1"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pPr>
            <a:r>
              <a:t>motore primo</a:t>
            </a:r>
            <a:r>
              <a:rPr b="0"/>
              <a:t>, che può essere alimentato in vari modi: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sz="16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indent="-330200">
              <a:buClr>
                <a:srgbClr val="FFFFFF"/>
              </a:buClr>
              <a:buSzPts val="1600"/>
              <a:buFont typeface="Helvetica"/>
              <a:buChar char="●"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pPr>
            <a:r>
              <a:t>motori a combustione interna</a:t>
            </a:r>
          </a:p>
          <a:p>
            <a:pPr marL="457200" indent="-330200">
              <a:buClr>
                <a:srgbClr val="FFFFFF"/>
              </a:buClr>
              <a:buSzPts val="1600"/>
              <a:buFont typeface="Helvetica"/>
              <a:buChar char="●"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pPr>
            <a:r>
              <a:t>turbine a gas</a:t>
            </a:r>
          </a:p>
          <a:p>
            <a:pPr marL="457200" indent="-330200">
              <a:buClr>
                <a:srgbClr val="FFFFFF"/>
              </a:buClr>
              <a:buSzPts val="1600"/>
              <a:buFont typeface="Helvetica"/>
              <a:buChar char="●"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pPr>
            <a:r>
              <a:t>turbine a vapore</a:t>
            </a:r>
          </a:p>
          <a:p>
            <a:pPr marL="457200" indent="-330200">
              <a:buClr>
                <a:srgbClr val="FFFFFF"/>
              </a:buClr>
              <a:buSzPts val="1600"/>
              <a:buFont typeface="Helvetica"/>
              <a:buChar char="●"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pPr>
            <a:r>
              <a:t>impianti a ciclo combinato turbina a gas/turbina a vapore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sz="1600">
              <a:solidFill>
                <a:schemeClr val="accent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indent="-330200">
              <a:buClr>
                <a:srgbClr val="FFFFFF"/>
              </a:buClr>
              <a:buSzPts val="1600"/>
              <a:buFont typeface="Helvetica"/>
              <a:buChar char="➔"/>
              <a:defRPr b="1"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pPr>
            <a:r>
              <a:t>generatore elettrico;</a:t>
            </a:r>
          </a:p>
          <a:p>
            <a:pPr marL="457200" indent="-330200">
              <a:buClr>
                <a:srgbClr val="FFFFFF"/>
              </a:buClr>
              <a:buSzPts val="1600"/>
              <a:buFont typeface="Helvetica"/>
              <a:buChar char="➔"/>
              <a:defRPr b="1"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pPr>
            <a:r>
              <a:t>scambiatori di calore.</a:t>
            </a:r>
          </a:p>
        </p:txBody>
      </p:sp>
      <p:pic>
        <p:nvPicPr>
          <p:cNvPr id="148" name="Google Shape;115;p20" descr="Google Shape;115;p20"/>
          <p:cNvPicPr>
            <a:picLocks noChangeAspect="1"/>
          </p:cNvPicPr>
          <p:nvPr/>
        </p:nvPicPr>
        <p:blipFill>
          <a:blip r:embed="rId2">
            <a:extLst/>
          </a:blip>
          <a:srcRect l="0" t="0" r="0" b="47968"/>
          <a:stretch>
            <a:fillRect/>
          </a:stretch>
        </p:blipFill>
        <p:spPr>
          <a:xfrm>
            <a:off x="3929324" y="724124"/>
            <a:ext cx="5036675" cy="36952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20;p21"/>
          <p:cNvSpPr txBox="1"/>
          <p:nvPr/>
        </p:nvSpPr>
        <p:spPr>
          <a:xfrm>
            <a:off x="390174" y="1405324"/>
            <a:ext cx="3000002" cy="2595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330200">
              <a:buClr>
                <a:srgbClr val="FFFFFF"/>
              </a:buClr>
              <a:buSzPts val="1600"/>
              <a:buFont typeface="Helvetica"/>
              <a:buChar char="➔"/>
              <a:defRPr b="1"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pPr>
            <a:r>
              <a:t>Riduce il consumo di energia primaria</a:t>
            </a:r>
            <a:r>
              <a:rPr b="0"/>
              <a:t> del 35% - 40% ;</a:t>
            </a:r>
          </a:p>
          <a:p>
            <a:pPr indent="457200">
              <a:defRPr>
                <a:solidFill>
                  <a:srgbClr val="000000"/>
                </a:solidFill>
              </a:defRPr>
            </a:pPr>
            <a:endParaRPr sz="16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indent="-330200">
              <a:buClr>
                <a:srgbClr val="FFFFFF"/>
              </a:buClr>
              <a:buSzPts val="1600"/>
              <a:buFont typeface="Helvetica"/>
              <a:buChar char="➔"/>
              <a:defRPr b="1"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pPr>
            <a:r>
              <a:t>Diminuisce le emissioni di sostanze inquinanti</a:t>
            </a:r>
            <a:r>
              <a:rPr b="0"/>
              <a:t>;</a:t>
            </a:r>
          </a:p>
          <a:p>
            <a:pPr indent="457200">
              <a:defRPr>
                <a:solidFill>
                  <a:srgbClr val="000000"/>
                </a:solidFill>
              </a:defRPr>
            </a:pPr>
            <a:endParaRPr sz="16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indent="-330200">
              <a:buClr>
                <a:srgbClr val="FFFFFF"/>
              </a:buClr>
              <a:buSzPts val="1600"/>
              <a:buFont typeface="Helvetica"/>
              <a:buChar char="➔"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pPr>
            <a:r>
              <a:t>Si può beneficiare di </a:t>
            </a:r>
            <a:r>
              <a:rPr b="1"/>
              <a:t>incentivi</a:t>
            </a:r>
            <a:r>
              <a:t> se si investe in sistemi cogenerativi.</a:t>
            </a:r>
          </a:p>
        </p:txBody>
      </p:sp>
      <p:sp>
        <p:nvSpPr>
          <p:cNvPr id="151" name="Google Shape;121;p21"/>
          <p:cNvSpPr txBox="1"/>
          <p:nvPr/>
        </p:nvSpPr>
        <p:spPr>
          <a:xfrm>
            <a:off x="534025" y="431324"/>
            <a:ext cx="2712301" cy="614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algn="ctr">
              <a:defRPr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pPr/>
            <a:r>
              <a:t>vantaggi</a:t>
            </a:r>
          </a:p>
        </p:txBody>
      </p:sp>
      <p:pic>
        <p:nvPicPr>
          <p:cNvPr id="152" name="Google Shape;122;p21" descr="Google Shape;122;p2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71949" y="787448"/>
            <a:ext cx="4800827" cy="3568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EDE3DA"/>
      </a:lt1>
      <a:dk2>
        <a:srgbClr val="A7A7A7"/>
      </a:dk2>
      <a:lt2>
        <a:srgbClr val="53535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00FF"/>
      </a:hlink>
      <a:folHlink>
        <a:srgbClr val="FF00FF"/>
      </a:folHlink>
    </a:clrScheme>
    <a:fontScheme name="Paradigm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aradig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31394D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31394D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00FF"/>
      </a:hlink>
      <a:folHlink>
        <a:srgbClr val="FF00FF"/>
      </a:folHlink>
    </a:clrScheme>
    <a:fontScheme name="Paradigm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aradig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31394D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31394D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