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b4866af66_0_1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b4866af66_0_1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b47a781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b47a781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b47a781d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b47a781d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b47a781d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b47a781d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b483596a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b483596a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b47a7812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b47a7812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33d4822a2a98c03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3d4822a2a98c03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b47b3e7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b47b3e7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b483596a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b483596a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b483596a9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b483596a9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b47a781d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b47a781d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b47a781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b47a781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6.xml"/><Relationship Id="rId4" Type="http://schemas.openxmlformats.org/officeDocument/2006/relationships/slide" Target="/ppt/slides/slide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t.wikipedia.org/wiki/Vapore_saturo"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t.wikipedia.org/wiki/Ciclo_termodinamico" TargetMode="External"/><Relationship Id="rId4" Type="http://schemas.openxmlformats.org/officeDocument/2006/relationships/hyperlink" Target="https://it.wikipedia.org/wiki/Ciclo_diretto" TargetMode="External"/><Relationship Id="rId9" Type="http://schemas.openxmlformats.org/officeDocument/2006/relationships/image" Target="../media/image3.png"/><Relationship Id="rId5" Type="http://schemas.openxmlformats.org/officeDocument/2006/relationships/hyperlink" Target="https://it.wikipedia.org/wiki/Vapore" TargetMode="External"/><Relationship Id="rId6" Type="http://schemas.openxmlformats.org/officeDocument/2006/relationships/hyperlink" Target="https://it.wikipedia.org/wiki/Ciclo_di_Rankine" TargetMode="External"/><Relationship Id="rId7" Type="http://schemas.openxmlformats.org/officeDocument/2006/relationships/hyperlink" Target="https://it.wikipedia.org/wiki/Caldaia_a_vapore" TargetMode="External"/><Relationship Id="rId8" Type="http://schemas.openxmlformats.org/officeDocument/2006/relationships/hyperlink" Target="https://it.wikipedia.org/wiki/Vapore_surriscaldat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t.wikipedia.org/w/index.php?title=Liquido_saturo&amp;action=edit&amp;redlink=1" TargetMode="External"/><Relationship Id="rId4" Type="http://schemas.openxmlformats.org/officeDocument/2006/relationships/hyperlink" Target="https://it.wikipedia.org/wiki/Pompa" TargetMode="External"/><Relationship Id="rId5" Type="http://schemas.openxmlformats.org/officeDocument/2006/relationships/hyperlink" Target="https://it.wikipedia.org/wiki/Pressione" TargetMode="External"/><Relationship Id="rId6" Type="http://schemas.openxmlformats.org/officeDocument/2006/relationships/hyperlink" Target="https://it.wikipedia.org/wiki/Caldaia_(riscaldamento)" TargetMode="External"/><Relationship Id="rId7" Type="http://schemas.openxmlformats.org/officeDocument/2006/relationships/hyperlink" Target="https://it.wikipedia.org/wiki/Trasformazione_isobar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p:nvPr/>
        </p:nvSpPr>
        <p:spPr>
          <a:xfrm>
            <a:off x="99175" y="2571750"/>
            <a:ext cx="2069700" cy="12642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800" u="sng">
                <a:solidFill>
                  <a:srgbClr val="CC0000"/>
                </a:solidFill>
                <a:latin typeface="Roboto"/>
                <a:ea typeface="Roboto"/>
                <a:cs typeface="Roboto"/>
                <a:sym typeface="Roboto"/>
                <a:hlinkClick action="ppaction://hlinkshowjump?jump=nextslide"/>
              </a:rPr>
              <a:t>LE FASI DEL CICLO</a:t>
            </a:r>
            <a:endParaRPr b="1" sz="1800">
              <a:solidFill>
                <a:srgbClr val="CC0000"/>
              </a:solidFill>
              <a:latin typeface="Roboto"/>
              <a:ea typeface="Roboto"/>
              <a:cs typeface="Roboto"/>
              <a:sym typeface="Roboto"/>
            </a:endParaRPr>
          </a:p>
          <a:p>
            <a:pPr indent="0" lvl="0" marL="0" rtl="0" algn="l">
              <a:spcBef>
                <a:spcPts val="0"/>
              </a:spcBef>
              <a:spcAft>
                <a:spcPts val="0"/>
              </a:spcAft>
              <a:buNone/>
            </a:pPr>
            <a:r>
              <a:t/>
            </a:r>
            <a:endParaRPr/>
          </a:p>
        </p:txBody>
      </p:sp>
      <p:sp>
        <p:nvSpPr>
          <p:cNvPr id="86" name="Google Shape;86;p13"/>
          <p:cNvSpPr/>
          <p:nvPr/>
        </p:nvSpPr>
        <p:spPr>
          <a:xfrm>
            <a:off x="3098425" y="2677075"/>
            <a:ext cx="2392200" cy="14934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800" u="sng">
                <a:solidFill>
                  <a:srgbClr val="CC0000"/>
                </a:solidFill>
                <a:hlinkClick action="ppaction://hlinksldjump" r:id="rId3"/>
              </a:rPr>
              <a:t>UTILITÀ DEL CICLO NELLE CENTRALI TERMOELETTRICHE.</a:t>
            </a:r>
            <a:endParaRPr b="1" sz="1800">
              <a:solidFill>
                <a:srgbClr val="CC0000"/>
              </a:solidFill>
            </a:endParaRPr>
          </a:p>
        </p:txBody>
      </p:sp>
      <p:sp>
        <p:nvSpPr>
          <p:cNvPr id="87" name="Google Shape;87;p13"/>
          <p:cNvSpPr/>
          <p:nvPr/>
        </p:nvSpPr>
        <p:spPr>
          <a:xfrm>
            <a:off x="6110225" y="2571750"/>
            <a:ext cx="2139000" cy="12642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it" sz="1800" u="sng">
                <a:solidFill>
                  <a:srgbClr val="CC0000"/>
                </a:solidFill>
                <a:hlinkClick action="ppaction://hlinksldjump" r:id="rId4"/>
              </a:rPr>
              <a:t>ELEMENTI FONDAMENTALI</a:t>
            </a:r>
            <a:endParaRPr b="1" sz="1800">
              <a:solidFill>
                <a:srgbClr val="CC0000"/>
              </a:solidFill>
            </a:endParaRPr>
          </a:p>
        </p:txBody>
      </p:sp>
      <p:sp>
        <p:nvSpPr>
          <p:cNvPr id="88" name="Google Shape;88;p13"/>
          <p:cNvSpPr/>
          <p:nvPr/>
        </p:nvSpPr>
        <p:spPr>
          <a:xfrm>
            <a:off x="3247225" y="409000"/>
            <a:ext cx="1945800" cy="12642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800">
                <a:solidFill>
                  <a:srgbClr val="CC0000"/>
                </a:solidFill>
                <a:latin typeface="Roboto"/>
                <a:ea typeface="Roboto"/>
                <a:cs typeface="Roboto"/>
                <a:sym typeface="Roboto"/>
              </a:rPr>
              <a:t>IL CICLO DI RANKINE</a:t>
            </a:r>
            <a:endParaRPr b="1" sz="1800">
              <a:solidFill>
                <a:srgbClr val="CC0000"/>
              </a:solidFill>
              <a:latin typeface="Roboto"/>
              <a:ea typeface="Roboto"/>
              <a:cs typeface="Roboto"/>
              <a:sym typeface="Roboto"/>
            </a:endParaRPr>
          </a:p>
          <a:p>
            <a:pPr indent="0" lvl="0" marL="0" rtl="0" algn="l">
              <a:spcBef>
                <a:spcPts val="0"/>
              </a:spcBef>
              <a:spcAft>
                <a:spcPts val="0"/>
              </a:spcAft>
              <a:buNone/>
            </a:pPr>
            <a:r>
              <a:t/>
            </a:r>
            <a:endParaRPr/>
          </a:p>
        </p:txBody>
      </p:sp>
      <p:sp>
        <p:nvSpPr>
          <p:cNvPr id="89" name="Google Shape;89;p13"/>
          <p:cNvSpPr/>
          <p:nvPr/>
        </p:nvSpPr>
        <p:spPr>
          <a:xfrm>
            <a:off x="3947425" y="1738325"/>
            <a:ext cx="545400" cy="768300"/>
          </a:xfrm>
          <a:prstGeom prst="downArrow">
            <a:avLst>
              <a:gd fmla="val 50000" name="adj1"/>
              <a:gd fmla="val 49495"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rot="3253274">
            <a:off x="2274188" y="1198092"/>
            <a:ext cx="381249" cy="1286941"/>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2964216">
            <a:off x="5859681" y="1165084"/>
            <a:ext cx="381266" cy="128694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133800" y="4340925"/>
            <a:ext cx="88764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FFFFFF"/>
                </a:solidFill>
              </a:rPr>
              <a:t>Berardi Annamaria, De</a:t>
            </a:r>
            <a:r>
              <a:rPr lang="it">
                <a:solidFill>
                  <a:srgbClr val="FFFFFF"/>
                </a:solidFill>
              </a:rPr>
              <a:t> Angelis Simone, Di </a:t>
            </a:r>
            <a:r>
              <a:rPr lang="it">
                <a:solidFill>
                  <a:srgbClr val="FFFFFF"/>
                </a:solidFill>
              </a:rPr>
              <a:t>Lisio Luigi, Lamanda Roberto, Orlando Francesco, Ricci Giuseppe</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2"/>
          <p:cNvSpPr txBox="1"/>
          <p:nvPr>
            <p:ph idx="1" type="body"/>
          </p:nvPr>
        </p:nvSpPr>
        <p:spPr>
          <a:xfrm>
            <a:off x="0" y="617250"/>
            <a:ext cx="5763300" cy="2731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b="1" lang="it" sz="1400">
                <a:solidFill>
                  <a:srgbClr val="000000"/>
                </a:solidFill>
                <a:highlight>
                  <a:srgbClr val="FF9900"/>
                </a:highlight>
              </a:rPr>
              <a:t>Condensatore</a:t>
            </a:r>
            <a:r>
              <a:rPr lang="it" sz="1400">
                <a:solidFill>
                  <a:srgbClr val="000000"/>
                </a:solidFill>
              </a:rPr>
              <a:t>: È uno scambiatore di calore che condensa il vapore saturo, in uscita dalla turbina, a pressione e temperatura costanti cedendo calore a un pozzo termico, che può essere un lago, un fiume o l’atmosfera stessa.</a:t>
            </a:r>
            <a:r>
              <a:rPr lang="it" sz="1400">
                <a:solidFill>
                  <a:srgbClr val="000000"/>
                </a:solidFill>
                <a:highlight>
                  <a:srgbClr val="FFFFFF"/>
                </a:highlight>
              </a:rPr>
              <a:t>Il </a:t>
            </a:r>
            <a:r>
              <a:rPr lang="it" sz="1400">
                <a:solidFill>
                  <a:srgbClr val="000000"/>
                </a:solidFill>
                <a:highlight>
                  <a:srgbClr val="FFFFFF"/>
                </a:highlight>
              </a:rPr>
              <a:t>vapore che esce dal condensatore come liquido saturo entra in seguito nella pompa per ripetere il ciclo. Il ciclo di Rankine semplice prevede l'azione della pompa per elevare la pressione, quindi un riscaldamento isobaro fino ad ottenere </a:t>
            </a:r>
            <a:r>
              <a:rPr lang="it" sz="1400">
                <a:solidFill>
                  <a:srgbClr val="000000"/>
                </a:solidFill>
                <a:highlight>
                  <a:srgbClr val="FFFFFF"/>
                </a:highlight>
                <a:uFill>
                  <a:noFill/>
                </a:uFill>
                <a:hlinkClick r:id="rId3"/>
              </a:rPr>
              <a:t>vapore saturo</a:t>
            </a:r>
            <a:r>
              <a:rPr lang="it" sz="1400">
                <a:solidFill>
                  <a:srgbClr val="000000"/>
                </a:solidFill>
                <a:highlight>
                  <a:srgbClr val="FFFFFF"/>
                </a:highlight>
              </a:rPr>
              <a:t> secco quindi espanso in turbina e fatto poi condensare isotermobaricamente.</a:t>
            </a:r>
            <a:endParaRPr sz="1400"/>
          </a:p>
        </p:txBody>
      </p:sp>
      <p:pic>
        <p:nvPicPr>
          <p:cNvPr id="150" name="Google Shape;150;p22"/>
          <p:cNvPicPr preferRelativeResize="0"/>
          <p:nvPr/>
        </p:nvPicPr>
        <p:blipFill>
          <a:blip r:embed="rId4">
            <a:alphaModFix/>
          </a:blip>
          <a:stretch>
            <a:fillRect/>
          </a:stretch>
        </p:blipFill>
        <p:spPr>
          <a:xfrm>
            <a:off x="6369650" y="95550"/>
            <a:ext cx="2464500" cy="3774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idx="1" type="body"/>
          </p:nvPr>
        </p:nvSpPr>
        <p:spPr>
          <a:xfrm>
            <a:off x="3507500" y="83250"/>
            <a:ext cx="5525100" cy="49770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rgbClr val="000000"/>
              </a:buClr>
              <a:buSzPts val="1800"/>
              <a:buChar char="●"/>
            </a:pPr>
            <a:r>
              <a:rPr b="1" lang="it">
                <a:solidFill>
                  <a:srgbClr val="000000"/>
                </a:solidFill>
                <a:highlight>
                  <a:srgbClr val="FF9900"/>
                </a:highlight>
              </a:rPr>
              <a:t>Turbina</a:t>
            </a:r>
            <a:r>
              <a:rPr lang="it">
                <a:solidFill>
                  <a:srgbClr val="000000"/>
                </a:solidFill>
              </a:rPr>
              <a:t>: È l’organo in cui avviene la produzione di lavoro utile. Il vapore surriscaldato, ad elevata pressione ed entalpia, entra in una turbina alla massima temperatura del ciclo e si espande fino alla pressione minima del condensatore, con aumento del volume specifico e di intuizione della temperatura. Di solito fuoriesce come vapore saturo con titolo molto alto. La differenza tra la potenza di espansione e quella di compressione è la potenza meccanica netta ottenuta dalla conversione parziale del calore immesso dalla caldaia.</a:t>
            </a:r>
            <a:endParaRPr>
              <a:solidFill>
                <a:srgbClr val="000000"/>
              </a:solidFill>
            </a:endParaRPr>
          </a:p>
        </p:txBody>
      </p:sp>
      <p:pic>
        <p:nvPicPr>
          <p:cNvPr id="156" name="Google Shape;156;p23"/>
          <p:cNvPicPr preferRelativeResize="0"/>
          <p:nvPr/>
        </p:nvPicPr>
        <p:blipFill rotWithShape="1">
          <a:blip r:embed="rId3">
            <a:alphaModFix/>
          </a:blip>
          <a:srcRect b="0" l="3500" r="-3500" t="0"/>
          <a:stretch/>
        </p:blipFill>
        <p:spPr>
          <a:xfrm>
            <a:off x="322251" y="399863"/>
            <a:ext cx="3185250" cy="381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idx="1" type="body"/>
          </p:nvPr>
        </p:nvSpPr>
        <p:spPr>
          <a:xfrm>
            <a:off x="0" y="223075"/>
            <a:ext cx="5304600" cy="247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it">
                <a:solidFill>
                  <a:srgbClr val="000000"/>
                </a:solidFill>
                <a:highlight>
                  <a:srgbClr val="FF9900"/>
                </a:highlight>
              </a:rPr>
              <a:t>Caldaia</a:t>
            </a:r>
            <a:r>
              <a:rPr lang="it">
                <a:solidFill>
                  <a:srgbClr val="000000"/>
                </a:solidFill>
              </a:rPr>
              <a:t>: è uno scambiatore di calore tra i fumi di combustione e il liquido saturo che aumenta di temperatura fino a trasformarsi in vapore saturo e successivamente surriscaldato, la trasformazione è isobara (avviene a pressione pressoché costante).</a:t>
            </a:r>
            <a:endParaRPr>
              <a:solidFill>
                <a:srgbClr val="000000"/>
              </a:solidFill>
            </a:endParaRPr>
          </a:p>
          <a:p>
            <a:pPr indent="0" lvl="0" marL="0" rtl="0" algn="l">
              <a:spcBef>
                <a:spcPts val="0"/>
              </a:spcBef>
              <a:spcAft>
                <a:spcPts val="1600"/>
              </a:spcAft>
              <a:buNone/>
            </a:pPr>
            <a:r>
              <a:t/>
            </a:r>
            <a:endParaRPr/>
          </a:p>
        </p:txBody>
      </p:sp>
      <p:pic>
        <p:nvPicPr>
          <p:cNvPr id="162" name="Google Shape;162;p24"/>
          <p:cNvPicPr preferRelativeResize="0"/>
          <p:nvPr/>
        </p:nvPicPr>
        <p:blipFill>
          <a:blip r:embed="rId3">
            <a:alphaModFix/>
          </a:blip>
          <a:stretch>
            <a:fillRect/>
          </a:stretch>
        </p:blipFill>
        <p:spPr>
          <a:xfrm>
            <a:off x="5577275" y="223075"/>
            <a:ext cx="3395950" cy="2259850"/>
          </a:xfrm>
          <a:prstGeom prst="rect">
            <a:avLst/>
          </a:prstGeom>
          <a:noFill/>
          <a:ln>
            <a:noFill/>
          </a:ln>
        </p:spPr>
      </p:pic>
      <p:sp>
        <p:nvSpPr>
          <p:cNvPr id="163" name="Google Shape;163;p24"/>
          <p:cNvSpPr txBox="1"/>
          <p:nvPr/>
        </p:nvSpPr>
        <p:spPr>
          <a:xfrm>
            <a:off x="99300" y="2797800"/>
            <a:ext cx="9044700" cy="18942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SzPts val="1800"/>
              <a:buChar char="●"/>
            </a:pPr>
            <a:r>
              <a:rPr b="1" lang="it" sz="1800">
                <a:highlight>
                  <a:srgbClr val="FF9900"/>
                </a:highlight>
              </a:rPr>
              <a:t>Serbatoio freddo</a:t>
            </a:r>
            <a:r>
              <a:rPr lang="it" sz="1800"/>
              <a:t>: È un sistema costituito da un recipiente con all’interno acqua liquida e cubetti di ghiaccio ( il sistema è mantenuto alla pressione di 1 BAR).</a:t>
            </a:r>
            <a:endParaRPr sz="1800"/>
          </a:p>
          <a:p>
            <a:pPr indent="-317500" lvl="0" marL="457200" rtl="0" algn="just">
              <a:lnSpc>
                <a:spcPct val="115000"/>
              </a:lnSpc>
              <a:spcBef>
                <a:spcPts val="0"/>
              </a:spcBef>
              <a:spcAft>
                <a:spcPts val="0"/>
              </a:spcAft>
              <a:buSzPts val="1400"/>
              <a:buChar char="●"/>
            </a:pPr>
            <a:r>
              <a:rPr b="1" lang="it" sz="1800">
                <a:highlight>
                  <a:srgbClr val="FF9900"/>
                </a:highlight>
              </a:rPr>
              <a:t>Serbatoio caldo</a:t>
            </a:r>
            <a:r>
              <a:rPr lang="it" sz="1800"/>
              <a:t>:  Sistema costituito da un recipiente con all’interno acqua liquida e vapore acqueo ( il sistema è mantenuto alla pressione di  1 BAR</a:t>
            </a:r>
            <a:r>
              <a:rPr lang="it" sz="1100"/>
              <a:t>).</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11700" y="6295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a:solidFill>
                  <a:srgbClr val="CC0000"/>
                </a:solidFill>
              </a:rPr>
              <a:t>DIFFERENZE TRA CICLO DI CARNOT E CICLO DI RANKINE</a:t>
            </a:r>
            <a:endParaRPr b="1">
              <a:solidFill>
                <a:srgbClr val="CC0000"/>
              </a:solidFill>
            </a:endParaRPr>
          </a:p>
        </p:txBody>
      </p:sp>
      <p:sp>
        <p:nvSpPr>
          <p:cNvPr id="169" name="Google Shape;169;p25"/>
          <p:cNvSpPr txBox="1"/>
          <p:nvPr>
            <p:ph idx="1" type="body"/>
          </p:nvPr>
        </p:nvSpPr>
        <p:spPr>
          <a:xfrm>
            <a:off x="311700" y="1043700"/>
            <a:ext cx="8520600" cy="3227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solidFill>
                  <a:srgbClr val="000000"/>
                </a:solidFill>
              </a:rPr>
              <a:t>Il ciclo di Carnot e quello di Rankine sono due cicli discussi in termodinamica. Il ciclo di Carnot è un ciclo teorico, che fornisce la massima efficienza che può essere ottenuta da un  motore in condizioni ideali e descrive un motore termico. Il motore è un dispositivo che converte il calore in lavoro. E’ costituito da due trasformazioni adiabatiche reversibili e due isoterme. Quello di Rankine invece è un ciclo pratico che assicura l’operazione in condizioni reali, è praticamente utilizzato per sistemi costituiti da una turbina a vapore. E’ costituito da due trasformazioni adiabatiche reversibili e 2 isobare. L’efficienza ottenuta dal ciclo di Rankine è sempre inferiore rispetto a quella ottenuta dal ciclo di Carnot.</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txBox="1"/>
          <p:nvPr>
            <p:ph type="title"/>
          </p:nvPr>
        </p:nvSpPr>
        <p:spPr>
          <a:xfrm>
            <a:off x="311700" y="64300"/>
            <a:ext cx="8520600" cy="9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6000">
                <a:solidFill>
                  <a:srgbClr val="CC0000"/>
                </a:solidFill>
              </a:rPr>
              <a:t>IL CICLO DI RANKINE</a:t>
            </a:r>
            <a:endParaRPr sz="6000">
              <a:solidFill>
                <a:srgbClr val="CC0000"/>
              </a:solidFill>
            </a:endParaRPr>
          </a:p>
        </p:txBody>
      </p:sp>
      <p:sp>
        <p:nvSpPr>
          <p:cNvPr id="98" name="Google Shape;98;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sz="2200"/>
              <a:t>Il ciclo di Rankine è il ciclo termodinamico più semplice ed utilizzato che si può effettuare con l’acqua (sia liquida che sottoforma di vapore), per convertire parte del calore fornito da una sorgente di calore a lavoro. Esso è composto da 2 trasformazioni adiabatiche reversibili o anche chiamate a entropia costante e 2 isobare. Il ciclo ideale di Rankine rispetta 6 fasi.</a:t>
            </a:r>
            <a:endParaRPr sz="2200"/>
          </a:p>
        </p:txBody>
      </p:sp>
      <p:pic>
        <p:nvPicPr>
          <p:cNvPr id="99" name="Google Shape;99;p14"/>
          <p:cNvPicPr preferRelativeResize="0"/>
          <p:nvPr/>
        </p:nvPicPr>
        <p:blipFill>
          <a:blip r:embed="rId3">
            <a:alphaModFix amt="26000"/>
          </a:blip>
          <a:stretch>
            <a:fillRect/>
          </a:stretch>
        </p:blipFill>
        <p:spPr>
          <a:xfrm>
            <a:off x="148825" y="3852850"/>
            <a:ext cx="5560050" cy="85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140275" y="53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CC0000"/>
                </a:solidFill>
              </a:rPr>
              <a:t>LE FASI DEL CICLO</a:t>
            </a:r>
            <a:endParaRPr>
              <a:solidFill>
                <a:srgbClr val="CC0000"/>
              </a:solidFill>
            </a:endParaRPr>
          </a:p>
        </p:txBody>
      </p:sp>
      <p:sp>
        <p:nvSpPr>
          <p:cNvPr id="105" name="Google Shape;105;p15"/>
          <p:cNvSpPr txBox="1"/>
          <p:nvPr>
            <p:ph idx="1" type="body"/>
          </p:nvPr>
        </p:nvSpPr>
        <p:spPr>
          <a:xfrm>
            <a:off x="-54900" y="305350"/>
            <a:ext cx="5789100" cy="502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it" sz="1300">
                <a:solidFill>
                  <a:srgbClr val="000000"/>
                </a:solidFill>
              </a:rPr>
              <a:t>Fase</a:t>
            </a:r>
            <a:r>
              <a:rPr lang="it" sz="1300">
                <a:solidFill>
                  <a:schemeClr val="dk1"/>
                </a:solidFill>
              </a:rPr>
              <a:t> </a:t>
            </a:r>
            <a:r>
              <a:rPr lang="it" sz="1300">
                <a:solidFill>
                  <a:srgbClr val="38761D"/>
                </a:solidFill>
              </a:rPr>
              <a:t>1-2</a:t>
            </a:r>
            <a:r>
              <a:rPr lang="it" sz="1300">
                <a:solidFill>
                  <a:schemeClr val="dk1"/>
                </a:solidFill>
              </a:rPr>
              <a:t>: </a:t>
            </a:r>
            <a:r>
              <a:rPr b="1" lang="it" sz="1300">
                <a:solidFill>
                  <a:schemeClr val="dk1"/>
                </a:solidFill>
              </a:rPr>
              <a:t>compressione</a:t>
            </a:r>
            <a:r>
              <a:rPr lang="it" sz="1300">
                <a:solidFill>
                  <a:schemeClr val="dk1"/>
                </a:solidFill>
              </a:rPr>
              <a:t> </a:t>
            </a:r>
            <a:r>
              <a:rPr lang="it" sz="1300">
                <a:solidFill>
                  <a:srgbClr val="000000"/>
                </a:solidFill>
              </a:rPr>
              <a:t>a volume costante dell’acqua, da una pressione di alimentazione a quella di esercizio del generatore di vapore.</a:t>
            </a:r>
            <a:endParaRPr sz="1300">
              <a:solidFill>
                <a:srgbClr val="000000"/>
              </a:solidFill>
            </a:endParaRPr>
          </a:p>
          <a:p>
            <a:pPr indent="-311150" lvl="0" marL="457200" rtl="0" algn="l">
              <a:spcBef>
                <a:spcPts val="0"/>
              </a:spcBef>
              <a:spcAft>
                <a:spcPts val="0"/>
              </a:spcAft>
              <a:buClr>
                <a:schemeClr val="dk1"/>
              </a:buClr>
              <a:buSzPts val="1300"/>
              <a:buAutoNum type="arabicPeriod"/>
            </a:pPr>
            <a:r>
              <a:rPr lang="it" sz="1300">
                <a:solidFill>
                  <a:srgbClr val="000000"/>
                </a:solidFill>
              </a:rPr>
              <a:t>Fase</a:t>
            </a:r>
            <a:r>
              <a:rPr lang="it" sz="1300">
                <a:solidFill>
                  <a:schemeClr val="dk1"/>
                </a:solidFill>
              </a:rPr>
              <a:t> </a:t>
            </a:r>
            <a:r>
              <a:rPr lang="it" sz="1300">
                <a:solidFill>
                  <a:srgbClr val="38761D"/>
                </a:solidFill>
              </a:rPr>
              <a:t>2-3</a:t>
            </a:r>
            <a:r>
              <a:rPr lang="it" sz="1300">
                <a:solidFill>
                  <a:schemeClr val="dk1"/>
                </a:solidFill>
              </a:rPr>
              <a:t>: </a:t>
            </a:r>
            <a:r>
              <a:rPr b="1" lang="it" sz="1300">
                <a:solidFill>
                  <a:schemeClr val="dk1"/>
                </a:solidFill>
              </a:rPr>
              <a:t>riscaldamento</a:t>
            </a:r>
            <a:r>
              <a:rPr lang="it" sz="1300">
                <a:solidFill>
                  <a:schemeClr val="dk1"/>
                </a:solidFill>
              </a:rPr>
              <a:t> </a:t>
            </a:r>
            <a:r>
              <a:rPr lang="it" sz="1300">
                <a:solidFill>
                  <a:srgbClr val="000000"/>
                </a:solidFill>
              </a:rPr>
              <a:t>dell'acqua da temperatura iniziale Ti fino alla temperatura di ebollizione Te.</a:t>
            </a:r>
            <a:endParaRPr sz="1300">
              <a:solidFill>
                <a:srgbClr val="000000"/>
              </a:solidFill>
            </a:endParaRPr>
          </a:p>
          <a:p>
            <a:pPr indent="-311150" lvl="0" marL="457200" rtl="0" algn="l">
              <a:spcBef>
                <a:spcPts val="0"/>
              </a:spcBef>
              <a:spcAft>
                <a:spcPts val="0"/>
              </a:spcAft>
              <a:buClr>
                <a:schemeClr val="dk1"/>
              </a:buClr>
              <a:buSzPts val="1300"/>
              <a:buAutoNum type="arabicPeriod"/>
            </a:pPr>
            <a:r>
              <a:rPr lang="it" sz="1300">
                <a:solidFill>
                  <a:srgbClr val="000000"/>
                </a:solidFill>
              </a:rPr>
              <a:t>Fase</a:t>
            </a:r>
            <a:r>
              <a:rPr lang="it" sz="1300">
                <a:solidFill>
                  <a:schemeClr val="dk1"/>
                </a:solidFill>
              </a:rPr>
              <a:t> </a:t>
            </a:r>
            <a:r>
              <a:rPr lang="it" sz="1300">
                <a:solidFill>
                  <a:srgbClr val="38761D"/>
                </a:solidFill>
              </a:rPr>
              <a:t>3-4</a:t>
            </a:r>
            <a:r>
              <a:rPr lang="it" sz="1300">
                <a:solidFill>
                  <a:schemeClr val="dk1"/>
                </a:solidFill>
              </a:rPr>
              <a:t>: </a:t>
            </a:r>
            <a:r>
              <a:rPr lang="it" sz="1300">
                <a:solidFill>
                  <a:srgbClr val="000000"/>
                </a:solidFill>
              </a:rPr>
              <a:t>trasformazione a temperatura e pressione costanti da liquido a vapore saturo secco.</a:t>
            </a:r>
            <a:endParaRPr sz="1300">
              <a:solidFill>
                <a:srgbClr val="000000"/>
              </a:solidFill>
            </a:endParaRPr>
          </a:p>
          <a:p>
            <a:pPr indent="-311150" lvl="0" marL="457200" rtl="0" algn="l">
              <a:spcBef>
                <a:spcPts val="0"/>
              </a:spcBef>
              <a:spcAft>
                <a:spcPts val="0"/>
              </a:spcAft>
              <a:buClr>
                <a:schemeClr val="dk1"/>
              </a:buClr>
              <a:buSzPts val="1300"/>
              <a:buAutoNum type="arabicPeriod"/>
            </a:pPr>
            <a:r>
              <a:rPr lang="it" sz="1300">
                <a:solidFill>
                  <a:srgbClr val="000000"/>
                </a:solidFill>
              </a:rPr>
              <a:t>Fase </a:t>
            </a:r>
            <a:r>
              <a:rPr lang="it" sz="1300">
                <a:solidFill>
                  <a:srgbClr val="38761D"/>
                </a:solidFill>
              </a:rPr>
              <a:t>4-5</a:t>
            </a:r>
            <a:r>
              <a:rPr lang="it" sz="1300">
                <a:solidFill>
                  <a:schemeClr val="dk1"/>
                </a:solidFill>
              </a:rPr>
              <a:t>: </a:t>
            </a:r>
            <a:r>
              <a:rPr b="1" lang="it" sz="1300">
                <a:solidFill>
                  <a:schemeClr val="dk1"/>
                </a:solidFill>
              </a:rPr>
              <a:t>surriscaldamento</a:t>
            </a:r>
            <a:r>
              <a:rPr lang="it" sz="1300">
                <a:solidFill>
                  <a:schemeClr val="dk1"/>
                </a:solidFill>
              </a:rPr>
              <a:t> </a:t>
            </a:r>
            <a:r>
              <a:rPr lang="it" sz="1300">
                <a:solidFill>
                  <a:srgbClr val="000000"/>
                </a:solidFill>
              </a:rPr>
              <a:t>a pressione costante del vapore saturo secco, si passa da una temperatura Te a quella di surriscaldamento Ts.</a:t>
            </a:r>
            <a:endParaRPr sz="1300">
              <a:solidFill>
                <a:srgbClr val="000000"/>
              </a:solidFill>
            </a:endParaRPr>
          </a:p>
          <a:p>
            <a:pPr indent="-311150" lvl="0" marL="457200" rtl="0" algn="l">
              <a:spcBef>
                <a:spcPts val="0"/>
              </a:spcBef>
              <a:spcAft>
                <a:spcPts val="0"/>
              </a:spcAft>
              <a:buClr>
                <a:schemeClr val="dk1"/>
              </a:buClr>
              <a:buSzPts val="1300"/>
              <a:buAutoNum type="arabicPeriod"/>
            </a:pPr>
            <a:r>
              <a:rPr lang="it" sz="1300">
                <a:solidFill>
                  <a:srgbClr val="000000"/>
                </a:solidFill>
              </a:rPr>
              <a:t>Fase</a:t>
            </a:r>
            <a:r>
              <a:rPr lang="it" sz="1300">
                <a:solidFill>
                  <a:schemeClr val="dk1"/>
                </a:solidFill>
              </a:rPr>
              <a:t> </a:t>
            </a:r>
            <a:r>
              <a:rPr lang="it" sz="1300">
                <a:solidFill>
                  <a:srgbClr val="38761D"/>
                </a:solidFill>
              </a:rPr>
              <a:t>5-6</a:t>
            </a:r>
            <a:r>
              <a:rPr lang="it" sz="1300">
                <a:solidFill>
                  <a:schemeClr val="dk1"/>
                </a:solidFill>
              </a:rPr>
              <a:t>: </a:t>
            </a:r>
            <a:r>
              <a:rPr b="1" lang="it" sz="1300">
                <a:solidFill>
                  <a:schemeClr val="dk1"/>
                </a:solidFill>
              </a:rPr>
              <a:t>espansione adiabatica</a:t>
            </a:r>
            <a:r>
              <a:rPr lang="it" sz="1300">
                <a:solidFill>
                  <a:srgbClr val="000000"/>
                </a:solidFill>
              </a:rPr>
              <a:t>, si passa da vapore surriscaldato a vapore saturo secco.</a:t>
            </a:r>
            <a:endParaRPr sz="1300">
              <a:solidFill>
                <a:srgbClr val="000000"/>
              </a:solidFill>
            </a:endParaRPr>
          </a:p>
          <a:p>
            <a:pPr indent="-311150" lvl="0" marL="457200" rtl="0" algn="l">
              <a:spcBef>
                <a:spcPts val="0"/>
              </a:spcBef>
              <a:spcAft>
                <a:spcPts val="0"/>
              </a:spcAft>
              <a:buClr>
                <a:schemeClr val="dk1"/>
              </a:buClr>
              <a:buSzPts val="1300"/>
              <a:buAutoNum type="arabicPeriod"/>
            </a:pPr>
            <a:r>
              <a:rPr lang="it" sz="1300">
                <a:solidFill>
                  <a:srgbClr val="000000"/>
                </a:solidFill>
              </a:rPr>
              <a:t>Fase</a:t>
            </a:r>
            <a:r>
              <a:rPr lang="it" sz="1300">
                <a:solidFill>
                  <a:schemeClr val="dk1"/>
                </a:solidFill>
              </a:rPr>
              <a:t> </a:t>
            </a:r>
            <a:r>
              <a:rPr lang="it" sz="1300">
                <a:solidFill>
                  <a:srgbClr val="38761D"/>
                </a:solidFill>
              </a:rPr>
              <a:t>6-1</a:t>
            </a:r>
            <a:r>
              <a:rPr lang="it" sz="1300">
                <a:solidFill>
                  <a:schemeClr val="dk1"/>
                </a:solidFill>
              </a:rPr>
              <a:t>: </a:t>
            </a:r>
            <a:r>
              <a:rPr b="1" lang="it" sz="1300">
                <a:solidFill>
                  <a:schemeClr val="dk1"/>
                </a:solidFill>
              </a:rPr>
              <a:t>condensazione</a:t>
            </a:r>
            <a:r>
              <a:rPr lang="it" sz="1300">
                <a:solidFill>
                  <a:schemeClr val="dk1"/>
                </a:solidFill>
              </a:rPr>
              <a:t> </a:t>
            </a:r>
            <a:r>
              <a:rPr lang="it" sz="1300">
                <a:solidFill>
                  <a:srgbClr val="000000"/>
                </a:solidFill>
              </a:rPr>
              <a:t>del vapore a pressione e temperatura costanti in un’apparecchiatura specifica detta condensatore.</a:t>
            </a:r>
            <a:endParaRPr sz="1300">
              <a:solidFill>
                <a:srgbClr val="000000"/>
              </a:solidFill>
            </a:endParaRPr>
          </a:p>
          <a:p>
            <a:pPr indent="0" lvl="0" marL="457200" marR="0" rtl="0" algn="l">
              <a:spcBef>
                <a:spcPts val="0"/>
              </a:spcBef>
              <a:spcAft>
                <a:spcPts val="0"/>
              </a:spcAft>
              <a:buNone/>
            </a:pPr>
            <a:r>
              <a:rPr lang="it" sz="1300">
                <a:solidFill>
                  <a:srgbClr val="000000"/>
                </a:solidFill>
                <a:highlight>
                  <a:srgbClr val="D9D9D9"/>
                </a:highlight>
              </a:rPr>
              <a:t>Solitamente la fase 1→2 (volume costante) viene fatta coincidere con la fase 1→3 che rappresenta contemporaneamente la fase di mandata dell’acqua in caldaia e quella di riscaldamento dell’acqua fino alla temperatura di ebollizione.</a:t>
            </a:r>
            <a:endParaRPr sz="1300">
              <a:solidFill>
                <a:srgbClr val="000000"/>
              </a:solidFill>
              <a:highlight>
                <a:srgbClr val="D9D9D9"/>
              </a:highlight>
            </a:endParaRPr>
          </a:p>
          <a:p>
            <a:pPr indent="0" lvl="0" marL="0" rtl="0" algn="l">
              <a:spcBef>
                <a:spcPts val="0"/>
              </a:spcBef>
              <a:spcAft>
                <a:spcPts val="1600"/>
              </a:spcAft>
              <a:buNone/>
            </a:pPr>
            <a:r>
              <a:t/>
            </a:r>
            <a:endParaRPr sz="1300">
              <a:highlight>
                <a:srgbClr val="D9D9D9"/>
              </a:highlight>
            </a:endParaRPr>
          </a:p>
        </p:txBody>
      </p:sp>
      <p:pic>
        <p:nvPicPr>
          <p:cNvPr id="106" name="Google Shape;106;p15"/>
          <p:cNvPicPr preferRelativeResize="0"/>
          <p:nvPr/>
        </p:nvPicPr>
        <p:blipFill>
          <a:blip r:embed="rId3">
            <a:alphaModFix/>
          </a:blip>
          <a:stretch>
            <a:fillRect/>
          </a:stretch>
        </p:blipFill>
        <p:spPr>
          <a:xfrm>
            <a:off x="5798525" y="992400"/>
            <a:ext cx="3345476" cy="315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nvSpPr>
        <p:spPr>
          <a:xfrm>
            <a:off x="-70275" y="0"/>
            <a:ext cx="9214200" cy="514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3600">
                <a:solidFill>
                  <a:srgbClr val="CC0000"/>
                </a:solidFill>
                <a:highlight>
                  <a:srgbClr val="FFFFFF"/>
                </a:highlight>
              </a:rPr>
              <a:t>Il CICLO</a:t>
            </a:r>
            <a:r>
              <a:rPr b="1" lang="it" sz="3600">
                <a:solidFill>
                  <a:srgbClr val="CC0000"/>
                </a:solidFill>
                <a:highlight>
                  <a:srgbClr val="FFFFFF"/>
                </a:highlight>
              </a:rPr>
              <a:t> DI RANKINE A VAPORE SURRISCALDATO</a:t>
            </a:r>
            <a:endParaRPr b="1" sz="3600">
              <a:solidFill>
                <a:srgbClr val="CC0000"/>
              </a:solidFill>
              <a:highlight>
                <a:srgbClr val="FFFFFF"/>
              </a:highlight>
            </a:endParaRPr>
          </a:p>
          <a:p>
            <a:pPr indent="0" lvl="0" marL="0" rtl="0" algn="ctr">
              <a:spcBef>
                <a:spcPts val="0"/>
              </a:spcBef>
              <a:spcAft>
                <a:spcPts val="0"/>
              </a:spcAft>
              <a:buNone/>
            </a:pPr>
            <a:r>
              <a:rPr lang="it" sz="2200">
                <a:solidFill>
                  <a:schemeClr val="dk2"/>
                </a:solidFill>
                <a:highlight>
                  <a:srgbClr val="FFFFFF"/>
                </a:highlight>
              </a:rPr>
              <a:t>E’ </a:t>
            </a:r>
            <a:r>
              <a:rPr lang="it" sz="2200">
                <a:solidFill>
                  <a:schemeClr val="dk2"/>
                </a:solidFill>
                <a:highlight>
                  <a:srgbClr val="FFFFFF"/>
                </a:highlight>
              </a:rPr>
              <a:t>un </a:t>
            </a:r>
            <a:r>
              <a:rPr lang="it" sz="2200">
                <a:solidFill>
                  <a:schemeClr val="dk2"/>
                </a:solidFill>
                <a:highlight>
                  <a:srgbClr val="FFFFFF"/>
                </a:highlight>
                <a:uFill>
                  <a:noFill/>
                </a:uFill>
                <a:hlinkClick r:id="rId3"/>
              </a:rPr>
              <a:t>ciclo termodinamico</a:t>
            </a:r>
            <a:r>
              <a:rPr lang="it" sz="2200">
                <a:solidFill>
                  <a:schemeClr val="dk2"/>
                </a:solidFill>
                <a:highlight>
                  <a:srgbClr val="FFFFFF"/>
                </a:highlight>
              </a:rPr>
              <a:t> </a:t>
            </a:r>
            <a:r>
              <a:rPr lang="it" sz="2200">
                <a:solidFill>
                  <a:schemeClr val="dk2"/>
                </a:solidFill>
                <a:highlight>
                  <a:srgbClr val="FFFFFF"/>
                </a:highlight>
                <a:uFill>
                  <a:noFill/>
                </a:uFill>
                <a:hlinkClick r:id="rId4"/>
              </a:rPr>
              <a:t>diretto</a:t>
            </a:r>
            <a:r>
              <a:rPr lang="it" sz="2200">
                <a:solidFill>
                  <a:schemeClr val="dk2"/>
                </a:solidFill>
                <a:highlight>
                  <a:srgbClr val="FFFFFF"/>
                </a:highlight>
              </a:rPr>
              <a:t> a </a:t>
            </a:r>
            <a:r>
              <a:rPr lang="it" sz="2200">
                <a:solidFill>
                  <a:schemeClr val="dk2"/>
                </a:solidFill>
                <a:highlight>
                  <a:srgbClr val="FFFFFF"/>
                </a:highlight>
                <a:uFill>
                  <a:noFill/>
                </a:uFill>
                <a:hlinkClick r:id="rId5"/>
              </a:rPr>
              <a:t>vapore</a:t>
            </a:r>
            <a:r>
              <a:rPr lang="it" sz="2200">
                <a:solidFill>
                  <a:schemeClr val="dk2"/>
                </a:solidFill>
                <a:highlight>
                  <a:srgbClr val="FFFFFF"/>
                </a:highlight>
              </a:rPr>
              <a:t> che, rispetto al </a:t>
            </a:r>
            <a:r>
              <a:rPr lang="it" sz="2200">
                <a:solidFill>
                  <a:schemeClr val="dk2"/>
                </a:solidFill>
                <a:highlight>
                  <a:srgbClr val="FFFFFF"/>
                </a:highlight>
                <a:uFill>
                  <a:noFill/>
                </a:uFill>
                <a:hlinkClick r:id="rId6"/>
              </a:rPr>
              <a:t>ciclo di Rankine</a:t>
            </a:r>
            <a:r>
              <a:rPr lang="it" sz="2200">
                <a:solidFill>
                  <a:schemeClr val="dk2"/>
                </a:solidFill>
                <a:highlight>
                  <a:srgbClr val="FFFFFF"/>
                </a:highlight>
              </a:rPr>
              <a:t> semplice, presenta uno schema d'impianto del tutto analogo, tranne che per una modifica nella </a:t>
            </a:r>
            <a:r>
              <a:rPr lang="it" sz="2200">
                <a:solidFill>
                  <a:schemeClr val="dk2"/>
                </a:solidFill>
                <a:highlight>
                  <a:srgbClr val="FFFFFF"/>
                </a:highlight>
                <a:uFill>
                  <a:noFill/>
                </a:uFill>
                <a:hlinkClick r:id="rId7"/>
              </a:rPr>
              <a:t>caldaia a vapore</a:t>
            </a:r>
            <a:r>
              <a:rPr lang="it" sz="2200">
                <a:solidFill>
                  <a:schemeClr val="dk2"/>
                </a:solidFill>
                <a:highlight>
                  <a:srgbClr val="FFFFFF"/>
                </a:highlight>
              </a:rPr>
              <a:t>, alla quale è aggiunto uno stadio di </a:t>
            </a:r>
            <a:r>
              <a:rPr lang="it" sz="2200">
                <a:solidFill>
                  <a:schemeClr val="dk2"/>
                </a:solidFill>
                <a:highlight>
                  <a:srgbClr val="FFFFFF"/>
                </a:highlight>
                <a:uFill>
                  <a:noFill/>
                </a:uFill>
                <a:hlinkClick r:id="rId8"/>
              </a:rPr>
              <a:t>surriscaldamento</a:t>
            </a:r>
            <a:r>
              <a:rPr lang="it" sz="2200">
                <a:solidFill>
                  <a:schemeClr val="dk2"/>
                </a:solidFill>
              </a:rPr>
              <a:t>.</a:t>
            </a:r>
            <a:endParaRPr sz="2200">
              <a:solidFill>
                <a:schemeClr val="dk2"/>
              </a:solidFill>
            </a:endParaRPr>
          </a:p>
        </p:txBody>
      </p:sp>
      <p:pic>
        <p:nvPicPr>
          <p:cNvPr id="112" name="Google Shape;112;p16"/>
          <p:cNvPicPr preferRelativeResize="0"/>
          <p:nvPr/>
        </p:nvPicPr>
        <p:blipFill>
          <a:blip r:embed="rId9">
            <a:alphaModFix/>
          </a:blip>
          <a:stretch>
            <a:fillRect/>
          </a:stretch>
        </p:blipFill>
        <p:spPr>
          <a:xfrm>
            <a:off x="3566975" y="2670925"/>
            <a:ext cx="2010050" cy="2230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nvSpPr>
        <p:spPr>
          <a:xfrm>
            <a:off x="0" y="0"/>
            <a:ext cx="9144000" cy="51435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1700"/>
              </a:spcBef>
              <a:spcAft>
                <a:spcPts val="0"/>
              </a:spcAft>
              <a:buNone/>
            </a:pPr>
            <a:r>
              <a:rPr b="1" lang="it" sz="3600">
                <a:solidFill>
                  <a:srgbClr val="CC0000"/>
                </a:solidFill>
                <a:highlight>
                  <a:srgbClr val="FFFFFF"/>
                </a:highlight>
              </a:rPr>
              <a:t>FASI DEL CICLO SURRISCALDATO </a:t>
            </a:r>
            <a:endParaRPr b="1" sz="3600">
              <a:solidFill>
                <a:srgbClr val="CC0000"/>
              </a:solidFill>
              <a:highlight>
                <a:srgbClr val="FFFFFF"/>
              </a:highlight>
            </a:endParaRPr>
          </a:p>
          <a:p>
            <a:pPr indent="0" lvl="0" marL="0" rtl="0" algn="ctr">
              <a:lnSpc>
                <a:spcPct val="115000"/>
              </a:lnSpc>
              <a:spcBef>
                <a:spcPts val="500"/>
              </a:spcBef>
              <a:spcAft>
                <a:spcPts val="0"/>
              </a:spcAft>
              <a:buNone/>
            </a:pPr>
            <a:r>
              <a:rPr lang="it" sz="2400">
                <a:solidFill>
                  <a:schemeClr val="dk2"/>
                </a:solidFill>
                <a:highlight>
                  <a:srgbClr val="FFFFFF"/>
                </a:highlight>
              </a:rPr>
              <a:t>Il </a:t>
            </a:r>
            <a:r>
              <a:rPr lang="it" sz="2400">
                <a:solidFill>
                  <a:schemeClr val="dk2"/>
                </a:solidFill>
                <a:highlight>
                  <a:srgbClr val="FFFFFF"/>
                </a:highlight>
                <a:uFill>
                  <a:noFill/>
                </a:uFill>
                <a:hlinkClick r:id="rId3"/>
              </a:rPr>
              <a:t>liquido saturo</a:t>
            </a:r>
            <a:r>
              <a:rPr lang="it" sz="2400">
                <a:solidFill>
                  <a:schemeClr val="dk2"/>
                </a:solidFill>
                <a:highlight>
                  <a:srgbClr val="FFFFFF"/>
                </a:highlight>
              </a:rPr>
              <a:t>, dopo essere stato </a:t>
            </a:r>
            <a:r>
              <a:rPr lang="it" sz="2400">
                <a:solidFill>
                  <a:schemeClr val="dk2"/>
                </a:solidFill>
                <a:highlight>
                  <a:srgbClr val="FFFFFF"/>
                </a:highlight>
                <a:uFill>
                  <a:noFill/>
                </a:uFill>
                <a:hlinkClick r:id="rId4"/>
              </a:rPr>
              <a:t>pompato</a:t>
            </a:r>
            <a:r>
              <a:rPr lang="it" sz="2400">
                <a:solidFill>
                  <a:schemeClr val="dk2"/>
                </a:solidFill>
                <a:highlight>
                  <a:srgbClr val="FFFFFF"/>
                </a:highlight>
              </a:rPr>
              <a:t> a </a:t>
            </a:r>
            <a:r>
              <a:rPr lang="it" sz="2400">
                <a:solidFill>
                  <a:schemeClr val="dk2"/>
                </a:solidFill>
                <a:highlight>
                  <a:srgbClr val="FFFFFF"/>
                </a:highlight>
                <a:uFill>
                  <a:noFill/>
                </a:uFill>
                <a:hlinkClick r:id="rId5"/>
              </a:rPr>
              <a:t>pressione</a:t>
            </a:r>
            <a:r>
              <a:rPr lang="it" sz="2400">
                <a:solidFill>
                  <a:schemeClr val="dk2"/>
                </a:solidFill>
                <a:highlight>
                  <a:srgbClr val="FFFFFF"/>
                </a:highlight>
              </a:rPr>
              <a:t> elevata, va alla </a:t>
            </a:r>
            <a:r>
              <a:rPr lang="it" sz="2400">
                <a:solidFill>
                  <a:schemeClr val="dk2"/>
                </a:solidFill>
                <a:highlight>
                  <a:srgbClr val="FFFFFF"/>
                </a:highlight>
                <a:uFill>
                  <a:noFill/>
                </a:uFill>
                <a:hlinkClick r:id="rId6"/>
              </a:rPr>
              <a:t>caldaia</a:t>
            </a:r>
            <a:r>
              <a:rPr lang="it" sz="2400">
                <a:solidFill>
                  <a:schemeClr val="dk2"/>
                </a:solidFill>
                <a:highlight>
                  <a:srgbClr val="FFFFFF"/>
                </a:highlight>
              </a:rPr>
              <a:t>, in condizioni di liquido non saturo, per essere riscaldato </a:t>
            </a:r>
            <a:r>
              <a:rPr lang="it" sz="2400">
                <a:solidFill>
                  <a:schemeClr val="dk2"/>
                </a:solidFill>
                <a:highlight>
                  <a:srgbClr val="FFFFFF"/>
                </a:highlight>
                <a:uFill>
                  <a:noFill/>
                </a:uFill>
                <a:hlinkClick r:id="rId7"/>
              </a:rPr>
              <a:t>a pressione costante</a:t>
            </a:r>
            <a:r>
              <a:rPr lang="it" sz="2400">
                <a:solidFill>
                  <a:schemeClr val="dk2"/>
                </a:solidFill>
                <a:highlight>
                  <a:srgbClr val="FFFFFF"/>
                </a:highlight>
              </a:rPr>
              <a:t> in tre fasi:</a:t>
            </a:r>
            <a:endParaRPr sz="2400">
              <a:solidFill>
                <a:schemeClr val="dk2"/>
              </a:solidFill>
              <a:highlight>
                <a:srgbClr val="FFFFFF"/>
              </a:highlight>
            </a:endParaRPr>
          </a:p>
          <a:p>
            <a:pPr indent="-381000" lvl="0" marL="901700" rtl="0" algn="ctr">
              <a:lnSpc>
                <a:spcPct val="115000"/>
              </a:lnSpc>
              <a:spcBef>
                <a:spcPts val="600"/>
              </a:spcBef>
              <a:spcAft>
                <a:spcPts val="0"/>
              </a:spcAft>
              <a:buClr>
                <a:schemeClr val="dk2"/>
              </a:buClr>
              <a:buSzPts val="2400"/>
              <a:buAutoNum type="arabicPeriod"/>
            </a:pPr>
            <a:r>
              <a:rPr lang="it" sz="2400">
                <a:solidFill>
                  <a:schemeClr val="dk2"/>
                </a:solidFill>
                <a:highlight>
                  <a:srgbClr val="FFFFFF"/>
                </a:highlight>
              </a:rPr>
              <a:t>riscaldamento del liquido;</a:t>
            </a:r>
            <a:endParaRPr sz="2400">
              <a:solidFill>
                <a:schemeClr val="dk2"/>
              </a:solidFill>
              <a:highlight>
                <a:srgbClr val="FFFFFF"/>
              </a:highlight>
            </a:endParaRPr>
          </a:p>
          <a:p>
            <a:pPr indent="-381000" lvl="0" marL="901700" rtl="0" algn="ctr">
              <a:lnSpc>
                <a:spcPct val="115000"/>
              </a:lnSpc>
              <a:spcBef>
                <a:spcPts val="0"/>
              </a:spcBef>
              <a:spcAft>
                <a:spcPts val="0"/>
              </a:spcAft>
              <a:buClr>
                <a:schemeClr val="dk2"/>
              </a:buClr>
              <a:buSzPts val="2400"/>
              <a:buAutoNum type="arabicPeriod"/>
            </a:pPr>
            <a:r>
              <a:rPr lang="it" sz="2400">
                <a:solidFill>
                  <a:schemeClr val="dk2"/>
                </a:solidFill>
                <a:highlight>
                  <a:srgbClr val="FFFFFF"/>
                </a:highlight>
              </a:rPr>
              <a:t>vaporizzazione completa;</a:t>
            </a:r>
            <a:endParaRPr sz="2400">
              <a:solidFill>
                <a:schemeClr val="dk2"/>
              </a:solidFill>
              <a:highlight>
                <a:srgbClr val="FFFFFF"/>
              </a:highlight>
            </a:endParaRPr>
          </a:p>
          <a:p>
            <a:pPr indent="-381000" lvl="0" marL="901700" rtl="0" algn="ctr">
              <a:lnSpc>
                <a:spcPct val="115000"/>
              </a:lnSpc>
              <a:spcBef>
                <a:spcPts val="0"/>
              </a:spcBef>
              <a:spcAft>
                <a:spcPts val="0"/>
              </a:spcAft>
              <a:buClr>
                <a:schemeClr val="dk2"/>
              </a:buClr>
              <a:buSzPts val="2400"/>
              <a:buAutoNum type="arabicPeriod"/>
            </a:pPr>
            <a:r>
              <a:rPr lang="it" sz="2400">
                <a:solidFill>
                  <a:schemeClr val="dk2"/>
                </a:solidFill>
                <a:highlight>
                  <a:srgbClr val="FFFFFF"/>
                </a:highlight>
              </a:rPr>
              <a:t>surriscaldamento del vapore.</a:t>
            </a:r>
            <a:endParaRPr sz="2400">
              <a:solidFill>
                <a:schemeClr val="dk2"/>
              </a:solidFill>
              <a:highlight>
                <a:srgbClr val="FFFFFF"/>
              </a:highlight>
            </a:endParaRPr>
          </a:p>
          <a:p>
            <a:pPr indent="0" lvl="0" marL="0" rtl="0" algn="ctr">
              <a:lnSpc>
                <a:spcPct val="130000"/>
              </a:lnSpc>
              <a:spcBef>
                <a:spcPts val="1700"/>
              </a:spcBef>
              <a:spcAft>
                <a:spcPts val="400"/>
              </a:spcAft>
              <a:buClr>
                <a:schemeClr val="dk1"/>
              </a:buClr>
              <a:buSzPts val="1100"/>
              <a:buFont typeface="Arial"/>
              <a:buNone/>
            </a:pPr>
            <a:r>
              <a:t/>
            </a:r>
            <a:endParaRPr sz="2400">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nvSpPr>
        <p:spPr>
          <a:xfrm>
            <a:off x="136575" y="151725"/>
            <a:ext cx="8526900" cy="46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txBox="1"/>
          <p:nvPr/>
        </p:nvSpPr>
        <p:spPr>
          <a:xfrm>
            <a:off x="136550" y="163575"/>
            <a:ext cx="8784900" cy="48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700">
                <a:solidFill>
                  <a:srgbClr val="CC0000"/>
                </a:solidFill>
              </a:rPr>
              <a:t>UTILITÀ DEL CICLO DI RANKINE NELLE CENTRALI TERMOELETTRICHE.</a:t>
            </a:r>
            <a:endParaRPr b="1" sz="1700">
              <a:solidFill>
                <a:srgbClr val="CC0000"/>
              </a:solidFill>
            </a:endParaRPr>
          </a:p>
          <a:p>
            <a:pPr indent="0" lvl="0" marL="0" rtl="0" algn="l">
              <a:spcBef>
                <a:spcPts val="0"/>
              </a:spcBef>
              <a:spcAft>
                <a:spcPts val="0"/>
              </a:spcAft>
              <a:buNone/>
            </a:pPr>
            <a:r>
              <a:t/>
            </a:r>
            <a:endParaRPr/>
          </a:p>
          <a:p>
            <a:pPr indent="0" lvl="0" marL="0" rtl="0" algn="l">
              <a:lnSpc>
                <a:spcPct val="115000"/>
              </a:lnSpc>
              <a:spcBef>
                <a:spcPts val="500"/>
              </a:spcBef>
              <a:spcAft>
                <a:spcPts val="0"/>
              </a:spcAft>
              <a:buNone/>
            </a:pPr>
            <a:r>
              <a:rPr lang="it" sz="900">
                <a:solidFill>
                  <a:srgbClr val="222222"/>
                </a:solidFill>
                <a:highlight>
                  <a:srgbClr val="FFFFFF"/>
                </a:highlight>
              </a:rPr>
              <a:t>Una centrale termoelettrica è un impianto che genera elettricità trasformando calore. Storicamente si trasforma il calore in elettricità trasferendo il calore ad un fluido di lavoro e poi trasformando l'energia di questo fluido in energia meccanica e quindi elettricità. La tipica centrale è divisa in più segmenti: una zona detta caldaia o combustore in cui il calore viene trasferito al fluido di lavoro, una turbina, un alternatore e un condensatore.</a:t>
            </a:r>
            <a:r>
              <a:rPr baseline="30000" lang="it" sz="900">
                <a:solidFill>
                  <a:srgbClr val="0B0080"/>
                </a:solidFill>
                <a:highlight>
                  <a:srgbClr val="FFFFFF"/>
                </a:highlight>
              </a:rPr>
              <a:t> </a:t>
            </a:r>
            <a:r>
              <a:rPr lang="it" sz="900">
                <a:solidFill>
                  <a:srgbClr val="222222"/>
                </a:solidFill>
                <a:highlight>
                  <a:srgbClr val="FFFFFF"/>
                </a:highlight>
              </a:rPr>
              <a:t>I principali cicli termodinamici sfruttati in queste centrali sono il ciclo Rankine, eventualmente surriscaldati, ed il ciclo Brayton-Joule, e loro eventuali combinazioni, anche se non sono assenti centrali dotate di motori a ciclo Diesel, o con altre tipologie di cicli.</a:t>
            </a:r>
            <a:r>
              <a:rPr baseline="30000" lang="it" sz="900">
                <a:solidFill>
                  <a:srgbClr val="0B0080"/>
                </a:solidFill>
                <a:highlight>
                  <a:srgbClr val="FFFFFF"/>
                </a:highlight>
              </a:rPr>
              <a:t> </a:t>
            </a:r>
            <a:r>
              <a:rPr lang="it" sz="900">
                <a:solidFill>
                  <a:srgbClr val="222222"/>
                </a:solidFill>
                <a:highlight>
                  <a:srgbClr val="FFFFFF"/>
                </a:highlight>
              </a:rPr>
              <a:t>Da un punto di vista della sorgente energetica praticamente qualunque sostanza può essere utilizzata come combustibile. Tra i più comuni si possono ricordare sicuramente il carbone, l'olio combustibile, il gas naturale, ma sono utilizzabili anche altri combustibili meno convenzionali, ad esempio fanghi di depurazione</a:t>
            </a:r>
            <a:r>
              <a:rPr baseline="30000" lang="it" sz="900">
                <a:solidFill>
                  <a:srgbClr val="222222"/>
                </a:solidFill>
                <a:highlight>
                  <a:srgbClr val="FFFFFF"/>
                </a:highlight>
              </a:rPr>
              <a:t> </a:t>
            </a:r>
            <a:r>
              <a:rPr lang="it" sz="900">
                <a:solidFill>
                  <a:srgbClr val="222222"/>
                </a:solidFill>
                <a:highlight>
                  <a:srgbClr val="FFFFFF"/>
                </a:highlight>
              </a:rPr>
              <a:t>o, in certa misura, ceneri di centrali di più piccola taglia. Anche l’acqua è un importante fonte di di energia utilizzata dalle centrali termoelettriche a vapore. Queste sono caratterizzate dall'utilizzo di acqua, o altro liquido, che viene a trovarsi in due differenti fasi nel corso del ciclo di lavoro, spesso sotto forma di vapore e liquido. Negli ultimi anni sono andate diffondendosi anche tecnologie supercritiche che hanno portato all'assenza di una transizione di fase, propriamente detta, che precedentemente era la caratteristica di queste centrali. Queste centrali possono essere divise in varie sezioni: la linea di alimento, il generatore di vapore, la turbina e il condensatore. Nonostante la definizione piuttosto restrittiva sono possibili diversi tipi di cicli termodinamici che soddisfano queste richiesta, in particolare quelli di gran lunga più diffusi sono i cicli Rankine e i cicli Hirn, ma nuovi tipi di cicli termodinamici, che alle volte vengono a trovarsi in una situazione intermedia tra i cicli a vapore e quelli a gas, come ad esempio i cicli transcritici a CO2.</a:t>
            </a:r>
            <a:endParaRPr sz="900">
              <a:solidFill>
                <a:srgbClr val="222222"/>
              </a:solidFill>
              <a:highlight>
                <a:srgbClr val="FFFFFF"/>
              </a:highlight>
            </a:endParaRPr>
          </a:p>
          <a:p>
            <a:pPr indent="0" lvl="0" marL="0" rtl="0" algn="l">
              <a:lnSpc>
                <a:spcPct val="115000"/>
              </a:lnSpc>
              <a:spcBef>
                <a:spcPts val="500"/>
              </a:spcBef>
              <a:spcAft>
                <a:spcPts val="0"/>
              </a:spcAft>
              <a:buClr>
                <a:schemeClr val="dk1"/>
              </a:buClr>
              <a:buSzPts val="1100"/>
              <a:buFont typeface="Arial"/>
              <a:buNone/>
            </a:pPr>
            <a:r>
              <a:t/>
            </a:r>
            <a:endParaRPr sz="1050">
              <a:solidFill>
                <a:srgbClr val="222222"/>
              </a:solidFill>
              <a:highlight>
                <a:srgbClr val="FFFFFF"/>
              </a:highlight>
            </a:endParaRPr>
          </a:p>
          <a:p>
            <a:pPr indent="0" lvl="0" marL="0" rtl="0" algn="l">
              <a:spcBef>
                <a:spcPts val="500"/>
              </a:spcBef>
              <a:spcAft>
                <a:spcPts val="0"/>
              </a:spcAft>
              <a:buNone/>
            </a:pPr>
            <a:r>
              <a:t/>
            </a:r>
            <a:endParaRPr/>
          </a:p>
        </p:txBody>
      </p:sp>
      <p:pic>
        <p:nvPicPr>
          <p:cNvPr id="124" name="Google Shape;124;p18"/>
          <p:cNvPicPr preferRelativeResize="0"/>
          <p:nvPr/>
        </p:nvPicPr>
        <p:blipFill>
          <a:blip r:embed="rId3">
            <a:alphaModFix/>
          </a:blip>
          <a:stretch>
            <a:fillRect/>
          </a:stretch>
        </p:blipFill>
        <p:spPr>
          <a:xfrm>
            <a:off x="2412450" y="2920725"/>
            <a:ext cx="3732449" cy="189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nvSpPr>
        <p:spPr>
          <a:xfrm>
            <a:off x="-100" y="0"/>
            <a:ext cx="9144000" cy="49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700">
                <a:solidFill>
                  <a:srgbClr val="CC0000"/>
                </a:solidFill>
              </a:rPr>
              <a:t>LA COGENERAZIONE</a:t>
            </a:r>
            <a:endParaRPr b="1" sz="1700">
              <a:solidFill>
                <a:srgbClr val="CC0000"/>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rPr lang="it" sz="1000">
                <a:solidFill>
                  <a:srgbClr val="61615C"/>
                </a:solidFill>
                <a:highlight>
                  <a:srgbClr val="FFFFFF"/>
                </a:highlight>
              </a:rPr>
              <a:t>Per cogenerazione o coogenerazione si intende la produzione combinata di energia elettrica e calore</a:t>
            </a:r>
            <a:r>
              <a:rPr b="1" lang="it" sz="1000">
                <a:solidFill>
                  <a:srgbClr val="61615C"/>
                </a:solidFill>
                <a:highlight>
                  <a:srgbClr val="FFFFFF"/>
                </a:highlight>
              </a:rPr>
              <a:t>.</a:t>
            </a:r>
            <a:r>
              <a:rPr lang="it" sz="1000">
                <a:solidFill>
                  <a:srgbClr val="61615C"/>
                </a:solidFill>
                <a:highlight>
                  <a:srgbClr val="FFFFFF"/>
                </a:highlight>
              </a:rPr>
              <a:t> Queste due forme di energia vengono prodotte in cascata, in un unico impianto. I sistemi di cogenerazione vengono anche detti </a:t>
            </a:r>
            <a:r>
              <a:rPr b="1" lang="it" sz="1000">
                <a:solidFill>
                  <a:srgbClr val="61615C"/>
                </a:solidFill>
                <a:highlight>
                  <a:srgbClr val="FFFFFF"/>
                </a:highlight>
              </a:rPr>
              <a:t>CHP.</a:t>
            </a:r>
            <a:endParaRPr b="1" sz="1000">
              <a:solidFill>
                <a:srgbClr val="61615C"/>
              </a:solidFill>
              <a:highlight>
                <a:srgbClr val="FFFFFF"/>
              </a:highlight>
            </a:endParaRPr>
          </a:p>
          <a:p>
            <a:pPr indent="0" lvl="0" marL="0" rtl="0" algn="l">
              <a:spcBef>
                <a:spcPts val="0"/>
              </a:spcBef>
              <a:spcAft>
                <a:spcPts val="0"/>
              </a:spcAft>
              <a:buNone/>
            </a:pPr>
            <a:r>
              <a:rPr lang="it" sz="1000">
                <a:solidFill>
                  <a:srgbClr val="61615C"/>
                </a:solidFill>
                <a:highlight>
                  <a:srgbClr val="FFFFFF"/>
                </a:highlight>
              </a:rPr>
              <a:t>Tradizionalmente energia elettrica e termica vengono prodotte separatamente. Se un’utenza richiede contemporaneamente energia elettrica ed energia termica, anziché installare una caldaia e acquistare energia elettrica dalla rete, si può pensare di realizzare un sistema, l’impianto cogenerativo, che produca sia energia elettrica che energia termica. E’ intuitivo come questo sistema possa produrre un risparmio energetico determinato dal minor consumo di combustibile. Gli impianti di cogenerazione nascono infatti dal tentativo di sfruttare il calore disperso da un impianto di produzione di energia elettrica, dispersione che è insita nel processo stesso di generazione di tale energia. È importante sottolineare che non tutto il calore dissipato può essere recuperato. Una porzione viene comunque dispersa anche nel ciclo di produzione combinata.</a:t>
            </a:r>
            <a:endParaRPr sz="1000">
              <a:solidFill>
                <a:srgbClr val="61615C"/>
              </a:solidFill>
              <a:highlight>
                <a:srgbClr val="FFFFFF"/>
              </a:highlight>
            </a:endParaRPr>
          </a:p>
          <a:p>
            <a:pPr indent="0" lvl="0" marL="0" rtl="0" algn="l">
              <a:lnSpc>
                <a:spcPct val="137500"/>
              </a:lnSpc>
              <a:spcBef>
                <a:spcPts val="0"/>
              </a:spcBef>
              <a:spcAft>
                <a:spcPts val="0"/>
              </a:spcAft>
              <a:buClr>
                <a:schemeClr val="dk1"/>
              </a:buClr>
              <a:buSzPts val="1100"/>
              <a:buFont typeface="Arial"/>
              <a:buNone/>
            </a:pPr>
            <a:r>
              <a:rPr lang="it" sz="1000">
                <a:solidFill>
                  <a:srgbClr val="61615C"/>
                </a:solidFill>
                <a:highlight>
                  <a:srgbClr val="FFFFFF"/>
                </a:highlight>
              </a:rPr>
              <a:t>Fin dagli anni 70 la cogenerazione è stata utilizzata per migliorare l’efficienza dei sistemi di produzione di energia. Tuttavia gli alti costi ne hanno necessariamente limitato l’uso alle grandi industrie.</a:t>
            </a:r>
            <a:endParaRPr sz="1000">
              <a:solidFill>
                <a:srgbClr val="61615C"/>
              </a:solidFill>
              <a:highlight>
                <a:srgbClr val="FFFFFF"/>
              </a:highlight>
            </a:endParaRPr>
          </a:p>
          <a:p>
            <a:pPr indent="0" lvl="0" marL="0" rtl="0" algn="l">
              <a:lnSpc>
                <a:spcPct val="137500"/>
              </a:lnSpc>
              <a:spcBef>
                <a:spcPts val="0"/>
              </a:spcBef>
              <a:spcAft>
                <a:spcPts val="0"/>
              </a:spcAft>
              <a:buClr>
                <a:schemeClr val="dk1"/>
              </a:buClr>
              <a:buSzPts val="1100"/>
              <a:buFont typeface="Arial"/>
              <a:buNone/>
            </a:pPr>
            <a:r>
              <a:rPr lang="it" sz="1000">
                <a:solidFill>
                  <a:srgbClr val="61615C"/>
                </a:solidFill>
                <a:highlight>
                  <a:srgbClr val="FFFFFF"/>
                </a:highlight>
              </a:rPr>
              <a:t>Negli ultimi decenni le tecnologie si sono però evolute e perfezionate, e inoltre i costi della produzione di energia sono aumentati, in modo tale da rendere più vantaggiosa la diffusione di sistemi adatti anche alle piccole e medie industrie, in ambito ospedaliero, oltre che in ambito residenziale.</a:t>
            </a:r>
            <a:endParaRPr sz="1000">
              <a:solidFill>
                <a:srgbClr val="61615C"/>
              </a:solidFill>
              <a:highlight>
                <a:srgbClr val="FFFFFF"/>
              </a:highlight>
            </a:endParaRPr>
          </a:p>
          <a:p>
            <a:pPr indent="0" lvl="0" marL="0" rtl="0" algn="l">
              <a:lnSpc>
                <a:spcPct val="137500"/>
              </a:lnSpc>
              <a:spcBef>
                <a:spcPts val="0"/>
              </a:spcBef>
              <a:spcAft>
                <a:spcPts val="0"/>
              </a:spcAft>
              <a:buClr>
                <a:schemeClr val="dk1"/>
              </a:buClr>
              <a:buSzPts val="1100"/>
              <a:buFont typeface="Arial"/>
              <a:buNone/>
            </a:pPr>
            <a:r>
              <a:rPr b="1" lang="it" sz="1000">
                <a:solidFill>
                  <a:srgbClr val="61615C"/>
                </a:solidFill>
                <a:highlight>
                  <a:srgbClr val="FFFFFF"/>
                </a:highlight>
              </a:rPr>
              <a:t>Oggi la cogenerazione trova applicazione sia in ambito industriale, soprattutto come autoproduzione, sia in ambito civile.</a:t>
            </a:r>
            <a:r>
              <a:rPr lang="it" sz="1000">
                <a:solidFill>
                  <a:srgbClr val="61615C"/>
                </a:solidFill>
                <a:highlight>
                  <a:srgbClr val="FFFFFF"/>
                </a:highlight>
              </a:rPr>
              <a:t>L’energia termica (vapore, acqua calda/surriscaldata o aria calda) può essere utilizzata per i processi industriali o in ambito civile per il riscaldamento urbano tramite reti di teleriscaldamento.L’energia elettrica viene consumata in loco oppure esportata verso la rete di distribuzione.</a:t>
            </a:r>
            <a:r>
              <a:rPr b="1" lang="it" sz="1000">
                <a:solidFill>
                  <a:srgbClr val="61615C"/>
                </a:solidFill>
                <a:highlight>
                  <a:srgbClr val="FFFFFF"/>
                </a:highlight>
              </a:rPr>
              <a:t>Le utenze che possono trarre maggiori benefici</a:t>
            </a:r>
            <a:r>
              <a:rPr lang="it" sz="1000">
                <a:solidFill>
                  <a:srgbClr val="61615C"/>
                </a:solidFill>
                <a:highlight>
                  <a:srgbClr val="FFFFFF"/>
                </a:highlight>
              </a:rPr>
              <a:t> dalla cogenerazione sono quelle caratterizzate da una domanda costante nel tempo di energia termica ed elettrica:</a:t>
            </a:r>
            <a:endParaRPr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ospedali e cliniche</a:t>
            </a:r>
            <a:endParaRPr b="1"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piscine e centri sportivi</a:t>
            </a:r>
            <a:endParaRPr b="1"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centri commerciali</a:t>
            </a:r>
            <a:endParaRPr b="1"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cartiere</a:t>
            </a:r>
            <a:endParaRPr b="1"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industrie alimentari</a:t>
            </a:r>
            <a:endParaRPr b="1"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industrie di raffinazione del petrolio</a:t>
            </a:r>
            <a:endParaRPr b="1"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industrie chimiche e farmaceutiche</a:t>
            </a:r>
            <a:endParaRPr b="1" sz="1000">
              <a:solidFill>
                <a:srgbClr val="61615C"/>
              </a:solidFill>
              <a:highlight>
                <a:srgbClr val="FFFFFF"/>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rgbClr val="FFFFFF"/>
                </a:highlight>
              </a:rPr>
              <a:t>industrie della ceramica</a:t>
            </a:r>
            <a:endParaRPr sz="1200">
              <a:solidFill>
                <a:srgbClr val="61615C"/>
              </a:solidFill>
              <a:highlight>
                <a:srgbClr val="FFFFFF"/>
              </a:highlight>
            </a:endParaRPr>
          </a:p>
        </p:txBody>
      </p:sp>
      <p:sp>
        <p:nvSpPr>
          <p:cNvPr id="130" name="Google Shape;130;p19"/>
          <p:cNvSpPr txBox="1"/>
          <p:nvPr/>
        </p:nvSpPr>
        <p:spPr>
          <a:xfrm>
            <a:off x="3259625" y="3278950"/>
            <a:ext cx="2739000" cy="1350900"/>
          </a:xfrm>
          <a:prstGeom prst="rect">
            <a:avLst/>
          </a:prstGeom>
          <a:noFill/>
          <a:ln>
            <a:noFill/>
          </a:ln>
        </p:spPr>
        <p:txBody>
          <a:bodyPr anchorCtr="0" anchor="t" bIns="91425" lIns="91425" spcFirstLastPara="1" rIns="91425" wrap="square" tIns="91425">
            <a:noAutofit/>
          </a:bodyPr>
          <a:lstStyle/>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chemeClr val="lt1"/>
                </a:highlight>
              </a:rPr>
              <a:t>industria tessile</a:t>
            </a:r>
            <a:endParaRPr b="1" sz="1000">
              <a:solidFill>
                <a:srgbClr val="61615C"/>
              </a:solidFill>
              <a:highlight>
                <a:schemeClr val="lt1"/>
              </a:highlight>
            </a:endParaRPr>
          </a:p>
          <a:p>
            <a:pPr indent="-292100" lvl="0" marL="647700" rtl="0" algn="l">
              <a:lnSpc>
                <a:spcPct val="115000"/>
              </a:lnSpc>
              <a:spcBef>
                <a:spcPts val="0"/>
              </a:spcBef>
              <a:spcAft>
                <a:spcPts val="0"/>
              </a:spcAft>
              <a:buClr>
                <a:srgbClr val="61615C"/>
              </a:buClr>
              <a:buSzPts val="1000"/>
              <a:buChar char="●"/>
            </a:pPr>
            <a:r>
              <a:rPr b="1" lang="it" sz="1000">
                <a:solidFill>
                  <a:srgbClr val="61615C"/>
                </a:solidFill>
                <a:highlight>
                  <a:schemeClr val="lt1"/>
                </a:highlight>
              </a:rPr>
              <a:t>industria per la produzione di materiali plastici</a:t>
            </a:r>
            <a:endParaRPr b="1" sz="1000">
              <a:solidFill>
                <a:srgbClr val="61615C"/>
              </a:solidFill>
              <a:highlight>
                <a:schemeClr val="lt1"/>
              </a:highlight>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20"/>
          <p:cNvPicPr preferRelativeResize="0"/>
          <p:nvPr/>
        </p:nvPicPr>
        <p:blipFill>
          <a:blip r:embed="rId3">
            <a:alphaModFix/>
          </a:blip>
          <a:stretch>
            <a:fillRect/>
          </a:stretch>
        </p:blipFill>
        <p:spPr>
          <a:xfrm>
            <a:off x="695325" y="1156300"/>
            <a:ext cx="7753350" cy="2533650"/>
          </a:xfrm>
          <a:prstGeom prst="rect">
            <a:avLst/>
          </a:prstGeom>
          <a:noFill/>
          <a:ln>
            <a:noFill/>
          </a:ln>
        </p:spPr>
      </p:pic>
      <p:sp>
        <p:nvSpPr>
          <p:cNvPr id="136" name="Google Shape;136;p20"/>
          <p:cNvSpPr/>
          <p:nvPr/>
        </p:nvSpPr>
        <p:spPr>
          <a:xfrm>
            <a:off x="781050" y="2455375"/>
            <a:ext cx="147600" cy="1401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153975" y="74375"/>
            <a:ext cx="4045200" cy="5769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it" sz="1600">
                <a:solidFill>
                  <a:srgbClr val="CC0000"/>
                </a:solidFill>
              </a:rPr>
              <a:t>ELABORAZIONE DI ALCUNI ELEMENTI DEL CICLO DI RANKINE</a:t>
            </a:r>
            <a:endParaRPr b="1" sz="1600">
              <a:solidFill>
                <a:srgbClr val="CC0000"/>
              </a:solidFill>
            </a:endParaRPr>
          </a:p>
        </p:txBody>
      </p:sp>
      <p:sp>
        <p:nvSpPr>
          <p:cNvPr id="142" name="Google Shape;142;p21"/>
          <p:cNvSpPr txBox="1"/>
          <p:nvPr>
            <p:ph idx="2" type="body"/>
          </p:nvPr>
        </p:nvSpPr>
        <p:spPr>
          <a:xfrm>
            <a:off x="56275" y="1127850"/>
            <a:ext cx="4515600" cy="44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336550" lvl="0" marL="457200" rtl="0" algn="l">
              <a:spcBef>
                <a:spcPts val="1600"/>
              </a:spcBef>
              <a:spcAft>
                <a:spcPts val="0"/>
              </a:spcAft>
              <a:buClr>
                <a:srgbClr val="000000"/>
              </a:buClr>
              <a:buSzPts val="1700"/>
              <a:buChar char="●"/>
            </a:pPr>
            <a:r>
              <a:rPr b="1" lang="it" sz="1700">
                <a:solidFill>
                  <a:srgbClr val="000000"/>
                </a:solidFill>
                <a:highlight>
                  <a:srgbClr val="FF9900"/>
                </a:highlight>
              </a:rPr>
              <a:t>Pompa</a:t>
            </a:r>
            <a:r>
              <a:rPr lang="it" sz="1700">
                <a:solidFill>
                  <a:srgbClr val="000000"/>
                </a:solidFill>
              </a:rPr>
              <a:t>: Estrae il liquido saturo dal condensatore e lo inietta nella caldaia. Le variazioni di entalpia, entropia e temperatura (attorno ai 30-35 °C) sono minime, aumenta invece la pressione (a partire da un valore iniziale generalmente di 0,05 bar) fino a diversi MPa; la potenza meccanica assorbita per il pompaggio del fluido è in genere trascurabile rispetto a quella erogata dalla turbina (indicativamente in rapporto 1/100). </a:t>
            </a:r>
            <a:endParaRPr sz="1700">
              <a:solidFill>
                <a:srgbClr val="000000"/>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1600"/>
              </a:spcAft>
              <a:buNone/>
            </a:pPr>
            <a:r>
              <a:t/>
            </a:r>
            <a:endParaRPr sz="1400"/>
          </a:p>
        </p:txBody>
      </p:sp>
      <p:pic>
        <p:nvPicPr>
          <p:cNvPr id="143" name="Google Shape;143;p21"/>
          <p:cNvPicPr preferRelativeResize="0"/>
          <p:nvPr/>
        </p:nvPicPr>
        <p:blipFill>
          <a:blip r:embed="rId3">
            <a:alphaModFix/>
          </a:blip>
          <a:stretch>
            <a:fillRect/>
          </a:stretch>
        </p:blipFill>
        <p:spPr>
          <a:xfrm>
            <a:off x="5245225" y="405612"/>
            <a:ext cx="3114725" cy="4332275"/>
          </a:xfrm>
          <a:prstGeom prst="rect">
            <a:avLst/>
          </a:prstGeom>
          <a:noFill/>
          <a:ln>
            <a:noFill/>
          </a:ln>
        </p:spPr>
      </p:pic>
      <p:sp>
        <p:nvSpPr>
          <p:cNvPr id="144" name="Google Shape;144;p21"/>
          <p:cNvSpPr txBox="1"/>
          <p:nvPr/>
        </p:nvSpPr>
        <p:spPr>
          <a:xfrm>
            <a:off x="0" y="756900"/>
            <a:ext cx="50691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 sz="1600"/>
              <a:t>Il ciclo è composto da sei elementi fondamentali:</a:t>
            </a:r>
            <a:endParaRPr i="1"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