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b481809ba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b481809ba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b481809ba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b481809ba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b481809ba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b481809ba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b481809ba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b481809ba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b481809ba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b481809ba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b481809ba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b481809ba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b481809ba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b481809ba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b481809ba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b481809ba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23750" y="195345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Ciclo di Rankine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Ciclo di Rankine</a:t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Il Ciclo di Rankine è un ciclo termodinamico costituito da due trasformazioni </a:t>
            </a:r>
            <a:r>
              <a:rPr b="1" lang="it" sz="1800"/>
              <a:t>isoentropiche </a:t>
            </a:r>
            <a:r>
              <a:rPr lang="it" sz="1800"/>
              <a:t>e due </a:t>
            </a:r>
            <a:r>
              <a:rPr b="1" lang="it" sz="1800"/>
              <a:t>isobare</a:t>
            </a:r>
            <a:r>
              <a:rPr lang="it" sz="1800"/>
              <a:t>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800"/>
              <a:t>E’ caratteristico delle macchine a vapore e viene sfruttato in impianti di produzione elettrica che possono raggiungere la potenza di 1200 MW con un rendimento del circa 40%.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Fasi del Ciclo</a:t>
            </a:r>
            <a:endParaRPr/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80250" y="1567550"/>
            <a:ext cx="5049900" cy="2911200"/>
          </a:xfrm>
          <a:prstGeom prst="rect">
            <a:avLst/>
          </a:prstGeom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-319300" lvl="0" marL="460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fase 1→2: fase di mandata dell'acqua in </a:t>
            </a:r>
            <a:r>
              <a:rPr b="1" lang="it" sz="1400"/>
              <a:t>caldaia </a:t>
            </a:r>
            <a:r>
              <a:rPr lang="it" sz="1400"/>
              <a:t>e riscaldamento della stessa fino alla temperatura di ebollizione T a </a:t>
            </a:r>
            <a:r>
              <a:rPr b="1" lang="it" sz="1400"/>
              <a:t>volume costante.</a:t>
            </a:r>
            <a:endParaRPr b="1" sz="1400"/>
          </a:p>
          <a:p>
            <a:pPr indent="-319300" lvl="0" marL="460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fase 2→3: fase di </a:t>
            </a:r>
            <a:r>
              <a:rPr b="1" lang="it" sz="1400"/>
              <a:t>vaporizzazione </a:t>
            </a:r>
            <a:r>
              <a:rPr lang="it" sz="1400"/>
              <a:t>dell'acqua in caldaia a pressione e temperatura costante.</a:t>
            </a:r>
            <a:endParaRPr sz="1400"/>
          </a:p>
          <a:p>
            <a:pPr indent="-319300" lvl="0" marL="460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fase 3→4: fase di </a:t>
            </a:r>
            <a:r>
              <a:rPr b="1" lang="it" sz="1400"/>
              <a:t>espansione adiabatica</a:t>
            </a:r>
            <a:r>
              <a:rPr lang="it" sz="1400"/>
              <a:t> del vapore nella turbina.</a:t>
            </a:r>
            <a:endParaRPr sz="1400"/>
          </a:p>
          <a:p>
            <a:pPr indent="-319300" lvl="0" marL="460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fase 5→1: fase di </a:t>
            </a:r>
            <a:r>
              <a:rPr b="1" lang="it" sz="1400"/>
              <a:t>condensazione</a:t>
            </a:r>
            <a:r>
              <a:rPr lang="it" sz="1400"/>
              <a:t>, a temperatura e pressione costanti, del vapore scaricato dalla turbina.</a:t>
            </a:r>
            <a:endParaRPr sz="1400"/>
          </a:p>
        </p:txBody>
      </p:sp>
      <p:pic>
        <p:nvPicPr>
          <p:cNvPr id="147" name="Google Shape;14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0150" y="1769875"/>
            <a:ext cx="3709050" cy="1927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Variante a vapore surriscaldato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596100" y="1534150"/>
            <a:ext cx="7807200" cy="2655300"/>
          </a:xfrm>
          <a:prstGeom prst="rect">
            <a:avLst/>
          </a:prstGeom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1400"/>
              <a:t>Il ciclo di Rankine a </a:t>
            </a:r>
            <a:r>
              <a:rPr b="1" lang="it" sz="1400"/>
              <a:t>vapore surriscaldato</a:t>
            </a:r>
            <a:r>
              <a:rPr lang="it" sz="1400"/>
              <a:t> è un ciclo termodinamico diretto a vapore che, rispetto al ciclo di Rankine semplice, presenta uno schema d'impianto del tutto analogo, tranne che per una modifica nella </a:t>
            </a:r>
            <a:r>
              <a:rPr b="1" lang="it" sz="1400"/>
              <a:t>caldaia a vapore</a:t>
            </a:r>
            <a:r>
              <a:rPr lang="it" sz="1400"/>
              <a:t>, alla quale è aggiunto uno stadio di </a:t>
            </a:r>
            <a:r>
              <a:rPr b="1" lang="it" sz="1400"/>
              <a:t>surriscaldamento</a:t>
            </a:r>
            <a:r>
              <a:rPr lang="it" sz="1400"/>
              <a:t>.</a:t>
            </a:r>
            <a:endParaRPr sz="1400"/>
          </a:p>
        </p:txBody>
      </p:sp>
      <p:pic>
        <p:nvPicPr>
          <p:cNvPr id="154" name="Google Shape;15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47" y="2641350"/>
            <a:ext cx="3752977" cy="19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1775" y="2641350"/>
            <a:ext cx="2475200" cy="200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6"/>
          <p:cNvSpPr txBox="1"/>
          <p:nvPr/>
        </p:nvSpPr>
        <p:spPr>
          <a:xfrm>
            <a:off x="1611475" y="4592050"/>
            <a:ext cx="2030400" cy="1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Ciclo tradizionale</a:t>
            </a:r>
            <a:endParaRPr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5558050" y="4592050"/>
            <a:ext cx="2711700" cy="1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Ciclo a vapore surriscaldato</a:t>
            </a:r>
            <a:endParaRPr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6342175" y="3115700"/>
            <a:ext cx="320700" cy="314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2540075" y="3147850"/>
            <a:ext cx="320700" cy="314100"/>
          </a:xfrm>
          <a:prstGeom prst="ellipse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6619575" y="3115700"/>
            <a:ext cx="16233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7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surriscaldamento del vapore</a:t>
            </a:r>
            <a:endParaRPr b="1" sz="7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Apparecchiature coinvolte</a:t>
            </a:r>
            <a:endParaRPr/>
          </a:p>
        </p:txBody>
      </p:sp>
      <p:sp>
        <p:nvSpPr>
          <p:cNvPr id="166" name="Google Shape;166;p17"/>
          <p:cNvSpPr txBox="1"/>
          <p:nvPr>
            <p:ph idx="1" type="body"/>
          </p:nvPr>
        </p:nvSpPr>
        <p:spPr>
          <a:xfrm>
            <a:off x="151475" y="1567550"/>
            <a:ext cx="5754300" cy="2911200"/>
          </a:xfrm>
          <a:prstGeom prst="rect">
            <a:avLst/>
          </a:prstGeom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/>
              <a:t>Una macchina di Rankine è tipicamente composta da </a:t>
            </a:r>
            <a:r>
              <a:rPr b="1" lang="it" sz="1000"/>
              <a:t>quattro </a:t>
            </a:r>
            <a:r>
              <a:rPr lang="it" sz="1000"/>
              <a:t>elementi: una </a:t>
            </a:r>
            <a:r>
              <a:rPr b="1" lang="it" sz="1000"/>
              <a:t>pompa</a:t>
            </a:r>
            <a:r>
              <a:rPr lang="it" sz="1000"/>
              <a:t>, una </a:t>
            </a:r>
            <a:r>
              <a:rPr b="1" lang="it" sz="1000"/>
              <a:t>caldaia</a:t>
            </a:r>
            <a:r>
              <a:rPr lang="it" sz="1000"/>
              <a:t>, una </a:t>
            </a:r>
            <a:r>
              <a:rPr b="1" lang="it" sz="1000"/>
              <a:t>turbina </a:t>
            </a:r>
            <a:r>
              <a:rPr lang="it" sz="1000"/>
              <a:t>e un </a:t>
            </a:r>
            <a:r>
              <a:rPr b="1" lang="it" sz="1000"/>
              <a:t>condensatore</a:t>
            </a:r>
            <a:r>
              <a:rPr lang="it" sz="1000"/>
              <a:t>: insieme formano un sistema chiuso.</a:t>
            </a:r>
            <a:endParaRPr sz="1000"/>
          </a:p>
          <a:p>
            <a:pPr indent="-292100" lvl="0" marL="457200" rtl="0" algn="l">
              <a:spcBef>
                <a:spcPts val="1600"/>
              </a:spcBef>
              <a:spcAft>
                <a:spcPts val="0"/>
              </a:spcAft>
              <a:buSzPts val="1000"/>
              <a:buChar char="●"/>
            </a:pPr>
            <a:r>
              <a:rPr lang="it" sz="1000"/>
              <a:t>La </a:t>
            </a:r>
            <a:r>
              <a:rPr b="1" lang="it" sz="1000"/>
              <a:t>pompa </a:t>
            </a:r>
            <a:r>
              <a:rPr lang="it" sz="1000"/>
              <a:t>serve al sistema per comprimere a entropia costante l'acqua che poi passa nella caldaia. 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it" sz="1000"/>
              <a:t>La </a:t>
            </a:r>
            <a:r>
              <a:rPr b="1" lang="it" sz="1000"/>
              <a:t>caldaia </a:t>
            </a:r>
            <a:r>
              <a:rPr lang="it" sz="1000"/>
              <a:t>è un sistema aperto che non scambia lavoro e serve a riscaldare l'acqua fino ad arrivare alla temperatura di vaporizzazione.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it" sz="1000"/>
              <a:t>Il liquido ormai nello stato di vapore saturo secco passa attraverso una </a:t>
            </a:r>
            <a:r>
              <a:rPr b="1" lang="it" sz="1000"/>
              <a:t>turbina:</a:t>
            </a:r>
            <a:r>
              <a:rPr lang="it" sz="1000"/>
              <a:t> Un  sistema aperto che non scambia calore e si espande compiendo lavoro. 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it" sz="1000"/>
              <a:t>Il condensatore serve per portare il fluido ormai nello stato di vapore saturo a bassa pressione a uno stato liquido a pressione e temperatura costanti. All'interno del condensatore scorre acqua fredda, è perciò che cede la quantità di calore a un serbatoio freddo.</a:t>
            </a:r>
            <a:endParaRPr sz="1000"/>
          </a:p>
        </p:txBody>
      </p:sp>
      <p:pic>
        <p:nvPicPr>
          <p:cNvPr id="167" name="Google Shape;16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625" y="1474925"/>
            <a:ext cx="2562225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Utilità ed applicazioni del ciclo</a:t>
            </a:r>
            <a:endParaRPr/>
          </a:p>
        </p:txBody>
      </p:sp>
      <p:sp>
        <p:nvSpPr>
          <p:cNvPr id="173" name="Google Shape;173;p18"/>
          <p:cNvSpPr txBox="1"/>
          <p:nvPr>
            <p:ph idx="1" type="body"/>
          </p:nvPr>
        </p:nvSpPr>
        <p:spPr>
          <a:xfrm>
            <a:off x="1150550" y="1534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Questo ciclo trova applicazione nei seguenti impianti: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Centrali Termoelettriche;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Centrali Nucleari;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Centrali Geotermiche;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sz="1400"/>
              <a:t>Centrali Solari.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/>
              <a:t>Viene  adottato nelle centrali termoelettriche a combustibile chimico o nucleare per la produzione di energia elettrica ed utilizza come motore l’acqua (sia in forma liquida che sotto forma di vapore o di gas) ed altri fluidi con la cosiddetta turbina a vapore. Venne utilizzato nell'ambito della trazione ferroviaria (locomotiva a vapore) e della propulsione navale, soppiantato dal motore Diesel e dal motore elettrico.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Differenze tra Rankine e Carnot</a:t>
            </a:r>
            <a:endParaRPr/>
          </a:p>
        </p:txBody>
      </p:sp>
      <p:sp>
        <p:nvSpPr>
          <p:cNvPr id="179" name="Google Shape;179;p19"/>
          <p:cNvSpPr txBox="1"/>
          <p:nvPr>
            <p:ph idx="1" type="body"/>
          </p:nvPr>
        </p:nvSpPr>
        <p:spPr>
          <a:xfrm>
            <a:off x="1150550" y="1534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Il ciclo di Carnot è un ciclo reversibile composto da due trasformazioni </a:t>
            </a:r>
            <a:r>
              <a:rPr b="1" lang="it" sz="1400"/>
              <a:t>adiabatiche </a:t>
            </a:r>
            <a:r>
              <a:rPr lang="it" sz="1400"/>
              <a:t>e due </a:t>
            </a:r>
            <a:r>
              <a:rPr b="1" lang="it" sz="1400"/>
              <a:t>isoterme</a:t>
            </a:r>
            <a:r>
              <a:rPr lang="it" sz="1400"/>
              <a:t>. Questo tipo di ciclo garantisce il massimo possibile rendimento per una macchina termica.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/>
              <a:t>Questo tipo di ciclo risulta, però, essere completamente </a:t>
            </a:r>
            <a:r>
              <a:rPr b="1" lang="it" sz="1400"/>
              <a:t>ideale </a:t>
            </a:r>
            <a:r>
              <a:rPr lang="it" sz="1400"/>
              <a:t>in quanto non esiste nella realtà una macchina in grado di sfruttarlo per via dell’impossibilità di svolgere delle trasformazioni completamente </a:t>
            </a:r>
            <a:r>
              <a:rPr b="1" lang="it" sz="1400"/>
              <a:t>reversibili.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/>
              <a:t>Il ciclo di Rankine, invece, presenta numerose applicazioni proprio per via dell’assenza di trasformazioni di questo tipo che ne garantiscono la realizzabilità.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>
            <p:ph type="title"/>
          </p:nvPr>
        </p:nvSpPr>
        <p:spPr>
          <a:xfrm>
            <a:off x="1290375" y="359525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Cogenerazione</a:t>
            </a:r>
            <a:endParaRPr/>
          </a:p>
        </p:txBody>
      </p:sp>
      <p:sp>
        <p:nvSpPr>
          <p:cNvPr id="185" name="Google Shape;185;p20"/>
          <p:cNvSpPr txBox="1"/>
          <p:nvPr>
            <p:ph idx="1" type="body"/>
          </p:nvPr>
        </p:nvSpPr>
        <p:spPr>
          <a:xfrm>
            <a:off x="1254700" y="10311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Per cogenerazione si intende la produzione </a:t>
            </a:r>
            <a:r>
              <a:rPr b="1" lang="it" sz="1400"/>
              <a:t>combinata </a:t>
            </a:r>
            <a:r>
              <a:rPr lang="it" sz="1400"/>
              <a:t>di energia </a:t>
            </a:r>
            <a:r>
              <a:rPr b="1" lang="it" sz="1400"/>
              <a:t>elettrica </a:t>
            </a:r>
            <a:r>
              <a:rPr lang="it" sz="1400"/>
              <a:t>e </a:t>
            </a:r>
            <a:r>
              <a:rPr b="1" lang="it" sz="1400"/>
              <a:t>calore</a:t>
            </a:r>
            <a:r>
              <a:rPr lang="it" sz="1400"/>
              <a:t>. E’ intuitivo come questo sistema possa produrre un </a:t>
            </a:r>
            <a:r>
              <a:rPr b="1" lang="it" sz="1400"/>
              <a:t>risparmio energetico</a:t>
            </a:r>
            <a:r>
              <a:rPr lang="it" sz="1400"/>
              <a:t> determinato dal minor consumo di combustibile.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/>
              <a:t>Durante il </a:t>
            </a:r>
            <a:r>
              <a:rPr b="1" lang="it" sz="1400"/>
              <a:t>ciclo termodinamico </a:t>
            </a:r>
            <a:r>
              <a:rPr lang="it" sz="1400"/>
              <a:t>sfruttato per la produzione elettrica non tutto il calore può essere trasformato in lavoro secondo principio di termodinamica). Gli impianti di cogenerazione nascono infatti dal tentativo di sfruttare questo </a:t>
            </a:r>
            <a:r>
              <a:rPr b="1" lang="it" sz="1400"/>
              <a:t>calore disperso</a:t>
            </a:r>
            <a:r>
              <a:rPr lang="it" sz="1400"/>
              <a:t> per la diffusione in impianti di riscaldamento.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846925"/>
            <a:ext cx="3799675" cy="210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/>
          <p:nvPr>
            <p:ph type="title"/>
          </p:nvPr>
        </p:nvSpPr>
        <p:spPr>
          <a:xfrm>
            <a:off x="1297500" y="579225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Applicazioni della cogenerazione</a:t>
            </a:r>
            <a:endParaRPr/>
          </a:p>
        </p:txBody>
      </p:sp>
      <p:sp>
        <p:nvSpPr>
          <p:cNvPr id="192" name="Google Shape;192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In un sistema cogenerativo si possono usare vari tipi di combustibile (energia primaria):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it" sz="1400"/>
              <a:t>di origine </a:t>
            </a:r>
            <a:r>
              <a:rPr b="1" lang="it" sz="1400"/>
              <a:t>fossile</a:t>
            </a:r>
            <a:r>
              <a:rPr lang="it" sz="1400"/>
              <a:t> (gas naturale, gasolio, olio combustibile, carbone)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it" sz="1400"/>
              <a:t>da </a:t>
            </a:r>
            <a:r>
              <a:rPr b="1" lang="it" sz="1400"/>
              <a:t>rifiuti</a:t>
            </a:r>
            <a:r>
              <a:rPr lang="it" sz="1400"/>
              <a:t> (solidi o biogas proveniente da discariche o depuratori)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it" sz="1400"/>
              <a:t>da </a:t>
            </a:r>
            <a:r>
              <a:rPr b="1" lang="it" sz="1400"/>
              <a:t>biomasse</a:t>
            </a:r>
            <a:r>
              <a:rPr lang="it" sz="1400"/>
              <a:t> (cippato legnoso, scarti agricoli e forestali).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Oggi la cogenerazione trova applicazione sia in ambito </a:t>
            </a:r>
            <a:r>
              <a:rPr b="1" lang="it" sz="1400"/>
              <a:t>industriale</a:t>
            </a:r>
            <a:r>
              <a:rPr lang="it" sz="1400"/>
              <a:t>, soprattutto come </a:t>
            </a:r>
            <a:r>
              <a:rPr b="1" lang="it" sz="1400"/>
              <a:t>autoproduzione</a:t>
            </a:r>
            <a:r>
              <a:rPr lang="it" sz="1400"/>
              <a:t>, sia in ambito civile.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L’energia </a:t>
            </a:r>
            <a:r>
              <a:rPr b="1" lang="it" sz="1400"/>
              <a:t>termica</a:t>
            </a:r>
            <a:r>
              <a:rPr lang="it" sz="1400"/>
              <a:t> (vapore, acqua calda/surriscaldata o aria calda) può essere utilizzata per i processi </a:t>
            </a:r>
            <a:r>
              <a:rPr b="1" lang="it" sz="1400"/>
              <a:t>industriali</a:t>
            </a:r>
            <a:r>
              <a:rPr lang="it" sz="1400"/>
              <a:t> o in ambito civile per il </a:t>
            </a:r>
            <a:r>
              <a:rPr b="1" lang="it" sz="1400"/>
              <a:t>riscaldamento urbano</a:t>
            </a:r>
            <a:r>
              <a:rPr lang="it" sz="1400"/>
              <a:t> tramite reti di teleriscaldamento.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